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2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3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1"/>
  </p:sldMasterIdLst>
  <p:notesMasterIdLst>
    <p:notesMasterId r:id="rId52"/>
  </p:notesMasterIdLst>
  <p:handoutMasterIdLst>
    <p:handoutMasterId r:id="rId53"/>
  </p:handoutMasterIdLst>
  <p:sldIdLst>
    <p:sldId id="467" r:id="rId2"/>
    <p:sldId id="626" r:id="rId3"/>
    <p:sldId id="628" r:id="rId4"/>
    <p:sldId id="627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6" r:id="rId13"/>
    <p:sldId id="637" r:id="rId14"/>
    <p:sldId id="638" r:id="rId15"/>
    <p:sldId id="639" r:id="rId16"/>
    <p:sldId id="640" r:id="rId17"/>
    <p:sldId id="641" r:id="rId18"/>
    <p:sldId id="642" r:id="rId19"/>
    <p:sldId id="643" r:id="rId20"/>
    <p:sldId id="644" r:id="rId21"/>
    <p:sldId id="645" r:id="rId22"/>
    <p:sldId id="646" r:id="rId23"/>
    <p:sldId id="647" r:id="rId24"/>
    <p:sldId id="648" r:id="rId25"/>
    <p:sldId id="649" r:id="rId26"/>
    <p:sldId id="650" r:id="rId27"/>
    <p:sldId id="651" r:id="rId28"/>
    <p:sldId id="652" r:id="rId29"/>
    <p:sldId id="653" r:id="rId30"/>
    <p:sldId id="654" r:id="rId31"/>
    <p:sldId id="655" r:id="rId32"/>
    <p:sldId id="656" r:id="rId33"/>
    <p:sldId id="657" r:id="rId34"/>
    <p:sldId id="658" r:id="rId35"/>
    <p:sldId id="659" r:id="rId36"/>
    <p:sldId id="660" r:id="rId37"/>
    <p:sldId id="661" r:id="rId38"/>
    <p:sldId id="662" r:id="rId39"/>
    <p:sldId id="668" r:id="rId40"/>
    <p:sldId id="663" r:id="rId41"/>
    <p:sldId id="664" r:id="rId42"/>
    <p:sldId id="665" r:id="rId43"/>
    <p:sldId id="666" r:id="rId44"/>
    <p:sldId id="667" r:id="rId45"/>
    <p:sldId id="670" r:id="rId46"/>
    <p:sldId id="671" r:id="rId47"/>
    <p:sldId id="672" r:id="rId48"/>
    <p:sldId id="673" r:id="rId49"/>
    <p:sldId id="674" r:id="rId50"/>
    <p:sldId id="868" r:id="rId51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94D"/>
    <a:srgbClr val="B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0" autoAdjust="0"/>
    <p:restoredTop sz="92453" autoAdjust="0"/>
  </p:normalViewPr>
  <p:slideViewPr>
    <p:cSldViewPr snapToObjects="1">
      <p:cViewPr varScale="1">
        <p:scale>
          <a:sx n="79" d="100"/>
          <a:sy n="79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20" cy="480060"/>
          </a:xfrm>
          <a:prstGeom prst="rect">
            <a:avLst/>
          </a:prstGeom>
        </p:spPr>
        <p:txBody>
          <a:bodyPr vert="horz" lIns="96639" tIns="48320" rIns="96639" bIns="4832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6639" tIns="48320" rIns="96639" bIns="48320" rtlCol="0"/>
          <a:lstStyle>
            <a:lvl1pPr algn="r">
              <a:defRPr sz="1300"/>
            </a:lvl1pPr>
          </a:lstStyle>
          <a:p>
            <a:fld id="{A27D5C4E-375C-0D45-BAC9-2C7D27476EBB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119474"/>
            <a:ext cx="3169920" cy="480060"/>
          </a:xfrm>
          <a:prstGeom prst="rect">
            <a:avLst/>
          </a:prstGeom>
        </p:spPr>
        <p:txBody>
          <a:bodyPr vert="horz" lIns="96639" tIns="48320" rIns="96639" bIns="4832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39" tIns="48320" rIns="96639" bIns="48320" rtlCol="0" anchor="b"/>
          <a:lstStyle>
            <a:lvl1pPr algn="r">
              <a:defRPr sz="1300"/>
            </a:lvl1pPr>
          </a:lstStyle>
          <a:p>
            <a:fld id="{9C8E03D8-5102-8B47-8E07-C3373636B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2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9-30T22:39:42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6268 11325 85 0,'0'0'8'0,"0"0"4"16,0 0-9-16,0 0-1 15,0 0-1-15,0 0 12 16,0 0 8-16,0 0-6 16,3-11-1-16,-3 11 4 0,0 0-11 15,0 0-6-15,0 0-1 16,0 0 0-16,0 0 0 15,6 0 0-15,7 0 1 16,7 0 0-16,9 0 0 16,7 0-1-16,9 4 3 15,6-3-2-15,7 3 5 16,8 1-4-16,13-1-1 16,8 1-1-16,13 1 0 15,14 2 0-15,17-2 0 16,17 1 2-16,11-3-2 15,8-4 0-15,-7 0 1 0,-3 0 0 16,-6 0-1 0,-8 0-1-16,-12 0 0 0,-6 0 1 15,-1 0 1-15,4 0 0 16,6 0 0-16,1 0 2 16,2 0 0-16,-8 0-3 15,-5 0 0-15,-5 0 0 16,-6 0 1-16,3 1-1 15,2-1 1-15,2 3-1 16,5-2 0-16,6 4 0 16,-1-4 0-16,-5 3 0 15,0 0 0-15,-10 3 2 16,-1-4-4-16,-7 3 4 16,-13 0-2-16,-8 1 0 15,1-4 0-15,4 1 0 0,13-4 0 16,11 0 0-16,7 0 0 15,7-1 0-15,-1-7 1 16,-3 0-1-16,-19 2 1 16,-14 6-2-16,-21 0 2 15,-18 0-2-15,-13 0 1 16,-3 0 0-16,-6 0 0 16,-2 0 0-16,2 0 0 15,-2 0 1-15,4 0 1 16,5 0 12-16,0 0-1 15,2 0-3-15,9 0-4 16,-3 0-6-16,1 0 9 0,7 0-8 16,-8 0 0-16,4 0-1 15,-4 0 2-15,-1 0-2 16,2 0 1-16,2 0-1 16,3 0 0-16,2 0 1 15,0-4 0-15,-12 0-1 16,-8 2 0-16,-16-1 1 15,-6 3-2-15,-8 0 1 16,-2 0 0-16,2 0-3 16,3 0 3-16,-1 0 0 15,4 0 0-15,3 0 1 16,-2 0-1-16,0 0 1 16,0 0 0-16,-2 0 2 0,0 0-3 15,-2 0 1-15,-3 0-1 16,-1 0 3-16,1 0 1 15,-4 0-1-15,0 0 1 16,0 0-3-16,0 0 3 16,0 0-4-16,0 0 0 15,0 3-3-15,0 1-34 16,0 2-59-16,0-6-84 16</inkml:trace>
  <inkml:trace contextRef="#ctx0" brushRef="#br0" timeOffset="1462.05">18326 8966 18 0,'0'0'8'0,"0"0"-8"16,0 0-4-16,0 0 4 15,0 0 0-15,0 0 3 16,16 76 3-16,-14-58-4 15,1 0 2-15,-1 0 2 0,-2 4 6 16,0 4-1 0,0 10 1-16,0 12 17 0,-9 12-11 15,-11 19 2-15,-3 19-3 16,-10 30 5-16,0 24-12 16,-5 22-4-16,5 19 0 15,12-4-4-15,8-9-2 16,13-12 0-16,0-24 1 15,0-16-1-15,0-17 3 16,2-8-3-16,-2-5 4 16,0-2 15-16,0 3-13 15,0-1 7-15,-6-2-3 16,-2-6-6-16,0-1-3 16,-1-5 1-16,0-3-1 15,-2-1-1-15,2-7 1 0,3-6-1 16,-4-7 0-16,6-6 0 15,2-7 0-15,-7-3 0 16,2 4 0-16,-2-4 0 16,-4 1 0-16,-1 2 1 15,2-6-1-15,2 2 0 16,-1-3 0-16,4-8 0 16,3-7 0-16,4-8 0 15,0-5 0-15,0-4 0 16,0-4 0-16,0 1-1 15,0-5 1-15,0 0 1 16,0 1-1-16,0 2 0 0,0 0 0 16,0 3 1-1,4 2-1-15,-2 2 2 0,3-2-4 16,-5 3 4-16,0-2-4 16,2 2 4-16,-2-4-2 15,5 1 0-15,-5-4 0 16,0 2 0-16,0 3 0 15,0-1 17-15,0 4-5 16,0-1-6-16,0 4-4 16,0-1 3-16,0-2-3 15,-3-4-1-15,3-4 0 16,0-3-1-16,0-1 1 16,0 3-1-16,0-3 4 0,0 2-4 15,-2-2 2 1,2 0-1-16,0 0 3 0,0 0-3 15,0 0 0-15,0 0-1 16,-2 0-18-16,0-7-42 16,2-6-87-16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9-30T22:41:01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5606 4339 5 0,'0'0'0'15,"0"0"-2"-15,0 0-1 16</inkml:trace>
  <inkml:trace contextRef="#ctx0" brushRef="#br0" timeOffset="37250.46">3859 12328 22 0,'0'0'0'16</inkml:trace>
  <inkml:trace contextRef="#ctx0" brushRef="#br0" timeOffset="113123.69">5120 8093 29 0,'0'0'44'16,"0"0"-25"-16,0 0-10 15,0 0-2-15,0 0-2 16,0 0 0-16,0-11 13 15,0 11 4-15,0 0 4 16,0 0-1-16,0 0-22 16,0 0-2-16,0 0 4 15,-4 0-3-15,2 3-2 16,2-3 0-16,-2 0 1 0,-1 1-1 16,1-1 0-16,-2 0 0 15,4 0-8-15,0 0 4 16,0 0-3-16,0 0 5 15,0-1 2-15,0-8 0 16,0 7-1-16,6-3 1 16,13 1 0-16,-4 2-1 15,-4 2 1-15,-2 0 0 16,-9 0-3-16,0 0 2 16,0 0-5-16,0 4 6 0,0 3 0 15,-9-5 2 1,-2 1-2-16,0-3 2 0,7 0 5 15,-4 0-6 1,4 0-1-16,2-8 0 0,2-2-1 16,0-2 1-16,0 4 0 15,0 2 0-15,0 3 0 16,0 2 0-16,0 1-4 16,0 0 4-16,4 0-1 15,0 0 1-15,-4 0 0 16,0 0-1-16,0 0-5 15,0 0 6-15,-6 0 3 16,-3 1-3-16,5 2 0 16,4-3 2-16,0 3-4 15,0 4-34-15,-9-1-79 0</inkml:trace>
  <inkml:trace contextRef="#ctx0" brushRef="#br0" timeOffset="113904.31">5103 8079 18 0,'0'0'11'16,"0"0"19"-16,0 0-11 15,0 0 17-15,0 0-17 16,0 0 3-16,-23-16-6 15,23 12-8-15,0 4-4 16,0 0 1-16,0 0-5 16,0 0-2-16,0 0 0 15,0 4 1-15,0 7 1 0,0-3-1 16,5 1-5-16,9-3-8 16,5-2-55-16</inkml:trace>
  <inkml:trace contextRef="#ctx0" brushRef="#br0" timeOffset="114743.38">5851 8239 36 0,'0'0'21'0,"0"0"-3"16,0 0 14-16,0 0 19 16,0 0-17-16,0 0-24 15,-34-15-10-15,34 15-1 16,-1 0 0-16,-1 9 1 15,-5 7 0-15,-5-2 0 16,-3 2 2-16,-1-2-2 16,3-1 0-16,-1-6 0 0,4-1 0 15,-3 3 0 1,5-8 0-16,2-1 1 0,6 3-1 16,-2-3 0-16,2 0-2 15,0 0-3-15,0 0 1 16,-3 0-5-16,-3-8 6 15,-3 3 0-15,-5-2-6 16,4 5 4-16,-2-2 4 16,5 1 1-16,5 3 3 15,2-2-1-15,0 1 5 16,0 1-7-16,-3 0-1 16,2 0-1-16,-8 0 1 15,-3 10 1-15,2-1-1 16,-3-3 1-16,1-2-1 0,6-1 1 15,-1-3 0-15,5 0 0 16,2 0 0-16,0-8 1 16,0-4-1-16,0-3 1 15,0 6-1-15,4 4 0 16,-4 4 0-16,0 1 1 16,0 0-2-16,0 0 1 15,0 0 0-15,0 0-1 16,0 0 1-16,-8 3 0 15,-6 4 0-15,3-2 0 16,-1 4 0-16,6-5 0 16,-1-2 0-16,7-2 0 15,0 0 0-15,0 0 0 16,0 0 2-16,0-5 0 0,0-9-1 16,0 3-1-16,4 7 2 15,1 1 8-15,-5 3 4 16,0 0-14-16,2 0 0 15,-2 0-2-15,0 3 2 16,2 4-2-16,0 1 2 16,8 0 0-16,5-6-2 15,5 2-36-15</inkml:trace>
  <inkml:trace contextRef="#ctx0" brushRef="#br0" timeOffset="115499.69">8777 9619 10 0,'0'0'7'16,"0"0"-6"-16,0 0-1 15,0 0 8-15,0 0 14 16,0 0-8-16,47 20-13 15,-47-10 11-15,0 4 42 16,-16-1-25-16,-4 4-11 16,2-3-13-16,8-2-2 15,-2-6-3-15,10-2 0 16,-1-2 2-16,3-2-2 0,0 0 1 16,-2 0-1-16,0 0 5 15,0 0-3-15,2 0 0 16,-2-7 0-16,2-8-1 15,0 3 0-15,0 4 0 16,0 1 14-16,0 4 9 16,0 3-24-16,0 0-6 15,0 0-65-15,2 0-32 16</inkml:trace>
  <inkml:trace contextRef="#ctx0" brushRef="#br0" timeOffset="171943.61">15087 2846 0 0,'0'0'0'0,"0"0"0"15</inkml:trace>
  <inkml:trace contextRef="#ctx0" brushRef="#br0" timeOffset="200007.05">21251 8301 53 0,'0'0'16'0,"146"50"-12"15,-81-25-4-15,-3-7-17 16,-9 0-30-16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9-30T23:09:31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3081 4653 220 0,'0'0'1'0,"0"0"10"16,0 0 2-16,0 0-7 15,0 0-5-15,0 0-1 16,0 0 9-16,-95-53 2 16,93 51 15-16,2 2-8 15,0 0-4-15,0-2-8 16,0 2-2-16,0 0-2 16,0 0-2-16,0 0 1 15,0 0-1-15,0 0 0 16,0 0 0-16,0 0-2 0,0 0 2 15,18 0-13-15,15 0 13 16,18 0 0-16,9 0 2 16,12 0-2-16,10 0 0 15,9 0 0-15,17 0 0 16,12 0 0-16,11-2 1 16,3 2-1-16,-2 0 2 15,-7 0-4-15,-15 0 2 16,-6 0 0-16,-16 2 0 15,-10 0 0-15,-2 2 0 16,-2 0 0-16,5 1 2 16,11 0-2-16,5-4 1 0,8-1-1 15,4 3 11-15,7 0-4 16,2 2-6-16,-3 1 1 16,-3 2-1-16,-8 3-1 15,-9-4 0-15,-1 5 0 16,1-2 1-16,5-2 0 15,10 2-1-15,5-3 1 16,8-5-1-16,8-2 0 16,0 0 1-16,-7 0-1 15,-3-9 3-15,-13-5-3 16,-6 1 2-16,-6 4-2 16,-11-2 5-16,-17 2-3 15,-14-1-2-15,-12-2 0 16,-5-4-2-16,4-4-1 15,1-9 3-15,4-2 0 0,7-3 0 16,1-2 1-16,-2-1-1 16,-2 3 0-16,-15-2 0 15,-8 4 2-15,-15 0-1 16,-10 0 1-16,0-2 22 16,-21-4-24-16,-16-2 0 15,-7-3 0-15,-14 4 0 16,0-2 5-16,-2 1-4 15,-9 0-1-15,-9 0-3 16,-20 5 1-16,-18 1-9 16,-15 7 2-16,-19 2-1 15,-13 4 10-15,-15 3-10 0,-13 0 0 16,-10 1 7-16,1 3-4 16,-1 1 3-16,5 0 4 15,8 5-3-15,3-2 5 16,1 8-2-16,1 2 0 15,-4 0-3-15,-4 0 3 16,10 6 3-16,7 12-3 16,14 8 0-16,11 7-2 15,9-2-16-15,15 4-3 16,15-1 8-16,17-1 12 16,8 0-3-16,5 3 4 15,4 2-1-15,5 3 1 16,9 3 0-16,6 8 1 0,6 2-1 15,8 0-1-15,11 4 0 16,7 1 1-16,11-3-3 16,7-1 3-16,6 2 0 15,0-1-2-15,8 1 2 16,14-2 6-16,3 3 3 16,11-2-6-16,3-3-2 15,15-7-1-15,21-10 0 16,37-13 0-16,48-20 8 15,59-3-8-15,46-36-80 16</inkml:trace>
  <inkml:trace contextRef="#ctx0" brushRef="#br0" timeOffset="3873.84">9679 6232 194 0,'0'0'28'0,"0"0"9"15,0 0-5-15,0 0-16 16,0 0 1-16,0 0-3 16,0 0-4-16,-9-23-9 15,9 23-1-15,14-3 0 16,17 0 2-16,16-2 2 16,13-3-2-16,16 0 0 15,14-4 2-15,22-2-4 16,14 0 3-16,18-2-1 15,16 1 1-15,23 6-3 0,25-1 0 16,32 6 0-16,23 4-1 16,9 0 1-1,4 0 1-15,0 5-1 0,-4 6 1 16,-7-1-2-16,-6-7 1 16,-19-3 0-16,-24 0 0 15,-24-1 0-15,-27-11 0 16,-23-4 0-16,-12 1 0 15,-20-1 2-15,-8 5-2 16,-21 3 0-16,-23 2 0 16,-22 3 0-16,-22 3-1 15,-10 0 1-15,-4 0-1 16,0 0 2-16,0 0 9 0,0 0 4 16,0 0-3-1,0 0-1-15,0 0-4 0,0 0-2 16,0 0-2-16,0 0 1 15,0 0-1-15,0 0 1 16,0 0-2-16,0 0-1 16,0 0 1-16,0 0 0 15,0 0-1-15,0 0-1 16,0 0 1-16,0 0 0 16,0 0 2-16,0 0-2 15,0 0 6-15,0 0-2 16,0 0 4-16,0 0-2 15,0 0-2-15,0 0 0 16,0 0-2-16,0 0 0 0,0 0-2 16,0 0 0-16,0 0 1 15,0 0-2-15,0 0 1 16,0-1 0-16,0 1 0 16,2-3 0-16,-2 3 0 15,0 0 0-15,0 0 1 16,0 0 0-16,0 0-1 15,0 0 1-15,0 0-1 16,0 0 0-16,0 0 0 16,0 0-1-16,0 0 1 15,0 0 0-15,0 0 0 16,0 0-1-16,0 0 0 16,0 0 1-16,0 0-4 0,0 0 2 15,0 0 2-15,0 0-1 16,0 0 1-16,0 0 0 15,0 0-1-15,0 0 2 16,0 0-1-16,0 0 0 16,0 0 1-16,0 0-1 15,0 0 0-15,0 0 0 16,0 0-3-16,0 0-5 16,0 0-6-16,0 0-3 15,0 0-6-15,0-2 7 16,0 1-4-16,0 1-27 15,0 0-32-15,0 0-101 0</inkml:trace>
  <inkml:trace contextRef="#ctx0" brushRef="#br0" timeOffset="4735.64">20942 6266 100 0,'0'0'51'0,"0"0"-32"16,0 0 3-16,0 0 11 15,0 0 2-15,0 0 19 16,-13 0-31-16,13 0 10 15,0 0-12-15,0 0-9 0,19 2-10 16,40 8-1-16,36 3 4 16,44 0-4-16,44 3 1 15,28-6-2-15,27 1-4 16,15-4 0-16,-11-5 3 16,-19 4-1-16,-40-2 2 15,-52 4 0-15,-53-2-20 16,-51 5-28-16,-30-2-94 15</inkml:trace>
  <inkml:trace contextRef="#ctx0" brushRef="#br0" timeOffset="5719.01">7476 7291 103 0,'0'0'1'0,"0"0"-2"16,0 0 2-16,0 0-1 15,0 0 0-15,0 0 24 0,-83 81 13 16,83-79 6 0,0 2-10-16,4-1-14 0,28 2-4 15,19 0-4-15,28 1-2 16,34-6 4-16,38 0-1 16,41 0-2-16,33 0-6 15,23 0 6-15,14 4 4 16,8 4-6-16,-10 2-6 15,-19 2 2-15,-36 0-4 16,-43 4 0-16,-48-1 0 16,-45-4 0-16,-40-3-4 15,-29 1-28-15,-40-4-11 16,-40-1 39-16,-34-2 4 0,-22-2-20 16,-13 0 2-1,-29 0 11-15,-27-2 7 0,-36 2 0 16,-37 0 0-16,-30 0 1 15,-3 11-1-15,16-1 15 16,48-3 16-16,80-3 11 16,70-1-7-16,74 1-24 15,52 2-11-15,87-6-5 16,77 0 4-16,84 0 1 16,59-21-16-16,57 8-13 15,21 7-20-15,11 6-72 16</inkml:trace>
  <inkml:trace contextRef="#ctx0" brushRef="#br0" timeOffset="11091.32">18790 11883 5 0,'0'0'9'0,"0"0"-9"16,0 0 2-16,0 0 26 16,0 0 3-16,0 0-9 15,0 0 6-15,0-5 2 16,0 5-9-16,-3 0-3 16,3 0 2-16,0 0-3 15,-2 0 0-15,2 0-1 16,-3 0-8-16,3 0-5 15,-1 0 0-15,-1-2 0 0,0 2 2 16,2-1 6-16,-2 1-3 16,-3-4 1-16,3-1-2 15,-3 4 2-15,3-3-1 16,-3 2-2-16,-1-2 0 16,-1 0 0-16,1 2-5 15,1 2 0-15,2 0 1 16,3-2 1-16,0 0 2 15,0 0-1-15,0 2-1 16,0 0 3-16,0 0-5 16,0 0-1-16,0 0-1 15,8 0 1-15,25 0 2 0,18 0 4 16,21 0-6-16,10 0 1 16,15 0 0-16,13 0-1 15,4 0 0-15,1 0 1 16,-5 0-1-16,-23 0 0 15,-18-4 4-15,-30 4-4 16,-18 0 0-16,-17-2 0 16,-4 2 9-16,0 0 15 15,0 0-16-15,0 0-8 16,0 0 2-16,0 0-5 16,0 0-4-16,9 0-35 15,11 0-81-15,11 0-4 16</inkml:trace>
  <inkml:trace contextRef="#ctx0" brushRef="#br0" timeOffset="11557.4">20476 11859 29 0,'0'0'144'0,"0"0"-89"16,0 0-44-16,0 0-2 15,0 0 15-15,0 0 2 16,-2-2-8-16,2 2-7 15,11 0-10-15,28 0 8 16,16 0-6-16,21 0-2 16,11 0-1-16,17 0 2 15,12 0-2-15,5-2 0 16,4 2 9-16,-3-2-4 16,-9 2-5-16,-16 0 0 15,-20 0 2-15,-35 0-2 16,-19 0 0-16,-19 0 4 15,-4 0 16-15,0 0 9 0,0 0-26 16,0 0-1-16,0 0-2 16,10 0-18-16,5 0-33 15,12 8 6-15,10 2-44 16,8-3-46-16</inkml:trace>
  <inkml:trace contextRef="#ctx0" brushRef="#br0" timeOffset="11880.99">22513 11989 186 0,'0'0'47'0,"0"0"-47"16,0 0 1-16,0 0-1 15,114-8 4-15,-77 8 0 16,15 0 3-16,12 0 8 16,18 0-10-16,17 0 20 15,5 0-5-15,1 2 2 16,-14-2 9-16,-23 0-2 16,-28 0-2-16,-25 0 2 15,-15 0 7-15,0-4-8 16,0 0-28-16,0 0-2 0,0 4-10 15,0 0-32-15,31 8-105 16</inkml:trace>
  <inkml:trace contextRef="#ctx0" brushRef="#br0" timeOffset="14213.67">18967 10257 92 0,'0'0'33'16,"0"0"-13"-16,0 0-14 0,0 0-3 16,0 0-3-16,0 0 9 15,0 0 3-15,0-4-6 16,0 4-1-16,0 0-1 15,0 0 5-15,0 0-7 16,0 0 0-16,0 0-2 16,0 0 18-16,0 9 8 15,0 3-9-15,0 2-13 16,-1 9-3-16,-1 3 2 16,2 12-1-16,-5 8 2 15,1 4-4-15,-3 7 3 16,-2-7-2-16,3-9 2 0,-3-4-3 15,1-13 0 1,4-5 0-16,0-11 1 0,4-3 0 16,0-4-1-16,0-1 0 15,0 0 1-15,0 0 2 16,0 0-3-16,0 0-3 16,0 0-21-16,0 0-44 15,6 0-86-15</inkml:trace>
  <inkml:trace contextRef="#ctx0" brushRef="#br0" timeOffset="16027.32">20579 10437 86 0,'0'0'34'15,"0"0"-4"-15,0 0-11 16,0 0 1-16,0 0-2 16,0 0 9-16,0 0-3 15,47-68-1-15,-34 60-4 0,5 0-14 16,9 4-3-16,11 4-1 16,4 0-2-16,9 0-1 15,-1 19 0-15,-6 6 1 16,-9 3 0-16,-10 6 0 15,-14 4-4-15,-11 6 2 16,0 2 2-16,-24 0 1 16,-17-3 2-16,-3-6-2 15,-2-6 1-15,9-9 4 16,10-8-3-16,8-8-2 16,14-4 0-16,3 1 0 15,2-3 1-15,2 0 7 0,35 0 6 16,27 0 15-1,23 0-19-15,15 0-8 0,0 0-2 16,-8 0-15-16,-14 0-83 16,-24-7-128-16</inkml:trace>
  <inkml:trace contextRef="#ctx0" brushRef="#br0" timeOffset="17789.98">22638 10222 147 0,'0'0'2'0,"0"0"26"16,0 0 22-16,0 0-15 15,0 0-17-15,0 0-5 0,0 0-5 16,0-15 0-16,4 15-2 15,8 0 1-15,3 0-5 16,3 0-2-16,5-3 6 16,-4 2-6-16,-3 1 1 15,-5-3 1-15,-7 3-2 16,-4 0 1-16,0 0-1 16,0 0 0-16,0 0 1 15,0 0-1-15,0 0 1 16,0 0-2-16,2 0 1 15,-2 0 0-15,5 0 0 16,0 0 0-16,1 0 0 0,1 0 0 16,1 0 0-16,-5 0 1 15,1 0-1-15,-1 0 1 16,-1 0-2-16,3 0 2 16,-1 0-1-16,4 0 0 15,1 0 0-15,3 0 0 16,-1 3 0-16,-3-2-1 15,0 2 2-15,-4-2-1 16,0-1 1-16,-1 3-2 16,-3-3 1-16,4 0 0 15,-2 1 0-15,8 2 0 16,3 0-1-16,-1 5 1 16,7 0-1-16,-6 1 1 0,3 1 0 15,-5 4-1 1,0 0-2-16,-2 4 2 0,-5 0 1 15,1-1 0-15,-5 2-6 16,0-3 6-16,0 2 0 16,0-2 0-16,-5 0 3 15,-8 0-3-15,-7 0 0 16,-3 1 3-16,-4-2 1 16,-2-1-4-16,1 1 1 15,4-8 1-15,5 2 2 16,9-8-4-16,5-1 1 15,5 0 0-15,0 0 0 0,0 0 18 16,0 0-12-16,15 0-4 16,21 0 5-16,13 0-7 15,-2 0-1-15,-4 13 0 16,-10 2-1-16,-6 6 1 16,-8 4-2-16,2 5 1 15,-3 3-2-15,-5 0 3 16,-2-6-1-16,-8-4 0 15,-3-4-1-15,-32 0 2 16,-44 0 20-16,-46-3-8 16,-41 1-12-16,-51-17-36 15,-16-9-223-15</inkml:trace>
  <inkml:trace contextRef="#ctx0" brushRef="#br0" timeOffset="22865.43">11074 12803 97 0,'0'0'13'15,"0"0"5"-15,0 0 1 16,0 0-9-16,0 0 12 15,0 0-12-15,0 0 3 16,0 0 3-16,-80-7 6 16,80 7 0-16,0 0 3 15,0 0-11-15,0 0-1 16,0 0-3-16,0 0-1 16,0 0-1-16,0 0-5 0,0 0-1 15,0 0-2-15,2 0-1 16,38-3 1-16,36-5 0 15,47-4 0-15,43 0-1 16,35-6 0-16,19 4 2 16,-5 1 0-16,-26 8 0 15,-38 5-2-15,-39 0 1 16,-43 0-2-16,-33 0-22 16,-24 0 3-16,-12 0 9 15,0 0 12-15,-10 0 26 16,-3 0-24-16,5 0-2 15,8-6-88-15</inkml:trace>
  <inkml:trace contextRef="#ctx0" brushRef="#br0" timeOffset="28115.4">10713 12994 13 0,'0'0'137'16,"0"0"-106"-16,0 0-28 0,0 0 1 16,0 0 0-16,0 0-2 15,0 0 4-15,129-75 9 16,-78 65-3-16,0 1 0 16,1 3-3-16,4-1-8 15,8 3 8-15,17 4 4 16,11 0-3-16,12 0-4 15,-2 0-4-15,-11 0-2 16,-15 11 3-16,-18-2-6 16,-20 0 6-16,-15-2-6 0,-13-4 1 15,-5-2-1 1,-3-1 0-16,-2 0 3 0,2 0 1 16,2 0 1-16,8 0 0 15,11-7 1-15,12-7-1 16,9-1-2-16,6 6 0 15,-2 3 0-15,-1 3 0 16,-2 3 0-16,-2 0 1 16,-4 0-1-16,-3-1 1 15,-3-3-1-15,-2-4 0 16,3-5 0-16,1 3 1 16,8-2-1-16,1 2 0 15,6 2 0-15,-8 4 0 16,-5 4-37-16,-6 0-52 15,-8 0-57-15</inkml:trace>
  <inkml:trace contextRef="#ctx0" brushRef="#br0" timeOffset="28625.6">13547 12779 173 0,'0'0'39'15,"0"0"-9"-15,0 0-30 16,0 0-3-16,0 0-16 15,0 0 19-15,100-6-4 16,-44 14-13-16,4-2 8 16,0 3 9-16,-8-3 3 15,-8 0-3-15,-8-3 1 16,-5 1 0-16,-2-1 10 16,-2 0 2-16,6 1 3 15,7-1 2-15,11 2-9 16,14-2-7-16,16-3 1 15,8 0 1-15,2 0 0 16,-9-13-4-16,-18-1 5 0,-18 1-4 16,-17 2 0-16,-14 7 1 15,-1 1-2-15,-1 3 0 16,9 0 0-16,7 0-3 16,11 0 2-16,12 7 2 15,6-1 2-15,8-4-3 16,1-2-2-16,-11 0-36 15,-14 0-20-15,-17 0-18 16</inkml:trace>
  <inkml:trace contextRef="#ctx0" brushRef="#br0" timeOffset="29113.3">16731 12825 168 0,'0'0'12'16,"0"0"-12"-16,122-6-1 16,-85 6-12-16,-16 9-6 15,-7-1 17-15,-5-1-14 16,-3 2 12-16,6-3 4 15,8 1 7-15,4 0 23 0,10-3-3 16,5-2-2 0,11-2-11-16,8 0-5 0,9 0-6 15,-1 0-1-15,-1 0 0 16,-9 0-2-16,-14 0-3 16,-2 0-10-16,-6 0 12 15,-3 4 0-15,-2 1 1 16,-4 4 0-16,-4 3 9 15,6-4 13-15,6 2-6 16,8-6-4-16,8 2-5 16,11-6-1-16,11 0-6 15,9 0 0-15,1 0-5 16,-1 0-8-16,-8-2-7 0,-15-10 13 16,-14 4 7-16,-21 2 0 15,-11 1 0-15,-11 5 0 16,0 0-27-16,-7 0-196 15</inkml:trace>
  <inkml:trace contextRef="#ctx0" brushRef="#br0" timeOffset="32833.11">19191 12041 106 0,'0'0'42'0,"0"0"-19"15,0 0 2-15,0 0-9 16,0 0-6-16,0 0-3 16,0 0-7-16,0 0 2 15,129 71 6-15,-105-14 8 16,3 8-3-16,0 3-3 15,-2 0-4-15,8-7-4 16,5-11-1-16,2-6 0 16,0-10 0-16,-2-10 1 15,-9-6 1-15,-6-10-3 16,-10-2-12-16,-7-6-26 16,-6 0-6-16,0 0-18 0,-4 0-38 15</inkml:trace>
  <inkml:trace contextRef="#ctx0" brushRef="#br0" timeOffset="33112.3">19492 12603 203 0,'0'0'21'16,"0"0"-4"-16,0 0-16 15,0 0 1-15,0 0-2 16,0 0 2-16,64-10-2 0,-48 1 5 16,-1-4 22-16,8-10-11 15,6-4-1-15,2-8-3 16,7 2 1-16,-3 1-6 16,-4 5 0-16,-6 10-6 15,-7 10-1-15,-3 7-41 16,-6 0-69-16,1 11-70 15</inkml:trace>
  <inkml:trace contextRef="#ctx0" brushRef="#br0" timeOffset="33823.41">19512 12950 93 0,'0'0'39'0,"0"0"-4"15,0 0-12-15,0 0 7 16,0 0-23-16,0 0-3 15,-58-9 9-15,35 14 1 16,-1 13 5-16,-1 7-7 16,3 4 0-16,4 5 4 15,10 3-3-15,8 1-6 16,0-1-3-16,22-3 1 16,11-4-2-16,7-7-2 15,0-16-1-15,-4-4-16 16,-12-3-16-16,-10 0 16 15,-9-14 14-15,-5-15 2 16,0-3 5-16,0-10 5 0,-7 2-1 16,-5 2-3-16,2 8-4 15,3 10-2-15,0 7 0 16,2 13-23-16,5 0-67 16,0 3-96-16</inkml:trace>
  <inkml:trace contextRef="#ctx0" brushRef="#br0" timeOffset="34071.25">19770 13044 212 0,'0'0'67'16,"0"0"-43"-16,0 0 1 0,0 0 12 16,0 0-21-16,-115 122-8 15,115-84-8-15,0 1 0 16,19-11-6-16,6-6-12 15,0-13-41-15,-6-9 2 16,-3 0-9-16,-3-8 34 16,-6-15 22-16,0-5 10 15,0-8 13-15,-5-9-5 16,2 1-5-16,-2 2-3 16,-2 6-30-16</inkml:trace>
  <inkml:trace contextRef="#ctx0" brushRef="#br0" timeOffset="34275.03">20011 12950 101 0,'0'0'23'16,"0"0"-2"-16,0 0 22 16,67 102 15-16,-64-50-44 15,-3 6 21-15,0-2 4 16,0-3-30-16,0-12-4 15,0-12-4-15,0-9-1 16,0-9-27-16,0-5-24 16,0 1-52-16</inkml:trace>
  <inkml:trace contextRef="#ctx0" brushRef="#br0" timeOffset="35632.08">21350 12697 113 0,'0'0'11'16,"0"0"-6"-16,0 0 18 0,-149-10 14 16,102 12 0-16,3 18-11 15,5 8-12-15,8 6 2 16,11 4-4-16,16 0 4 15,4 1-2-15,22-6 8 16,25-5-17-16,9-7-5 16,-1-15-6-16,-8-6-17 15,-16-2-5-15,-14-20 5 16,-9-6 19-16,-8-4 4 16,0 1 0-16,-4 1 2 15,-15 3 6-15,3 0-7 16,-1 5-1-16,1 8-20 15,5 8-24-15,9 6 6 16,2 0-85-16</inkml:trace>
  <inkml:trace contextRef="#ctx0" brushRef="#br0" timeOffset="35805.06">21577 12689 152 0,'0'0'61'16,"0"0"-53"-16,0 0-5 15,0 0 31-15,0 0-8 16,3 132-16-16,-3-85-6 16,0-3-3-16,0-4-1 15,0-2-1-15,0-8-52 0,0-9-76 16</inkml:trace>
  <inkml:trace contextRef="#ctx0" brushRef="#br0" timeOffset="36022.48">21910 12697 245 0,'0'0'10'0,"0"0"-6"16,0 0-3-16,0 0 1 15,-50 135 10-15,44-99-2 16,6-7-8-16,0-7-2 15,23-7 3-15,18-9-3 16,5-6-7-16,4-4-64 0,-6-23-65 16</inkml:trace>
  <inkml:trace contextRef="#ctx0" brushRef="#br0" timeOffset="36126.71">22139 12683 110 0,'0'0'59'0,"0"0"-1"15,0 0-17-15,0 0-27 16,0 0-11-16,-132-19-3 15,94 54-65-15,2-1-135 16</inkml:trace>
  <inkml:trace contextRef="#ctx0" brushRef="#br0" timeOffset="37221.82">23395 12583 44 0,'0'0'7'16,"0"0"-7"-16,0 0-1 15,0 0-1-15,0 0-17 16,0 0 8-16,-58-11 11 16,58 11 2-16,0-1 14 15,0 1 12-15,0 0 19 16,0 0 16-16,0 0-19 15,0 0-3-15,0 0-18 0,0 0-16 16,0 6-7 0,0 24 0-16,0 16 0 0,0 10 13 15,0 4-8-15,0 0-5 16,0-7 1-16,0-12 0 16,3-8-1-16,3-13-22 15,-2-10-40-15,-1-6-37 16</inkml:trace>
  <inkml:trace contextRef="#ctx0" brushRef="#br0" timeOffset="37761.4">23665 12671 135 0,'0'0'31'0,"0"0"-3"15,0 0 13-15,-96 110-5 16,85-85-13-16,11-6-10 16,0-5-1-16,31-6 2 15,16-5-14-15,6-3-11 16,-1 0-44-16,-17-27-45 16,-19-9 15-16,-16-12 60 15,0-4 25-15,-4 2 23 16,-10 8 11-16,1 13 34 15,3 16-23-15,4 7-26 16,4 6 9-16,2 0-28 0,0 0-1 16,0 14-1-16,0 8 0 15,0 0-26-15,18 0-15 16,1-4-7-16,2-4-4 16,1-7 36-16,-2 6 14 15,-2-1 4-15,-7 5 3 16,-3 4 13-16,-4-1 12 15,-2 6 14-15,-2-4 0 16,4-1-11-16,5-3-6 16,11-4-9-16,13-8-2 15,12-6-3-15,6 0-11 16,-1-15-5-16,-6-12-19 0,-11-6 13 16,-8-5 10-16,-10-2 1 15,-3-4 10-15,-10-1-2 16,-2 0-7-16,0 9-1 15,-23 15-3-15,-23 21-71 16,-28 3-99-16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20" cy="480060"/>
          </a:xfrm>
          <a:prstGeom prst="rect">
            <a:avLst/>
          </a:prstGeom>
        </p:spPr>
        <p:txBody>
          <a:bodyPr vert="horz" lIns="96639" tIns="48320" rIns="96639" bIns="4832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6639" tIns="48320" rIns="96639" bIns="48320" rtlCol="0"/>
          <a:lstStyle>
            <a:lvl1pPr algn="r">
              <a:defRPr sz="1300"/>
            </a:lvl1pPr>
          </a:lstStyle>
          <a:p>
            <a:fld id="{EA472CC8-96E2-DA4F-AF59-3658B4DBAA3C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9" tIns="48320" rIns="96639" bIns="483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6639" tIns="48320" rIns="96639" bIns="483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474"/>
            <a:ext cx="3169920" cy="480060"/>
          </a:xfrm>
          <a:prstGeom prst="rect">
            <a:avLst/>
          </a:prstGeom>
        </p:spPr>
        <p:txBody>
          <a:bodyPr vert="horz" lIns="96639" tIns="48320" rIns="96639" bIns="4832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39" tIns="48320" rIns="96639" bIns="48320" rtlCol="0" anchor="b"/>
          <a:lstStyle>
            <a:lvl1pPr algn="r">
              <a:defRPr sz="1300"/>
            </a:lvl1pPr>
          </a:lstStyle>
          <a:p>
            <a:fld id="{717347E0-AEBB-E840-BDD8-2436C83FF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56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7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66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4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12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90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Zeta =&gt; Capital Z, </a:t>
            </a:r>
          </a:p>
          <a:p>
            <a:r>
              <a:rPr lang="en-US" dirty="0"/>
              <a:t>small</a:t>
            </a:r>
            <a:r>
              <a:rPr lang="en-US" baseline="0" dirty="0"/>
              <a:t> case, Zeta =&gt; </a:t>
            </a:r>
            <a:r>
              <a:rPr lang="el-GR" baseline="0" dirty="0"/>
              <a:t>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43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37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46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6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52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0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81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13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45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4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65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9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97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866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See: </a:t>
            </a:r>
            <a:r>
              <a:rPr lang="en-US" sz="1300" dirty="0"/>
              <a:t>A 3-D demonstration here:</a:t>
            </a:r>
          </a:p>
          <a:p>
            <a:r>
              <a:rPr lang="en-US" sz="1300" dirty="0"/>
              <a:t>	http://www.csie.ntu.edu.tw/~cjlin/libsvmtools/svmtoy3d/</a:t>
            </a:r>
          </a:p>
          <a:p>
            <a:r>
              <a:rPr lang="en-US" sz="1300" dirty="0"/>
              <a:t>            http://www.csie.ntu.edu.tw/~cjlin/libsvmtools/svmtoy3d/examples/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34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9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1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07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00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103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277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506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403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946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852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55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749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88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983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95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900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895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168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13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897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18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144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471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9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522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52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:</a:t>
            </a:r>
            <a:r>
              <a:rPr lang="en-US" baseline="0" dirty="0"/>
              <a:t> the properties of inequality when </a:t>
            </a:r>
            <a:r>
              <a:rPr lang="en-US" baseline="0" dirty="0" err="1"/>
              <a:t>mul</a:t>
            </a:r>
            <a:r>
              <a:rPr lang="en-US" baseline="0" dirty="0"/>
              <a:t> or div by negative numbers.</a:t>
            </a:r>
          </a:p>
          <a:p>
            <a:r>
              <a:rPr lang="en-US" baseline="0" dirty="0"/>
              <a:t>          20 &gt; -4  [valid]</a:t>
            </a:r>
          </a:p>
          <a:p>
            <a:r>
              <a:rPr lang="en-US" baseline="0" dirty="0"/>
              <a:t>       or, (20/-4) &lt;(-4/-4) [note sign has changed]</a:t>
            </a:r>
          </a:p>
          <a:p>
            <a:r>
              <a:rPr lang="en-US" baseline="0" dirty="0"/>
              <a:t>       or,  -5 &lt; 1 [valid]</a:t>
            </a:r>
          </a:p>
          <a:p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Sequential minimal optimization</a:t>
            </a:r>
            <a:r>
              <a:rPr lang="en-US" dirty="0"/>
              <a:t> (</a:t>
            </a:r>
            <a:r>
              <a:rPr lang="en-US" b="1" dirty="0"/>
              <a:t>SMO</a:t>
            </a:r>
            <a:r>
              <a:rPr lang="en-US" dirty="0"/>
              <a:t>) is applied for</a:t>
            </a:r>
            <a:r>
              <a:rPr lang="en-US" baseline="0" dirty="0"/>
              <a:t> the optimization</a:t>
            </a:r>
            <a:r>
              <a:rPr lang="en-US" dirty="0"/>
              <a:t>.</a:t>
            </a:r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38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0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7FF49AA-5FB4-B445-9D26-BF6666E25061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A0CB-B01B-A748-B657-D0FAFEFFE4D8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FF26-BBCD-DE4B-8024-454BBE5B4B8A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8A11-2C66-9448-88A1-A5E38107FCFA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F04C6C6-F4AD-7A44-B3AE-2505FDE24BD9}" type="datetime1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506F-1ABF-0D40-986B-BA31E644D2DC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9E65AB05-FD93-AA42-AD07-984EF816C821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6BB-CAEC-204D-8944-3B2715FBA477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19-B526-0040-87DC-1E2EC540FE6B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30D5-4FF8-CF4B-9C66-1CC51F4DF38B}" type="datetime1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BE2F-4514-F649-A820-3409E8B211B6}" type="datetime1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5E9-EA82-EE4E-8CFB-822799F2D0EC}" type="datetime1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0588-083D-7445-B9C2-7D1315E62A51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F48B01E-565E-D744-8F6F-916EAB403632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E18E161-C840-FB4F-B633-36084F6677D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Comic Sans MS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" charset="2"/>
        <a:buChar char="Ø"/>
        <a:defRPr sz="2200" kern="1200">
          <a:solidFill>
            <a:schemeClr val="tx1"/>
          </a:solidFill>
          <a:latin typeface="Arial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" charset="2"/>
        <a:buChar char="Ø"/>
        <a:defRPr sz="2000" kern="1200">
          <a:solidFill>
            <a:schemeClr val="tx1"/>
          </a:solidFill>
          <a:latin typeface="Arial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" charset="2"/>
        <a:buChar char="Ø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" charset="2"/>
        <a:buChar char="Ø"/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" charset="2"/>
        <a:buChar char="Ø"/>
        <a:defRPr sz="18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49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4.wmf"/><Relationship Id="rId12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45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6.emf"/><Relationship Id="rId5" Type="http://schemas.openxmlformats.org/officeDocument/2006/relationships/image" Target="../media/image55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45.wmf"/><Relationship Id="rId10" Type="http://schemas.openxmlformats.org/officeDocument/2006/relationships/image" Target="../media/image60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5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63.emf"/><Relationship Id="rId4" Type="http://schemas.openxmlformats.org/officeDocument/2006/relationships/image" Target="../media/image62.emf"/><Relationship Id="rId9" Type="http://schemas.openxmlformats.org/officeDocument/2006/relationships/image" Target="../media/image6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7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4.emf"/><Relationship Id="rId5" Type="http://schemas.openxmlformats.org/officeDocument/2006/relationships/image" Target="../media/image73.wmf"/><Relationship Id="rId4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77.emf"/><Relationship Id="rId4" Type="http://schemas.openxmlformats.org/officeDocument/2006/relationships/image" Target="../media/image7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7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customXml" Target="../ink/ink2.xml"/><Relationship Id="rId4" Type="http://schemas.openxmlformats.org/officeDocument/2006/relationships/image" Target="../media/image8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21.bin"/><Relationship Id="rId4" Type="http://schemas.openxmlformats.org/officeDocument/2006/relationships/hyperlink" Target="http://www.csie.ntu.edu.tw/~cjlin/papers/guide/data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pn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emf"/><Relationship Id="rId5" Type="http://schemas.openxmlformats.org/officeDocument/2006/relationships/image" Target="../media/image29.wmf"/><Relationship Id="rId10" Type="http://schemas.openxmlformats.org/officeDocument/2006/relationships/image" Target="../media/image30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62" y="2667000"/>
            <a:ext cx="8839200" cy="2702280"/>
          </a:xfrm>
        </p:spPr>
        <p:txBody>
          <a:bodyPr>
            <a:normAutofit fontScale="90000"/>
          </a:bodyPr>
          <a:lstStyle/>
          <a:p>
            <a:r>
              <a:rPr lang="en-US" dirty="0"/>
              <a:t>CSCI 4588/5588</a:t>
            </a:r>
            <a:br>
              <a:rPr lang="en-US" dirty="0"/>
            </a:br>
            <a:r>
              <a:rPr lang="en-US" sz="4900" dirty="0"/>
              <a:t>Machine Learning II</a:t>
            </a:r>
            <a:br>
              <a:rPr lang="en-US" sz="4900" dirty="0"/>
            </a:br>
            <a:br>
              <a:rPr lang="en-US" sz="5300" dirty="0"/>
            </a:br>
            <a:r>
              <a:rPr lang="en-US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Chapter 3: Support Vector Machine</a:t>
            </a:r>
            <a:br>
              <a:rPr lang="en-US" sz="4400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9496" y="4742688"/>
            <a:ext cx="8147304" cy="66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25400" dist="25400" dir="4200000" algn="ctr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5608821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Md</a:t>
            </a:r>
            <a:r>
              <a:rPr lang="en-US" sz="2400" dirty="0"/>
              <a:t> </a:t>
            </a:r>
            <a:r>
              <a:rPr lang="en-US" sz="2400" dirty="0" err="1"/>
              <a:t>Tamjidul</a:t>
            </a:r>
            <a:r>
              <a:rPr lang="en-US" sz="2400" dirty="0"/>
              <a:t> </a:t>
            </a:r>
            <a:r>
              <a:rPr lang="en-US" sz="2400" dirty="0" err="1"/>
              <a:t>Hoque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15471"/>
          </a:xfrm>
        </p:spPr>
        <p:txBody>
          <a:bodyPr/>
          <a:lstStyle/>
          <a:p>
            <a:r>
              <a:rPr lang="en-US" sz="3600" b="1" dirty="0"/>
              <a:t>Optimal Separating </a:t>
            </a:r>
            <a:r>
              <a:rPr lang="en-US" sz="3600" b="1" dirty="0" err="1"/>
              <a:t>Hyperplanes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762000"/>
            <a:ext cx="8722658" cy="5791200"/>
          </a:xfrm>
        </p:spPr>
        <p:txBody>
          <a:bodyPr/>
          <a:lstStyle/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923921"/>
              </p:ext>
            </p:extLst>
          </p:nvPr>
        </p:nvGraphicFramePr>
        <p:xfrm>
          <a:off x="838200" y="789214"/>
          <a:ext cx="4114800" cy="617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Equation" r:id="rId4" imgW="2857500" imgH="431800" progId="Equation.3">
                  <p:embed/>
                </p:oleObj>
              </mc:Choice>
              <mc:Fallback>
                <p:oleObj name="Equation" r:id="rId4" imgW="28575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789214"/>
                        <a:ext cx="4114800" cy="617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65259"/>
              </p:ext>
            </p:extLst>
          </p:nvPr>
        </p:nvGraphicFramePr>
        <p:xfrm>
          <a:off x="1981199" y="1600200"/>
          <a:ext cx="4334934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Equation" r:id="rId6" imgW="2438400" imgH="431800" progId="Equation.3">
                  <p:embed/>
                </p:oleObj>
              </mc:Choice>
              <mc:Fallback>
                <p:oleObj name="Equation" r:id="rId6" imgW="24384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1600200"/>
                        <a:ext cx="4334934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95400" y="175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=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810966"/>
              </p:ext>
            </p:extLst>
          </p:nvPr>
        </p:nvGraphicFramePr>
        <p:xfrm>
          <a:off x="1986578" y="2705100"/>
          <a:ext cx="617304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Equation" r:id="rId8" imgW="3022600" imgH="431800" progId="Equation.3">
                  <p:embed/>
                </p:oleObj>
              </mc:Choice>
              <mc:Fallback>
                <p:oleObj name="Equation" r:id="rId8" imgW="30226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578" y="2705100"/>
                        <a:ext cx="6173047" cy="876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21374"/>
              </p:ext>
            </p:extLst>
          </p:nvPr>
        </p:nvGraphicFramePr>
        <p:xfrm>
          <a:off x="1981199" y="3962400"/>
          <a:ext cx="638894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Equation" r:id="rId10" imgW="3263900" imgH="431800" progId="Equation.3">
                  <p:embed/>
                </p:oleObj>
              </mc:Choice>
              <mc:Fallback>
                <p:oleObj name="Equation" r:id="rId10" imgW="32639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3962400"/>
                        <a:ext cx="6388947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562100" y="3048000"/>
            <a:ext cx="41909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47800" y="4207788"/>
            <a:ext cx="533400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=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676934"/>
              </p:ext>
            </p:extLst>
          </p:nvPr>
        </p:nvGraphicFramePr>
        <p:xfrm>
          <a:off x="6817659" y="4953000"/>
          <a:ext cx="1446805" cy="68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Equation" r:id="rId12" imgW="965200" imgH="457200" progId="Equation.3">
                  <p:embed/>
                </p:oleObj>
              </mc:Choice>
              <mc:Fallback>
                <p:oleObj name="Equation" r:id="rId12" imgW="965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7659" y="4953000"/>
                        <a:ext cx="1446805" cy="6875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079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15471"/>
          </a:xfrm>
        </p:spPr>
        <p:txBody>
          <a:bodyPr/>
          <a:lstStyle/>
          <a:p>
            <a:r>
              <a:rPr lang="en-US" sz="3200" b="1" dirty="0"/>
              <a:t>Optimal Separating </a:t>
            </a:r>
            <a:r>
              <a:rPr lang="en-US" sz="3200" b="1" dirty="0" err="1"/>
              <a:t>Hyperplanes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609600"/>
            <a:ext cx="8722658" cy="5516563"/>
          </a:xfrm>
        </p:spPr>
        <p:txBody>
          <a:bodyPr/>
          <a:lstStyle/>
          <a:p>
            <a:r>
              <a:rPr lang="en-US" dirty="0"/>
              <a:t>Clearly, we can now express the equation as a function of </a:t>
            </a:r>
            <a:r>
              <a:rPr lang="el-GR" i="1" dirty="0">
                <a:cs typeface="Arial"/>
              </a:rPr>
              <a:t>α</a:t>
            </a:r>
            <a:r>
              <a:rPr lang="en-US" baseline="-25000" dirty="0">
                <a:cs typeface="Arial"/>
              </a:rPr>
              <a:t>i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Any simple optimization software can now solve the above eq</a:t>
            </a:r>
            <a:r>
              <a:rPr lang="en-US" baseline="30000" dirty="0"/>
              <a:t>n</a:t>
            </a:r>
            <a:r>
              <a:rPr lang="en-US" dirty="0"/>
              <a:t>.    </a:t>
            </a:r>
          </a:p>
          <a:p>
            <a:r>
              <a:rPr lang="en-US" dirty="0"/>
              <a:t>The solution must satisfy KKT conditions which includes: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71"/>
          <a:stretch/>
        </p:blipFill>
        <p:spPr bwMode="auto">
          <a:xfrm>
            <a:off x="2133600" y="1143001"/>
            <a:ext cx="490989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86"/>
          <a:stretch/>
        </p:blipFill>
        <p:spPr bwMode="auto">
          <a:xfrm>
            <a:off x="5015554" y="1981201"/>
            <a:ext cx="202794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24"/>
          <a:stretch/>
        </p:blipFill>
        <p:spPr bwMode="auto">
          <a:xfrm>
            <a:off x="685800" y="2406651"/>
            <a:ext cx="6934200" cy="83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97"/>
          <a:stretch/>
        </p:blipFill>
        <p:spPr bwMode="auto">
          <a:xfrm>
            <a:off x="2133600" y="4648200"/>
            <a:ext cx="4880456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22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sz="4000" b="1" dirty="0"/>
              <a:t>Optimal Separating </a:t>
            </a:r>
            <a:r>
              <a:rPr lang="en-US" sz="4000" b="1" dirty="0" err="1"/>
              <a:t>Hyperplanes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914400"/>
            <a:ext cx="8722658" cy="5441950"/>
          </a:xfrm>
        </p:spPr>
        <p:txBody>
          <a:bodyPr/>
          <a:lstStyle/>
          <a:p>
            <a:r>
              <a:rPr lang="en-US" dirty="0"/>
              <a:t>Now from           and   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r>
              <a:rPr lang="en-US" dirty="0"/>
              <a:t> From                   , we see that the solution vector β is defined in terms of a linear combination of the support points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- those points defined to be on the boundary of the slab via </a:t>
            </a:r>
            <a:r>
              <a:rPr lang="en-US" i="1" dirty="0"/>
              <a:t>α</a:t>
            </a:r>
            <a:r>
              <a:rPr lang="en-US" i="1" baseline="-25000" dirty="0"/>
              <a:t>i</a:t>
            </a:r>
            <a:r>
              <a:rPr lang="en-US" dirty="0"/>
              <a:t> &gt; 0.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317152"/>
              </p:ext>
            </p:extLst>
          </p:nvPr>
        </p:nvGraphicFramePr>
        <p:xfrm>
          <a:off x="2016791" y="926886"/>
          <a:ext cx="726409" cy="396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6" name="Equation" r:id="rId4" imgW="419100" imgH="228600" progId="Equation.3">
                  <p:embed/>
                </p:oleObj>
              </mc:Choice>
              <mc:Fallback>
                <p:oleObj name="Equation" r:id="rId4" imgW="4191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791" y="926886"/>
                        <a:ext cx="726409" cy="396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907330"/>
              </p:ext>
            </p:extLst>
          </p:nvPr>
        </p:nvGraphicFramePr>
        <p:xfrm>
          <a:off x="3505200" y="926886"/>
          <a:ext cx="2758886" cy="396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7" name="Equation" r:id="rId6" imgW="1790700" imgH="254000" progId="Equation.3">
                  <p:embed/>
                </p:oleObj>
              </mc:Choice>
              <mc:Fallback>
                <p:oleObj name="Equation" r:id="rId6" imgW="17907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926886"/>
                        <a:ext cx="2758886" cy="396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0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" r="22739"/>
          <a:stretch/>
        </p:blipFill>
        <p:spPr bwMode="auto">
          <a:xfrm>
            <a:off x="914400" y="1371600"/>
            <a:ext cx="8458199" cy="36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55"/>
          <a:stretch/>
        </p:blipFill>
        <p:spPr bwMode="auto">
          <a:xfrm>
            <a:off x="973762" y="1752600"/>
            <a:ext cx="797749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321300"/>
              </p:ext>
            </p:extLst>
          </p:nvPr>
        </p:nvGraphicFramePr>
        <p:xfrm>
          <a:off x="1573878" y="2100940"/>
          <a:ext cx="141732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8" name="Equation" r:id="rId10" imgW="888614" imgH="431613" progId="Equation.3">
                  <p:embed/>
                </p:oleObj>
              </mc:Choice>
              <mc:Fallback>
                <p:oleObj name="Equation" r:id="rId10" imgW="888614" imgH="4316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878" y="2100940"/>
                        <a:ext cx="1417320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20" name="Picture 2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29478"/>
            <a:ext cx="3033227" cy="271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95227" y="3629478"/>
            <a:ext cx="4967773" cy="9233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Figure shows the optimal separating </a:t>
            </a:r>
            <a:r>
              <a:rPr lang="en-US" dirty="0" err="1">
                <a:latin typeface="Comic Sans MS" pitchFamily="66" charset="0"/>
              </a:rPr>
              <a:t>hyperplane</a:t>
            </a:r>
            <a:r>
              <a:rPr lang="en-US" dirty="0">
                <a:latin typeface="Comic Sans MS" pitchFamily="66" charset="0"/>
              </a:rPr>
              <a:t> for the toy example; there are </a:t>
            </a:r>
            <a:r>
              <a:rPr lang="en-US" b="1" dirty="0">
                <a:latin typeface="Comic Sans MS" pitchFamily="66" charset="0"/>
              </a:rPr>
              <a:t>three</a:t>
            </a:r>
            <a:r>
              <a:rPr lang="en-US" dirty="0">
                <a:latin typeface="Comic Sans MS" pitchFamily="66" charset="0"/>
              </a:rPr>
              <a:t> support points.</a:t>
            </a:r>
          </a:p>
        </p:txBody>
      </p:sp>
      <p:pic>
        <p:nvPicPr>
          <p:cNvPr id="8235" name="Picture 43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75"/>
          <a:stretch/>
        </p:blipFill>
        <p:spPr bwMode="auto">
          <a:xfrm>
            <a:off x="3889375" y="4854933"/>
            <a:ext cx="5254625" cy="63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09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sz="3600" b="1" dirty="0"/>
              <a:t>Optimal Separating </a:t>
            </a:r>
            <a:r>
              <a:rPr lang="en-US" sz="3600" b="1" dirty="0" err="1"/>
              <a:t>Hyperplanes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685800"/>
            <a:ext cx="8798858" cy="5867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algn="just"/>
            <a:r>
              <a:rPr lang="en-US" dirty="0"/>
              <a:t>The intuition here is that a </a:t>
            </a:r>
            <a:r>
              <a:rPr lang="en-US" b="1" dirty="0">
                <a:solidFill>
                  <a:srgbClr val="FF0000"/>
                </a:solidFill>
              </a:rPr>
              <a:t>large margin on the training data will lead to good separation on the test data</a:t>
            </a:r>
            <a:r>
              <a:rPr lang="en-US" dirty="0"/>
              <a:t>. The description of the solution in terms of support points seems to suggest that the optimal </a:t>
            </a:r>
            <a:r>
              <a:rPr lang="en-US" dirty="0" err="1"/>
              <a:t>hyperplane</a:t>
            </a:r>
            <a:r>
              <a:rPr lang="en-US" dirty="0"/>
              <a:t> focuses more on the points that count, and is more robust to model misspecification.</a:t>
            </a:r>
          </a:p>
          <a:p>
            <a:pPr algn="just"/>
            <a:r>
              <a:rPr lang="en-US" dirty="0"/>
              <a:t>The LDA solution, on the other hand, depends on all of the data, even points far away from the decision boundary. </a:t>
            </a:r>
          </a:p>
          <a:p>
            <a:pPr algn="just"/>
            <a:r>
              <a:rPr lang="en-US" dirty="0"/>
              <a:t>Note, however, that the identification of these support points required the use of all the data. </a:t>
            </a:r>
          </a:p>
          <a:p>
            <a:pPr algn="just"/>
            <a:r>
              <a:rPr lang="en-US" dirty="0"/>
              <a:t>Of course, if the classes are really Gaussian, then LDA is optimal, and separating </a:t>
            </a:r>
            <a:r>
              <a:rPr lang="en-US" dirty="0" err="1"/>
              <a:t>hyperplanes</a:t>
            </a:r>
            <a:r>
              <a:rPr lang="en-US" dirty="0"/>
              <a:t> will pay a price for focusing on the (noisier) data at the boundaries of the classes.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" r="44046"/>
          <a:stretch/>
        </p:blipFill>
        <p:spPr bwMode="auto">
          <a:xfrm>
            <a:off x="685800" y="838199"/>
            <a:ext cx="7467600" cy="81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009350"/>
              </p:ext>
            </p:extLst>
          </p:nvPr>
        </p:nvGraphicFramePr>
        <p:xfrm>
          <a:off x="3502152" y="1703614"/>
          <a:ext cx="213969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7" name="Equation" r:id="rId5" imgW="1117600" imgH="241300" progId="Equation.3">
                  <p:embed/>
                </p:oleObj>
              </mc:Choice>
              <mc:Fallback>
                <p:oleObj name="Equation" r:id="rId5" imgW="11176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152" y="1703614"/>
                        <a:ext cx="2139696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54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94129"/>
            <a:ext cx="6705600" cy="667871"/>
          </a:xfrm>
        </p:spPr>
        <p:txBody>
          <a:bodyPr/>
          <a:lstStyle/>
          <a:p>
            <a:br>
              <a:rPr lang="en-US" dirty="0"/>
            </a:br>
            <a:r>
              <a:rPr lang="en-US" sz="5400" b="1" dirty="0"/>
              <a:t>Overlapped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762000"/>
            <a:ext cx="8798858" cy="5364163"/>
          </a:xfrm>
        </p:spPr>
        <p:txBody>
          <a:bodyPr/>
          <a:lstStyle/>
          <a:p>
            <a:r>
              <a:rPr lang="en-US" dirty="0"/>
              <a:t>One way to deal with the overlap is to still maximize the margin, but allow for some points to be on the wrong side of the margin.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2" y="1600200"/>
            <a:ext cx="3810000" cy="3481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79"/>
          <a:stretch/>
        </p:blipFill>
        <p:spPr bwMode="auto">
          <a:xfrm>
            <a:off x="3946072" y="1752600"/>
            <a:ext cx="5175147" cy="1307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57967" y="3340976"/>
            <a:ext cx="49824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We can now set our goal to maximize the margin while softly penalizing points that lie on the wrong side of the margin boundary. We therefore minimize: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7" r="22699"/>
          <a:stretch/>
        </p:blipFill>
        <p:spPr bwMode="auto">
          <a:xfrm>
            <a:off x="3429000" y="5334000"/>
            <a:ext cx="4690422" cy="125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5909" y="5503802"/>
            <a:ext cx="100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</a:rPr>
              <a:t>Goal: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550380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 &gt; 0</a:t>
            </a:r>
          </a:p>
        </p:txBody>
      </p:sp>
    </p:spTree>
    <p:extLst>
      <p:ext uri="{BB962C8B-B14F-4D97-AF65-F5344CB8AC3E}">
        <p14:creationId xmlns:p14="http://schemas.microsoft.com/office/powerpoint/2010/main" val="162068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70329"/>
            <a:ext cx="6629400" cy="515471"/>
          </a:xfrm>
        </p:spPr>
        <p:txBody>
          <a:bodyPr/>
          <a:lstStyle/>
          <a:p>
            <a:r>
              <a:rPr lang="en-US" sz="4800" b="1" dirty="0"/>
              <a:t>Overlapped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609600"/>
            <a:ext cx="8722658" cy="5943600"/>
          </a:xfrm>
        </p:spPr>
        <p:txBody>
          <a:bodyPr/>
          <a:lstStyle/>
          <a:p>
            <a:r>
              <a:rPr lang="en-US" dirty="0"/>
              <a:t>The cost parameter C &gt; 0, controls the trade-off between the slack variable penalty and the margin.</a:t>
            </a:r>
          </a:p>
          <a:p>
            <a:r>
              <a:rPr lang="en-US" dirty="0"/>
              <a:t>The parameter C is similar to regularization parameter.</a:t>
            </a:r>
          </a:p>
          <a:p>
            <a:r>
              <a:rPr lang="en-US" dirty="0"/>
              <a:t>For separable case, C = 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.</a:t>
            </a:r>
          </a:p>
          <a:p>
            <a:r>
              <a:rPr lang="en-US" dirty="0"/>
              <a:t>Anyway the Lagrange (primal) function can be given by: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399617"/>
              </p:ext>
            </p:extLst>
          </p:nvPr>
        </p:nvGraphicFramePr>
        <p:xfrm>
          <a:off x="428522" y="4038600"/>
          <a:ext cx="8331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" name="Equation" r:id="rId4" imgW="4686300" imgH="431800" progId="Equation.3">
                  <p:embed/>
                </p:oleObj>
              </mc:Choice>
              <mc:Fallback>
                <p:oleObj name="Equation" r:id="rId4" imgW="46863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22" y="4038600"/>
                        <a:ext cx="8331200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60"/>
          <a:stretch/>
        </p:blipFill>
        <p:spPr bwMode="auto">
          <a:xfrm>
            <a:off x="2454787" y="4987847"/>
            <a:ext cx="6287729" cy="401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25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4400" b="1" dirty="0"/>
              <a:t>Overlapped Classes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143000"/>
            <a:ext cx="8798858" cy="4983163"/>
          </a:xfrm>
        </p:spPr>
        <p:txBody>
          <a:bodyPr/>
          <a:lstStyle/>
          <a:p>
            <a:r>
              <a:rPr lang="en-US" dirty="0"/>
              <a:t>We minimize </a:t>
            </a:r>
            <a:r>
              <a:rPr lang="en-US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 w.r.t β, β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dirty="0" err="1"/>
              <a:t>ξ</a:t>
            </a:r>
            <a:r>
              <a:rPr lang="en-US" baseline="-25000" dirty="0" err="1"/>
              <a:t>i</a:t>
            </a:r>
            <a:r>
              <a:rPr lang="en-US" dirty="0"/>
              <a:t>. Setting the respective derivatives to zero, we get: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By substituting above equations into </a:t>
            </a:r>
            <a:r>
              <a:rPr lang="en-US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, we obtain the </a:t>
            </a:r>
            <a:r>
              <a:rPr lang="en-US" dirty="0" err="1"/>
              <a:t>Lagrangian</a:t>
            </a:r>
            <a:r>
              <a:rPr lang="en-US" dirty="0"/>
              <a:t> (Wolfe) dual objective function:</a:t>
            </a:r>
          </a:p>
          <a:p>
            <a:r>
              <a:rPr lang="en-US" dirty="0"/>
              <a:t>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01901"/>
              </p:ext>
            </p:extLst>
          </p:nvPr>
        </p:nvGraphicFramePr>
        <p:xfrm>
          <a:off x="3581400" y="1905000"/>
          <a:ext cx="1524000" cy="737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3" name="Equation" r:id="rId4" imgW="888614" imgH="431613" progId="Equation.3">
                  <p:embed/>
                </p:oleObj>
              </mc:Choice>
              <mc:Fallback>
                <p:oleObj name="Equation" r:id="rId4" imgW="888614" imgH="43161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05000"/>
                        <a:ext cx="1524000" cy="737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661172"/>
              </p:ext>
            </p:extLst>
          </p:nvPr>
        </p:nvGraphicFramePr>
        <p:xfrm>
          <a:off x="3729653" y="2676831"/>
          <a:ext cx="1051232" cy="630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4" name="Equation" r:id="rId6" imgW="710891" imgH="431613" progId="Equation.3">
                  <p:embed/>
                </p:oleObj>
              </mc:Choice>
              <mc:Fallback>
                <p:oleObj name="Equation" r:id="rId6" imgW="710891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653" y="2676831"/>
                        <a:ext cx="1051232" cy="6307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6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9587" b="7420"/>
          <a:stretch/>
        </p:blipFill>
        <p:spPr bwMode="auto">
          <a:xfrm>
            <a:off x="3546987" y="3307570"/>
            <a:ext cx="2014996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82"/>
          <a:stretch/>
        </p:blipFill>
        <p:spPr bwMode="auto">
          <a:xfrm>
            <a:off x="2213414" y="4800600"/>
            <a:ext cx="536667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4" name="Picture 16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10"/>
          <a:stretch/>
        </p:blipFill>
        <p:spPr bwMode="auto">
          <a:xfrm>
            <a:off x="1450701" y="5881688"/>
            <a:ext cx="689210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47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4129"/>
            <a:ext cx="6400800" cy="820271"/>
          </a:xfrm>
        </p:spPr>
        <p:txBody>
          <a:bodyPr/>
          <a:lstStyle/>
          <a:p>
            <a:r>
              <a:rPr lang="en-US" sz="4800" b="1" dirty="0"/>
              <a:t>Overlapped Classes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914400"/>
            <a:ext cx="8798858" cy="5441950"/>
          </a:xfrm>
        </p:spPr>
        <p:txBody>
          <a:bodyPr/>
          <a:lstStyle/>
          <a:p>
            <a:r>
              <a:rPr lang="en-US" dirty="0"/>
              <a:t>We have </a:t>
            </a:r>
          </a:p>
          <a:p>
            <a:r>
              <a:rPr lang="en-US" dirty="0"/>
              <a:t>And for KKT we include the followings further: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 For the solution of β we can use: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48"/>
          <a:stretch/>
        </p:blipFill>
        <p:spPr bwMode="auto">
          <a:xfrm>
            <a:off x="2057400" y="894735"/>
            <a:ext cx="395297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80"/>
          <a:stretch/>
        </p:blipFill>
        <p:spPr bwMode="auto">
          <a:xfrm>
            <a:off x="2322498" y="2133600"/>
            <a:ext cx="368787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819819"/>
              </p:ext>
            </p:extLst>
          </p:nvPr>
        </p:nvGraphicFramePr>
        <p:xfrm>
          <a:off x="2669661" y="4114800"/>
          <a:ext cx="1371600" cy="693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3" name="Equation" r:id="rId6" imgW="850531" imgH="431613" progId="Equation.3">
                  <p:embed/>
                </p:oleObj>
              </mc:Choice>
              <mc:Fallback>
                <p:oleObj name="Equation" r:id="rId6" imgW="850531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661" y="4114800"/>
                        <a:ext cx="1371600" cy="693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9" name="Picture 7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322498" y="4950542"/>
            <a:ext cx="430057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86399"/>
            <a:ext cx="8001000" cy="968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24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667871"/>
          </a:xfrm>
        </p:spPr>
        <p:txBody>
          <a:bodyPr/>
          <a:lstStyle/>
          <a:p>
            <a:r>
              <a:rPr lang="en-US" sz="4400" b="1" dirty="0"/>
              <a:t>Overlapped Classes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990600"/>
            <a:ext cx="8798858" cy="5365750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tuning parameter of this procedure is the cost parameter C.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21582"/>
            <a:ext cx="8077200" cy="140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7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dirty="0"/>
              <a:t>Overlapped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685800"/>
            <a:ext cx="8493126" cy="5440363"/>
          </a:xfrm>
        </p:spPr>
        <p:txBody>
          <a:bodyPr/>
          <a:lstStyle/>
          <a:p>
            <a:r>
              <a:rPr lang="en-US" dirty="0"/>
              <a:t>Effect of C for the mixture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3311525" cy="333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3257550" cy="328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475" y="5105400"/>
            <a:ext cx="81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The broken lines indicate the margins, where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dirty="0">
                <a:latin typeface="Arial"/>
                <a:cs typeface="Arial"/>
              </a:rPr>
              <a:t>±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4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972671"/>
          </a:xfrm>
        </p:spPr>
        <p:txBody>
          <a:bodyPr/>
          <a:lstStyle/>
          <a:p>
            <a:r>
              <a:rPr lang="en-US" dirty="0"/>
              <a:t>SVMs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98859" cy="4953000"/>
          </a:xfrm>
        </p:spPr>
        <p:txBody>
          <a:bodyPr>
            <a:normAutofit/>
          </a:bodyPr>
          <a:lstStyle/>
          <a:p>
            <a:r>
              <a:rPr lang="en-US" dirty="0"/>
              <a:t>Objectives behind SVM’s design</a:t>
            </a:r>
          </a:p>
          <a:p>
            <a:endParaRPr lang="en-US" dirty="0"/>
          </a:p>
          <a:p>
            <a:pPr lvl="1"/>
            <a:r>
              <a:rPr lang="en-US" dirty="0"/>
              <a:t>Identify the best decision boundary (or, class separating </a:t>
            </a:r>
            <a:r>
              <a:rPr lang="en-US" dirty="0" err="1"/>
              <a:t>hyperplane</a:t>
            </a:r>
            <a:r>
              <a:rPr lang="en-US" dirty="0"/>
              <a:t>), i.e. the decision boundary with maximum class margin.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 may be no margin for overlapped class boundary; still we adjust the theme of decision boundary with maximum margin.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non-linearly separable classes, we would like to learn to transform the space into a linearly separable space.</a:t>
            </a:r>
          </a:p>
          <a:p>
            <a:pPr lvl="1"/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77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sz="3200" b="1" dirty="0"/>
              <a:t>Support Vector Machines and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3999" cy="5715000"/>
          </a:xfrm>
        </p:spPr>
        <p:txBody>
          <a:bodyPr/>
          <a:lstStyle/>
          <a:p>
            <a:r>
              <a:rPr lang="en-US" dirty="0"/>
              <a:t>The support vector classifier described so far finds </a:t>
            </a:r>
            <a:r>
              <a:rPr lang="en-US" b="1" i="1" dirty="0">
                <a:solidFill>
                  <a:srgbClr val="FF0000"/>
                </a:solidFill>
              </a:rPr>
              <a:t>linear boundaries</a:t>
            </a:r>
            <a:r>
              <a:rPr lang="en-US" b="1" i="1" dirty="0"/>
              <a:t> </a:t>
            </a:r>
            <a:r>
              <a:rPr lang="en-US" dirty="0"/>
              <a:t>in the input feature space.</a:t>
            </a:r>
          </a:p>
          <a:p>
            <a:r>
              <a:rPr lang="en-US" dirty="0"/>
              <a:t>we can make the procedure more flexible by </a:t>
            </a:r>
            <a:r>
              <a:rPr lang="en-US" b="1" dirty="0">
                <a:solidFill>
                  <a:srgbClr val="FF0000"/>
                </a:solidFill>
              </a:rPr>
              <a:t>enlarging the feature space using basis expansions </a:t>
            </a:r>
            <a:r>
              <a:rPr lang="en-US" dirty="0"/>
              <a:t>such as polynomials or splines</a:t>
            </a:r>
          </a:p>
          <a:p>
            <a:r>
              <a:rPr lang="en-US" dirty="0">
                <a:solidFill>
                  <a:srgbClr val="FF0000"/>
                </a:solidFill>
              </a:rPr>
              <a:t>Generally linear boundaries in the enlarged space achieve better training-class separation, and translate to nonlinear boundaries in the original space</a:t>
            </a:r>
            <a:r>
              <a:rPr lang="en-US" dirty="0"/>
              <a:t>.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an extension of this idea, where the dimension of the enlarged space is allowed to get very large, infinite in some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09600" y="3932902"/>
            <a:ext cx="7696200" cy="168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681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3200" b="1" dirty="0"/>
              <a:t>Computing the SVM for Classification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98859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represent the optimization problem and its solution in a special way that </a:t>
            </a:r>
            <a:r>
              <a:rPr lang="en-US" b="1" dirty="0">
                <a:solidFill>
                  <a:srgbClr val="FF0000"/>
                </a:solidFill>
              </a:rPr>
              <a:t>only involves the input features via inner products</a:t>
            </a:r>
            <a:r>
              <a:rPr lang="en-US" dirty="0"/>
              <a:t>. We do this directly for the </a:t>
            </a:r>
            <a:r>
              <a:rPr lang="en-US" b="1" dirty="0">
                <a:solidFill>
                  <a:srgbClr val="0070C0"/>
                </a:solidFill>
              </a:rPr>
              <a:t>transformed feature vectors </a:t>
            </a:r>
            <a:r>
              <a:rPr lang="en-US" b="1" i="1" dirty="0">
                <a:solidFill>
                  <a:srgbClr val="0070C0"/>
                </a:solidFill>
              </a:rPr>
              <a:t>h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i="1" dirty="0">
                <a:solidFill>
                  <a:srgbClr val="0070C0"/>
                </a:solidFill>
              </a:rPr>
              <a:t>x</a:t>
            </a:r>
            <a:r>
              <a:rPr lang="en-US" b="1" baseline="-25000" dirty="0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r>
              <a:rPr lang="en-US" b="1" dirty="0"/>
              <a:t>.</a:t>
            </a:r>
            <a:r>
              <a:rPr lang="en-US" dirty="0"/>
              <a:t> We then see that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for particular choices of </a:t>
            </a:r>
            <a:r>
              <a:rPr lang="en-US" b="1" i="1" dirty="0">
                <a:solidFill>
                  <a:srgbClr val="FF0000"/>
                </a:solidFill>
              </a:rPr>
              <a:t>h</a:t>
            </a:r>
            <a:r>
              <a:rPr lang="en-US" b="1" dirty="0">
                <a:solidFill>
                  <a:srgbClr val="FF0000"/>
                </a:solidFill>
              </a:rPr>
              <a:t>, these inner products can be computed very cheaply</a:t>
            </a:r>
            <a:r>
              <a:rPr lang="en-US" dirty="0"/>
              <a:t>.</a:t>
            </a:r>
          </a:p>
          <a:p>
            <a:r>
              <a:rPr lang="en-US" dirty="0"/>
              <a:t>Thus, the Lagrange dual function has the form: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And the solution function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can be written as: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Given </a:t>
            </a:r>
            <a:r>
              <a:rPr lang="en-US" i="1" dirty="0"/>
              <a:t>α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i="1" dirty="0"/>
              <a:t>β</a:t>
            </a:r>
            <a:r>
              <a:rPr lang="en-US" baseline="-25000" dirty="0"/>
              <a:t>0</a:t>
            </a:r>
            <a:r>
              <a:rPr lang="en-US" dirty="0"/>
              <a:t> can be determined by solving </a:t>
            </a:r>
            <a:r>
              <a:rPr lang="en-US" i="1" dirty="0" err="1"/>
              <a:t>y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-25000" dirty="0"/>
              <a:t>i</a:t>
            </a:r>
            <a:r>
              <a:rPr lang="en-US" dirty="0"/>
              <a:t>) = 1 for any (or all) </a:t>
            </a:r>
            <a:r>
              <a:rPr lang="en-US" i="1" dirty="0"/>
              <a:t>x</a:t>
            </a:r>
            <a:r>
              <a:rPr lang="en-US" baseline="-25000" dirty="0"/>
              <a:t>i</a:t>
            </a:r>
            <a:r>
              <a:rPr lang="en-US" dirty="0"/>
              <a:t> for which 0 &lt; </a:t>
            </a:r>
            <a:r>
              <a:rPr lang="en-US" i="1" dirty="0"/>
              <a:t>α</a:t>
            </a:r>
            <a:r>
              <a:rPr lang="en-US" baseline="-25000" dirty="0" err="1"/>
              <a:t>i</a:t>
            </a:r>
            <a:r>
              <a:rPr lang="en-US" dirty="0"/>
              <a:t> &lt;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903069"/>
              </p:ext>
            </p:extLst>
          </p:nvPr>
        </p:nvGraphicFramePr>
        <p:xfrm>
          <a:off x="2671916" y="3009900"/>
          <a:ext cx="473964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2" name="Equation" r:id="rId4" imgW="2959100" imgH="431800" progId="Equation.3">
                  <p:embed/>
                </p:oleObj>
              </mc:Choice>
              <mc:Fallback>
                <p:oleObj name="Equation" r:id="rId4" imgW="29591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916" y="3009900"/>
                        <a:ext cx="4739640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02343"/>
              </p:ext>
            </p:extLst>
          </p:nvPr>
        </p:nvGraphicFramePr>
        <p:xfrm>
          <a:off x="3292576" y="4313819"/>
          <a:ext cx="2193823" cy="415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3" name="Equation" r:id="rId6" imgW="1257300" imgH="241300" progId="Equation.3">
                  <p:embed/>
                </p:oleObj>
              </mc:Choice>
              <mc:Fallback>
                <p:oleObj name="Equation" r:id="rId6" imgW="1257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576" y="4313819"/>
                        <a:ext cx="2193823" cy="4154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155545"/>
              </p:ext>
            </p:extLst>
          </p:nvPr>
        </p:nvGraphicFramePr>
        <p:xfrm>
          <a:off x="3886200" y="4825265"/>
          <a:ext cx="2590800" cy="66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4" name="Equation" r:id="rId8" imgW="1676400" imgH="431800" progId="Equation.3">
                  <p:embed/>
                </p:oleObj>
              </mc:Choice>
              <mc:Fallback>
                <p:oleObj name="Equation" r:id="rId8" imgW="16764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25265"/>
                        <a:ext cx="2590800" cy="662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432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dirty="0"/>
              <a:t>Kernel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22659" cy="5365750"/>
          </a:xfrm>
        </p:spPr>
        <p:txBody>
          <a:bodyPr/>
          <a:lstStyle/>
          <a:p>
            <a:r>
              <a:rPr lang="en-US" dirty="0"/>
              <a:t>Practically, we need not specify the transformation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at all, but require only knowledge of the kernel function, expressed as:</a:t>
            </a:r>
          </a:p>
          <a:p>
            <a:r>
              <a:rPr lang="en-US" dirty="0"/>
              <a:t> 	</a:t>
            </a:r>
          </a:p>
          <a:p>
            <a:pPr lvl="1"/>
            <a:r>
              <a:rPr lang="en-US" dirty="0"/>
              <a:t>that computes inner products in the transformed space.</a:t>
            </a:r>
          </a:p>
          <a:p>
            <a:r>
              <a:rPr lang="en-US" i="1" dirty="0"/>
              <a:t>K</a:t>
            </a:r>
            <a:r>
              <a:rPr lang="en-US" dirty="0"/>
              <a:t> should be a symmetric positive (semi-) definite function</a:t>
            </a:r>
          </a:p>
          <a:p>
            <a:r>
              <a:rPr lang="en-US" dirty="0"/>
              <a:t>Some popular choices for </a:t>
            </a:r>
            <a:r>
              <a:rPr lang="en-US" i="1" dirty="0"/>
              <a:t>K</a:t>
            </a:r>
            <a:r>
              <a:rPr lang="en-US" dirty="0"/>
              <a:t> in the SVM literature are:</a:t>
            </a:r>
          </a:p>
          <a:p>
            <a:pPr lvl="1"/>
            <a:r>
              <a:rPr lang="en-US" dirty="0"/>
              <a:t>		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158954"/>
              </p:ext>
            </p:extLst>
          </p:nvPr>
        </p:nvGraphicFramePr>
        <p:xfrm>
          <a:off x="3318933" y="1858297"/>
          <a:ext cx="250613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8" name="Equation" r:id="rId4" imgW="1409088" imgH="253890" progId="Equation.3">
                  <p:embed/>
                </p:oleObj>
              </mc:Choice>
              <mc:Fallback>
                <p:oleObj name="Equation" r:id="rId4" imgW="1409088" imgH="25389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8933" y="1858297"/>
                        <a:ext cx="2506133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4" name="Picture 1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26"/>
          <a:stretch/>
        </p:blipFill>
        <p:spPr bwMode="auto">
          <a:xfrm>
            <a:off x="1600200" y="4009102"/>
            <a:ext cx="6485494" cy="94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697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4129"/>
            <a:ext cx="4836459" cy="667871"/>
          </a:xfrm>
        </p:spPr>
        <p:txBody>
          <a:bodyPr/>
          <a:lstStyle/>
          <a:p>
            <a:r>
              <a:rPr lang="en-US" sz="4800" dirty="0"/>
              <a:t>Kernel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762000"/>
            <a:ext cx="8798858" cy="5715000"/>
          </a:xfrm>
        </p:spPr>
        <p:txBody>
          <a:bodyPr/>
          <a:lstStyle/>
          <a:p>
            <a:r>
              <a:rPr lang="en-US" dirty="0"/>
              <a:t>Consider for example a feature space with two inputs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and a polynomial kernel of degree 2:</a:t>
            </a:r>
          </a:p>
          <a:p>
            <a:r>
              <a:rPr lang="en-US" dirty="0"/>
              <a:t>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0"/>
          <a:stretch/>
        </p:blipFill>
        <p:spPr bwMode="auto">
          <a:xfrm>
            <a:off x="914400" y="1479755"/>
            <a:ext cx="731233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398"/>
            <a:ext cx="8189259" cy="1258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73"/>
          <a:stretch/>
        </p:blipFill>
        <p:spPr bwMode="auto">
          <a:xfrm>
            <a:off x="3328372" y="6292799"/>
            <a:ext cx="2005628" cy="34270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418817-A845-4560-A8FA-72D856573BEC}"/>
                  </a:ext>
                </a:extLst>
              </p14:cNvPr>
              <p14:cNvContentPartPr/>
              <p14:nvPr/>
            </p14:nvContentPartPr>
            <p14:xfrm>
              <a:off x="2256480" y="3227760"/>
              <a:ext cx="4349520" cy="145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418817-A845-4560-A8FA-72D856573B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7120" y="3218400"/>
                <a:ext cx="4368240" cy="146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774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762000"/>
            <a:ext cx="8798858" cy="5364163"/>
          </a:xfrm>
        </p:spPr>
        <p:txBody>
          <a:bodyPr/>
          <a:lstStyle/>
          <a:p>
            <a:r>
              <a:rPr lang="en-US" dirty="0"/>
              <a:t>Therefore, in terms of </a:t>
            </a:r>
            <a:r>
              <a:rPr lang="en-US" i="1" dirty="0"/>
              <a:t>h</a:t>
            </a:r>
            <a:r>
              <a:rPr lang="en-US" dirty="0"/>
              <a:t> we can write: </a:t>
            </a:r>
          </a:p>
          <a:p>
            <a:r>
              <a:rPr lang="en-US" dirty="0"/>
              <a:t>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   So, we write: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94129"/>
            <a:ext cx="4836459" cy="667871"/>
          </a:xfrm>
        </p:spPr>
        <p:txBody>
          <a:bodyPr/>
          <a:lstStyle/>
          <a:p>
            <a:r>
              <a:rPr lang="en-US" sz="4800" dirty="0"/>
              <a:t>Kernel function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85"/>
          <a:stretch/>
        </p:blipFill>
        <p:spPr bwMode="auto">
          <a:xfrm>
            <a:off x="1676400" y="1295400"/>
            <a:ext cx="5141259" cy="3463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985172"/>
              </p:ext>
            </p:extLst>
          </p:nvPr>
        </p:nvGraphicFramePr>
        <p:xfrm>
          <a:off x="2847975" y="5193335"/>
          <a:ext cx="3324225" cy="82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3" name="Equation" r:id="rId5" imgW="1727200" imgH="431800" progId="Equation.3">
                  <p:embed/>
                </p:oleObj>
              </mc:Choice>
              <mc:Fallback>
                <p:oleObj name="Equation" r:id="rId5" imgW="1727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5193335"/>
                        <a:ext cx="3324225" cy="8264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609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94129"/>
            <a:ext cx="5943600" cy="820271"/>
          </a:xfrm>
        </p:spPr>
        <p:txBody>
          <a:bodyPr/>
          <a:lstStyle/>
          <a:p>
            <a:r>
              <a:rPr lang="en-US" sz="5400" dirty="0"/>
              <a:t>Kernel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914400"/>
            <a:ext cx="8798858" cy="5562600"/>
          </a:xfrm>
        </p:spPr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933296"/>
            <a:ext cx="8265459" cy="107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606675"/>
            <a:ext cx="83592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49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762000"/>
            <a:ext cx="8875058" cy="5364163"/>
          </a:xfrm>
        </p:spPr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94129"/>
            <a:ext cx="5943600" cy="820271"/>
          </a:xfrm>
        </p:spPr>
        <p:txBody>
          <a:bodyPr/>
          <a:lstStyle/>
          <a:p>
            <a:r>
              <a:rPr lang="en-US" sz="5400" dirty="0"/>
              <a:t>Kernel function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1" y="5334000"/>
            <a:ext cx="887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Question</a:t>
            </a:r>
            <a:r>
              <a:rPr lang="en-US" dirty="0"/>
              <a:t>: what are the parameters to be tuned or, value of the parameter to be predicted while using SVM with RBF for classification problem?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730" y="6126163"/>
            <a:ext cx="8875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Ans</a:t>
            </a:r>
            <a:r>
              <a:rPr lang="en-US" dirty="0"/>
              <a:t>: </a:t>
            </a:r>
            <a:r>
              <a:rPr lang="en-US" b="1" dirty="0"/>
              <a:t>C</a:t>
            </a:r>
            <a:r>
              <a:rPr lang="en-US" dirty="0"/>
              <a:t> (from SVM) and </a:t>
            </a:r>
            <a:r>
              <a:rPr lang="en-US" sz="2800" b="1" i="1" dirty="0"/>
              <a:t>γ</a:t>
            </a:r>
            <a:r>
              <a:rPr lang="en-US" dirty="0">
                <a:latin typeface="Arial"/>
                <a:cs typeface="Arial"/>
              </a:rPr>
              <a:t> (from RBF).</a:t>
            </a: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60600"/>
            <a:ext cx="7649119" cy="42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5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458"/>
            <a:ext cx="8841658" cy="820271"/>
          </a:xfrm>
        </p:spPr>
        <p:txBody>
          <a:bodyPr/>
          <a:lstStyle/>
          <a:p>
            <a:r>
              <a:rPr lang="en-US" sz="4400" dirty="0"/>
              <a:t>Impact of Kernel functions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52226"/>
            <a:ext cx="3792270" cy="385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581" y="822729"/>
            <a:ext cx="3810000" cy="388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07574" y="471025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                                                                              (b)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44" y="5226941"/>
            <a:ext cx="8722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(a) 4th degree polynomial kernel is used</a:t>
            </a:r>
          </a:p>
          <a:p>
            <a:r>
              <a:rPr lang="en-US" dirty="0"/>
              <a:t>   (b) a radial basis kernel (with </a:t>
            </a:r>
            <a:r>
              <a:rPr lang="en-US" i="1" dirty="0"/>
              <a:t>γ</a:t>
            </a:r>
            <a:r>
              <a:rPr lang="en-US" dirty="0"/>
              <a:t> = 1) is used, having lower test error. </a:t>
            </a:r>
          </a:p>
          <a:p>
            <a:endParaRPr lang="en-US" dirty="0"/>
          </a:p>
          <a:p>
            <a:r>
              <a:rPr lang="en-US" dirty="0"/>
              <a:t>In each case </a:t>
            </a:r>
            <a:r>
              <a:rPr lang="en-US" i="1" dirty="0"/>
              <a:t>C</a:t>
            </a:r>
            <a:r>
              <a:rPr lang="en-US" dirty="0"/>
              <a:t> was tuned to approximately achieve the best test error performance, and </a:t>
            </a:r>
            <a:r>
              <a:rPr lang="en-US" i="1" dirty="0"/>
              <a:t>C</a:t>
            </a:r>
            <a:r>
              <a:rPr lang="en-US" dirty="0"/>
              <a:t> = 1 worked well in both cases.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07F4F0-DAC9-4880-8503-D89BC725130F}"/>
                  </a:ext>
                </a:extLst>
              </p14:cNvPr>
              <p14:cNvContentPartPr/>
              <p14:nvPr/>
            </p14:nvContentPartPr>
            <p14:xfrm>
              <a:off x="1389240" y="1024560"/>
              <a:ext cx="6378840" cy="3413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07F4F0-DAC9-4880-8503-D89BC72513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79880" y="1015200"/>
                <a:ext cx="6397560" cy="343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4924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sz="4000" b="1" dirty="0"/>
              <a:t>Constructing Kernels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685800"/>
            <a:ext cx="8798858" cy="54403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Self-read the details from the lecture notes (page ~17 to 20):</a:t>
            </a:r>
          </a:p>
          <a:p>
            <a:r>
              <a:rPr lang="en-US" dirty="0"/>
              <a:t> One powerful technique for constructing new kernels is to build them out of simpler kernels as building blocks.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35"/>
          <a:stretch/>
        </p:blipFill>
        <p:spPr bwMode="auto">
          <a:xfrm>
            <a:off x="456266" y="2135767"/>
            <a:ext cx="8189260" cy="30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19"/>
          <a:stretch/>
        </p:blipFill>
        <p:spPr bwMode="auto">
          <a:xfrm>
            <a:off x="172117" y="2809919"/>
            <a:ext cx="3406928" cy="3346473"/>
          </a:xfrm>
          <a:prstGeom prst="rect">
            <a:avLst/>
          </a:prstGeom>
          <a:noFill/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6" name="Picture 1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99"/>
          <a:stretch/>
        </p:blipFill>
        <p:spPr bwMode="auto">
          <a:xfrm>
            <a:off x="3296265" y="3261601"/>
            <a:ext cx="5674659" cy="238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945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sz="4400" b="1" dirty="0"/>
              <a:t>Multi-Class SVM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688258"/>
            <a:ext cx="8798858" cy="5943600"/>
          </a:xfrm>
        </p:spPr>
        <p:txBody>
          <a:bodyPr/>
          <a:lstStyle/>
          <a:p>
            <a:r>
              <a:rPr lang="en-US" sz="2000" dirty="0"/>
              <a:t>The support vector machine is fundamentally a two-class classifier.</a:t>
            </a:r>
          </a:p>
          <a:p>
            <a:r>
              <a:rPr lang="en-US" sz="2000" i="1" dirty="0"/>
              <a:t>For multiclass, one-versus-all</a:t>
            </a:r>
            <a:r>
              <a:rPr lang="en-US" sz="2000" dirty="0"/>
              <a:t> or </a:t>
            </a:r>
            <a:r>
              <a:rPr lang="en-US" sz="2000" i="1" dirty="0"/>
              <a:t>one-versus-the-rest</a:t>
            </a:r>
            <a:r>
              <a:rPr lang="en-US" sz="2000" dirty="0"/>
              <a:t> approach is commonly used. We construct </a:t>
            </a:r>
            <a:r>
              <a:rPr lang="en-US" sz="2000" i="1" dirty="0"/>
              <a:t>K</a:t>
            </a:r>
            <a:r>
              <a:rPr lang="en-US" sz="2000" dirty="0"/>
              <a:t> separate SVMs, where </a:t>
            </a:r>
            <a:r>
              <a:rPr lang="en-US" sz="2000" i="1" dirty="0" err="1"/>
              <a:t>k</a:t>
            </a:r>
            <a:r>
              <a:rPr lang="en-US" sz="2000" baseline="30000" dirty="0" err="1"/>
              <a:t>th</a:t>
            </a:r>
            <a:r>
              <a:rPr lang="en-US" sz="2000" dirty="0"/>
              <a:t> model </a:t>
            </a:r>
            <a:r>
              <a:rPr lang="en-US" sz="2000" i="1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b="1" dirty="0"/>
              <a:t>x</a:t>
            </a:r>
            <a:r>
              <a:rPr lang="en-US" sz="2000" dirty="0"/>
              <a:t>) is trained using the data from class </a:t>
            </a:r>
            <a:r>
              <a:rPr lang="en-US" sz="2000" i="1" dirty="0" err="1"/>
              <a:t>C</a:t>
            </a:r>
            <a:r>
              <a:rPr lang="en-US" sz="2000" baseline="-25000" dirty="0" err="1"/>
              <a:t>k</a:t>
            </a:r>
            <a:r>
              <a:rPr lang="en-US" sz="2000" dirty="0"/>
              <a:t> as the positive example and the data from the remaining (</a:t>
            </a:r>
            <a:r>
              <a:rPr lang="en-US" sz="2000" i="1" dirty="0"/>
              <a:t>K-1</a:t>
            </a:r>
            <a:r>
              <a:rPr lang="en-US" sz="2000" dirty="0"/>
              <a:t>) classes as the negative examples.</a:t>
            </a:r>
          </a:p>
          <a:p>
            <a:pPr lvl="1"/>
            <a:r>
              <a:rPr lang="en-US" sz="1800" dirty="0"/>
              <a:t>Unfortunately, this heuristic approach may </a:t>
            </a:r>
            <a:r>
              <a:rPr lang="en-US" sz="1800" u="sng" dirty="0"/>
              <a:t>suffer from the problem that the different classifiers were trained on different tasks</a:t>
            </a:r>
            <a:r>
              <a:rPr lang="en-US" sz="1800" dirty="0"/>
              <a:t>, and </a:t>
            </a:r>
            <a:r>
              <a:rPr lang="en-US" sz="1800" u="sng" dirty="0"/>
              <a:t>there is no guarantee that the real valued quantities </a:t>
            </a:r>
            <a:r>
              <a:rPr lang="en-US" sz="1800" i="1" u="sng" dirty="0" err="1"/>
              <a:t>y</a:t>
            </a:r>
            <a:r>
              <a:rPr lang="en-US" sz="1800" u="sng" baseline="-25000" dirty="0" err="1"/>
              <a:t>k</a:t>
            </a:r>
            <a:r>
              <a:rPr lang="en-US" sz="1800" u="sng" dirty="0"/>
              <a:t>(</a:t>
            </a:r>
            <a:r>
              <a:rPr lang="en-US" sz="1800" b="1" u="sng" dirty="0"/>
              <a:t>x</a:t>
            </a:r>
            <a:r>
              <a:rPr lang="en-US" sz="1800" u="sng" dirty="0"/>
              <a:t>) for different classifiers will have appropriate scales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Also, if training sets are imbalanced: For instance, if we have ten classes each with equal numbers of training data points, then the individual classifiers are trained on data sets comprising 90% negative examples and only 10% positive examples.</a:t>
            </a:r>
          </a:p>
          <a:p>
            <a:pPr lvl="1"/>
            <a:r>
              <a:rPr lang="en-US" dirty="0"/>
              <a:t>Solution: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35"/>
          <a:stretch/>
        </p:blipFill>
        <p:spPr bwMode="auto">
          <a:xfrm>
            <a:off x="2133600" y="5270015"/>
            <a:ext cx="6324600" cy="107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06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30" y="94128"/>
            <a:ext cx="8147051" cy="515471"/>
          </a:xfrm>
        </p:spPr>
        <p:txBody>
          <a:bodyPr/>
          <a:lstStyle/>
          <a:p>
            <a:r>
              <a:rPr lang="en-US" sz="3600" dirty="0"/>
              <a:t>  Various Boundaries </a:t>
            </a:r>
            <a:r>
              <a:rPr lang="en-US" sz="2800" dirty="0"/>
              <a:t>(for Cancer Data)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4027"/>
            <a:ext cx="390322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008" y="2971800"/>
            <a:ext cx="32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Linear Reg. with Indicator Fn</a:t>
            </a:r>
            <a:r>
              <a:rPr lang="en-US" dirty="0"/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978" y="533400"/>
            <a:ext cx="3792978" cy="3021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6" y="3608227"/>
            <a:ext cx="4128610" cy="330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57800" y="2971800"/>
            <a:ext cx="103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LDA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87700" y="6171684"/>
            <a:ext cx="103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QDA</a:t>
            </a:r>
            <a:endParaRPr lang="en-US" dirty="0"/>
          </a:p>
        </p:txBody>
      </p:sp>
      <p:pic>
        <p:nvPicPr>
          <p:cNvPr id="70658" name="Picture 2" descr="Logistic_regression_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1" t="2856" r="5714" b="2856"/>
          <a:stretch>
            <a:fillRect/>
          </a:stretch>
        </p:blipFill>
        <p:spPr bwMode="auto">
          <a:xfrm>
            <a:off x="4855856" y="3608227"/>
            <a:ext cx="3886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84015" y="6171684"/>
            <a:ext cx="198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Logistic  Reg.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412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1533367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sz="4400" b="1" dirty="0" err="1"/>
              <a:t>MultiClass</a:t>
            </a:r>
            <a:r>
              <a:rPr lang="en-US" sz="4400" b="1" dirty="0"/>
              <a:t> SVM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685800"/>
            <a:ext cx="8875058" cy="5670550"/>
          </a:xfrm>
        </p:spPr>
        <p:txBody>
          <a:bodyPr/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Also, this approach may suffer like </a:t>
            </a:r>
            <a:r>
              <a:rPr lang="en-US" i="1" dirty="0"/>
              <a:t>one-versus-the-rest</a:t>
            </a:r>
            <a:r>
              <a:rPr lang="en-US" dirty="0"/>
              <a:t> approach sometimes.</a:t>
            </a:r>
          </a:p>
          <a:p>
            <a:r>
              <a:rPr lang="en-US" dirty="0"/>
              <a:t>Also, for large </a:t>
            </a:r>
            <a:r>
              <a:rPr lang="en-US" i="1" dirty="0"/>
              <a:t>K</a:t>
            </a:r>
            <a:r>
              <a:rPr lang="en-US" dirty="0"/>
              <a:t> this approach requires significantly more training time than the one-versus-the-rest approach. </a:t>
            </a:r>
          </a:p>
          <a:p>
            <a:r>
              <a:rPr lang="en-US" dirty="0"/>
              <a:t>Some improvement has been done for </a:t>
            </a:r>
            <a:r>
              <a:rPr lang="en-US" i="1" dirty="0"/>
              <a:t>one-versus-one</a:t>
            </a:r>
            <a:r>
              <a:rPr lang="en-US" dirty="0"/>
              <a:t>. </a:t>
            </a:r>
            <a:r>
              <a:rPr lang="en-US" i="1" dirty="0"/>
              <a:t>See </a:t>
            </a:r>
            <a:r>
              <a:rPr lang="en-US" i="1" dirty="0" err="1"/>
              <a:t>Dietterich</a:t>
            </a:r>
            <a:r>
              <a:rPr lang="en-US" i="1" dirty="0"/>
              <a:t> and </a:t>
            </a:r>
            <a:r>
              <a:rPr lang="en-US" i="1" dirty="0" err="1"/>
              <a:t>Bakiri</a:t>
            </a:r>
            <a:r>
              <a:rPr lang="en-US" i="1" dirty="0"/>
              <a:t> (1995), </a:t>
            </a:r>
            <a:r>
              <a:rPr lang="en-US" i="1" dirty="0" err="1"/>
              <a:t>Allwein</a:t>
            </a:r>
            <a:r>
              <a:rPr lang="en-US" i="1" dirty="0"/>
              <a:t> et al. (2000).</a:t>
            </a:r>
            <a:endParaRPr lang="en-US" dirty="0"/>
          </a:p>
          <a:p>
            <a:r>
              <a:rPr lang="en-US" dirty="0"/>
              <a:t> The application of SVMs to multiclass classification problems </a:t>
            </a:r>
            <a:r>
              <a:rPr lang="en-US" b="1" dirty="0">
                <a:solidFill>
                  <a:srgbClr val="FF0000"/>
                </a:solidFill>
              </a:rPr>
              <a:t>remains an open issue.</a:t>
            </a:r>
          </a:p>
          <a:p>
            <a:r>
              <a:rPr lang="en-US" dirty="0"/>
              <a:t>In practice the </a:t>
            </a:r>
            <a:r>
              <a:rPr lang="en-US" i="1" dirty="0"/>
              <a:t>one-versus-the-rest</a:t>
            </a:r>
            <a:r>
              <a:rPr lang="en-US" dirty="0"/>
              <a:t> approach is the most widely used in spite the mentioned limitations.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37"/>
          <a:stretch/>
        </p:blipFill>
        <p:spPr bwMode="auto">
          <a:xfrm>
            <a:off x="498474" y="768687"/>
            <a:ext cx="8645526" cy="76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583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Optional reading</a:t>
            </a:r>
            <a:r>
              <a:rPr lang="en-US" dirty="0"/>
              <a:t>: </a:t>
            </a:r>
            <a:r>
              <a:rPr lang="en-US" b="1" i="1" dirty="0"/>
              <a:t>Support Vector Machines for Regression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sz="3200" i="1" dirty="0"/>
              <a:t>Next we will study the usage of LIBSVM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04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820271"/>
          </a:xfrm>
        </p:spPr>
        <p:txBody>
          <a:bodyPr/>
          <a:lstStyle/>
          <a:p>
            <a:r>
              <a:rPr lang="en-US" dirty="0"/>
              <a:t>Usage of LIBSVM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990599"/>
            <a:ext cx="8646458" cy="5730875"/>
          </a:xfrm>
        </p:spPr>
        <p:txBody>
          <a:bodyPr>
            <a:normAutofit/>
          </a:bodyPr>
          <a:lstStyle/>
          <a:p>
            <a:r>
              <a:rPr lang="en-US" dirty="0"/>
              <a:t>We will mostly be discussing the following problem characteristics and performance comparisons.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In general the following 4 kernel are suggested;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Here, </a:t>
            </a:r>
            <a:r>
              <a:rPr lang="en-US" sz="1600" dirty="0">
                <a:cs typeface="Arial"/>
              </a:rPr>
              <a:t>Ɣ</a:t>
            </a:r>
            <a:r>
              <a:rPr lang="en-US" sz="1600" dirty="0"/>
              <a:t>, </a:t>
            </a:r>
            <a:r>
              <a:rPr lang="en-US" sz="1600" i="1" dirty="0"/>
              <a:t>r</a:t>
            </a:r>
            <a:r>
              <a:rPr lang="en-US" sz="1600" dirty="0"/>
              <a:t>, and </a:t>
            </a:r>
            <a:r>
              <a:rPr lang="en-US" sz="1600" i="1" dirty="0"/>
              <a:t>d</a:t>
            </a:r>
            <a:r>
              <a:rPr lang="en-US" sz="1600" dirty="0"/>
              <a:t> are kernel parameters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8" y="4114800"/>
            <a:ext cx="6488160" cy="18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10" y="1752600"/>
            <a:ext cx="7945191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133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15471"/>
          </a:xfrm>
        </p:spPr>
        <p:txBody>
          <a:bodyPr/>
          <a:lstStyle/>
          <a:p>
            <a:r>
              <a:rPr lang="en-US" sz="3600" dirty="0"/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609600"/>
            <a:ext cx="8722658" cy="5943600"/>
          </a:xfrm>
        </p:spPr>
        <p:txBody>
          <a:bodyPr>
            <a:normAutofit/>
          </a:bodyPr>
          <a:lstStyle/>
          <a:p>
            <a:r>
              <a:rPr lang="en-US" dirty="0"/>
              <a:t>Dataset: </a:t>
            </a:r>
            <a:r>
              <a:rPr lang="en-US" dirty="0">
                <a:hlinkClick r:id="rId4"/>
              </a:rPr>
              <a:t>http://www.csie.ntu.edu.tw/~cjlin/papers/guide/data/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Steps to follow:</a:t>
            </a:r>
          </a:p>
          <a:p>
            <a:pPr lvl="1"/>
            <a:r>
              <a:rPr lang="en-US" dirty="0"/>
              <a:t>Transform data to the format of an SVM package</a:t>
            </a:r>
          </a:p>
          <a:p>
            <a:pPr lvl="1"/>
            <a:r>
              <a:rPr lang="en-US" dirty="0"/>
              <a:t>Conduct simple scaling on the data</a:t>
            </a:r>
          </a:p>
          <a:p>
            <a:pPr lvl="1"/>
            <a:r>
              <a:rPr lang="en-US" dirty="0"/>
              <a:t>Consider the RBF kernel </a:t>
            </a:r>
            <a:r>
              <a:rPr lang="en-US" b="1" dirty="0"/>
              <a:t>K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; </a:t>
            </a:r>
            <a:r>
              <a:rPr lang="en-US" i="1" dirty="0"/>
              <a:t>y</a:t>
            </a:r>
            <a:r>
              <a:rPr lang="en-US" dirty="0"/>
              <a:t>) = </a:t>
            </a:r>
          </a:p>
          <a:p>
            <a:pPr lvl="1"/>
            <a:r>
              <a:rPr lang="en-US" dirty="0"/>
              <a:t>Use cross-validation to find the best parameter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sz="2600" b="1" dirty="0">
                <a:sym typeface="Symbol"/>
              </a:rPr>
              <a:t></a:t>
            </a:r>
            <a:endParaRPr lang="en-US" dirty="0"/>
          </a:p>
          <a:p>
            <a:pPr lvl="1"/>
            <a:r>
              <a:rPr lang="en-US" dirty="0"/>
              <a:t>Use the best parameter C and </a:t>
            </a:r>
            <a:r>
              <a:rPr lang="en-US" sz="2600" b="1" dirty="0">
                <a:sym typeface="Symbol"/>
              </a:rPr>
              <a:t></a:t>
            </a:r>
            <a:r>
              <a:rPr lang="en-US" dirty="0"/>
              <a:t> to train the whole training set</a:t>
            </a:r>
          </a:p>
          <a:p>
            <a:pPr lvl="1"/>
            <a:r>
              <a:rPr lang="en-US" dirty="0"/>
              <a:t>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144233"/>
              </p:ext>
            </p:extLst>
          </p:nvPr>
        </p:nvGraphicFramePr>
        <p:xfrm>
          <a:off x="5126472" y="4114800"/>
          <a:ext cx="17319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8" name="Equation" r:id="rId5" imgW="990360" imgH="279360" progId="Equation.3">
                  <p:embed/>
                </p:oleObj>
              </mc:Choice>
              <mc:Fallback>
                <p:oleObj name="Equation" r:id="rId5" imgW="990360" imgH="2793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472" y="4114800"/>
                        <a:ext cx="173196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529265" cy="158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511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sz="3600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930275"/>
            <a:ext cx="8798858" cy="5308293"/>
          </a:xfrm>
        </p:spPr>
        <p:txBody>
          <a:bodyPr/>
          <a:lstStyle/>
          <a:p>
            <a:r>
              <a:rPr lang="en-US" dirty="0"/>
              <a:t>SVM requires that each data instance is represented as a vector of real numbers.</a:t>
            </a:r>
          </a:p>
          <a:p>
            <a:r>
              <a:rPr lang="en-US" dirty="0"/>
              <a:t>Hence, if there are categorical attributes, we first have to convert them into numeric data. </a:t>
            </a:r>
          </a:p>
          <a:p>
            <a:r>
              <a:rPr lang="en-US" dirty="0"/>
              <a:t>It is recommended to use </a:t>
            </a:r>
            <a:r>
              <a:rPr lang="en-US" i="1" dirty="0"/>
              <a:t>m</a:t>
            </a:r>
            <a:r>
              <a:rPr lang="en-US" dirty="0"/>
              <a:t> numbers to represent an m-category attribute. Only one of the </a:t>
            </a:r>
            <a:r>
              <a:rPr lang="en-US" i="1" dirty="0"/>
              <a:t>m</a:t>
            </a:r>
            <a:r>
              <a:rPr lang="en-US" dirty="0"/>
              <a:t> numbers is one, and others are zero.</a:t>
            </a:r>
          </a:p>
          <a:p>
            <a:pPr marL="0" indent="0">
              <a:buNone/>
            </a:pPr>
            <a:r>
              <a:rPr lang="en-US" sz="900" dirty="0"/>
              <a:t> </a:t>
            </a:r>
          </a:p>
          <a:p>
            <a:pPr lvl="1"/>
            <a:r>
              <a:rPr lang="en-US" dirty="0"/>
              <a:t>For example, a three-category attribute such as {red, green, blue} can be represented as (0,0,1), (0,1,0), and (1,0,0). </a:t>
            </a:r>
          </a:p>
          <a:p>
            <a:pPr marL="457200" lvl="1" indent="0">
              <a:buNone/>
            </a:pPr>
            <a:endParaRPr lang="en-US" sz="600" dirty="0"/>
          </a:p>
          <a:p>
            <a:pPr lvl="1"/>
            <a:r>
              <a:rPr lang="en-US" dirty="0"/>
              <a:t>Experience says that if the number of values in an attribute is not too large, this coding might be more stable than using a single number.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8E25BB-105C-4FA9-8EF0-3997CAEE5FEA}"/>
                  </a:ext>
                </a:extLst>
              </p14:cNvPr>
              <p14:cNvContentPartPr/>
              <p14:nvPr/>
            </p14:nvContentPartPr>
            <p14:xfrm>
              <a:off x="1004040" y="1311480"/>
              <a:ext cx="7718760" cy="3507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8E25BB-105C-4FA9-8EF0-3997CAEE5F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4680" y="1302120"/>
                <a:ext cx="7737480" cy="35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320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667871"/>
          </a:xfrm>
        </p:spPr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762000"/>
            <a:ext cx="8798858" cy="5715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Scaling</a:t>
            </a:r>
            <a:r>
              <a:rPr lang="en-US" dirty="0"/>
              <a:t> before applying SVM is </a:t>
            </a:r>
            <a:r>
              <a:rPr lang="en-US" dirty="0">
                <a:solidFill>
                  <a:srgbClr val="FF0000"/>
                </a:solidFill>
              </a:rPr>
              <a:t>very important</a:t>
            </a:r>
            <a:r>
              <a:rPr lang="en-US" dirty="0"/>
              <a:t>.</a:t>
            </a:r>
          </a:p>
          <a:p>
            <a:r>
              <a:rPr lang="en-US" dirty="0"/>
              <a:t>The main advantage of scaling is to avoid attributes in </a:t>
            </a:r>
            <a:r>
              <a:rPr lang="en-US" dirty="0">
                <a:solidFill>
                  <a:srgbClr val="FF0000"/>
                </a:solidFill>
              </a:rPr>
              <a:t>greater numeric ranges dominating those in smaller numeric</a:t>
            </a:r>
            <a:r>
              <a:rPr lang="en-US" dirty="0"/>
              <a:t> ranges. </a:t>
            </a:r>
          </a:p>
          <a:p>
            <a:r>
              <a:rPr lang="en-US" dirty="0"/>
              <a:t>Another advantage is to </a:t>
            </a:r>
            <a:r>
              <a:rPr lang="en-US" dirty="0">
                <a:solidFill>
                  <a:srgbClr val="FF0000"/>
                </a:solidFill>
              </a:rPr>
              <a:t>avoid numerical difficulties</a:t>
            </a:r>
            <a:r>
              <a:rPr lang="en-US" dirty="0"/>
              <a:t> during the calculation. Because kernel values usually depend on the </a:t>
            </a:r>
            <a:r>
              <a:rPr lang="en-US" dirty="0">
                <a:solidFill>
                  <a:srgbClr val="0070C0"/>
                </a:solidFill>
              </a:rPr>
              <a:t>inner products</a:t>
            </a:r>
            <a:r>
              <a:rPr lang="en-US" dirty="0"/>
              <a:t> of feature vectors, e.g. the linear kernel and the polynomial kernel, large attribute values might cause numerical problems. </a:t>
            </a:r>
          </a:p>
          <a:p>
            <a:r>
              <a:rPr lang="en-US" dirty="0"/>
              <a:t>Linearly scaling each attribute to the range [-1, +1] or [0, 1] is recommended.</a:t>
            </a:r>
          </a:p>
          <a:p>
            <a:r>
              <a:rPr lang="en-US" dirty="0"/>
              <a:t>Use the same scale for both the training and the testing data. Assume, we scaled the first attribute of training data from  </a:t>
            </a:r>
            <a:r>
              <a:rPr lang="en-US" dirty="0">
                <a:solidFill>
                  <a:srgbClr val="FF0000"/>
                </a:solidFill>
              </a:rPr>
              <a:t>[-10, +10] to [-1, +1]</a:t>
            </a:r>
            <a:r>
              <a:rPr lang="en-US" dirty="0"/>
              <a:t>. If the first attribute of testing data lies in the range </a:t>
            </a:r>
            <a:r>
              <a:rPr lang="en-US" dirty="0">
                <a:solidFill>
                  <a:srgbClr val="FF0000"/>
                </a:solidFill>
              </a:rPr>
              <a:t>[-11, +8]</a:t>
            </a:r>
            <a:r>
              <a:rPr lang="en-US" dirty="0"/>
              <a:t>, we must scale the testing data to </a:t>
            </a:r>
            <a:r>
              <a:rPr lang="en-US" dirty="0">
                <a:solidFill>
                  <a:srgbClr val="FF0000"/>
                </a:solidFill>
              </a:rPr>
              <a:t>[-1.1, +0.8]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28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667871"/>
          </a:xfrm>
        </p:spPr>
        <p:txBody>
          <a:bodyPr/>
          <a:lstStyle/>
          <a:p>
            <a:r>
              <a:rPr lang="en-US" sz="4000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875059" cy="5334000"/>
          </a:xfrm>
        </p:spPr>
        <p:txBody>
          <a:bodyPr/>
          <a:lstStyle/>
          <a:p>
            <a:r>
              <a:rPr lang="en-US" dirty="0"/>
              <a:t>In general, the RBF kernel is a reasonable first choice. </a:t>
            </a:r>
          </a:p>
          <a:p>
            <a:pPr lvl="1"/>
            <a:r>
              <a:rPr lang="en-US" dirty="0"/>
              <a:t>This kernel nonlinearly maps samples into a higher dimensional space. So it, unlike the linear kernel, can handle the case when the relation between class labels and attributes is nonlinear. </a:t>
            </a:r>
          </a:p>
          <a:p>
            <a:pPr lvl="1"/>
            <a:r>
              <a:rPr lang="en-US" dirty="0"/>
              <a:t>Furthermore, the linear kernel is a special case of RBF.</a:t>
            </a:r>
          </a:p>
          <a:p>
            <a:pPr lvl="1"/>
            <a:r>
              <a:rPr lang="en-US" dirty="0"/>
              <a:t>In addition, the sigmoid kernel behaves like RBF for certain parameters (Lin and Lin, 2003).</a:t>
            </a:r>
          </a:p>
          <a:p>
            <a:r>
              <a:rPr lang="en-US" dirty="0"/>
              <a:t>The second reason is the number of parameters which influences the complexity of model selection. The polynomial kernel has more parameters than the RBF kernel.</a:t>
            </a:r>
          </a:p>
          <a:p>
            <a:r>
              <a:rPr lang="en-US" dirty="0"/>
              <a:t>Finally, the RBF kernel has fewer numerical difficulties.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69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667871"/>
          </a:xfrm>
        </p:spPr>
        <p:txBody>
          <a:bodyPr/>
          <a:lstStyle/>
          <a:p>
            <a:r>
              <a:rPr lang="en-US" sz="4000" dirty="0"/>
              <a:t>Cross-validation and Grid-Search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762000"/>
            <a:ext cx="8798858" cy="5715000"/>
          </a:xfrm>
        </p:spPr>
        <p:txBody>
          <a:bodyPr/>
          <a:lstStyle/>
          <a:p>
            <a:r>
              <a:rPr lang="en-US" dirty="0"/>
              <a:t>For RBF we need to find the best set of (C, </a:t>
            </a:r>
            <a:r>
              <a:rPr lang="en-US" dirty="0">
                <a:cs typeface="Arial"/>
              </a:rPr>
              <a:t>Ɣ). </a:t>
            </a:r>
          </a:p>
          <a:p>
            <a:r>
              <a:rPr lang="en-US" dirty="0"/>
              <a:t>A “grid-search" on C and </a:t>
            </a:r>
            <a:r>
              <a:rPr lang="en-US" dirty="0">
                <a:sym typeface="Symbol"/>
              </a:rPr>
              <a:t></a:t>
            </a:r>
            <a:r>
              <a:rPr lang="en-US" dirty="0"/>
              <a:t> using cross-validation. Various pairs of (C, </a:t>
            </a:r>
            <a:r>
              <a:rPr lang="en-US" dirty="0">
                <a:sym typeface="Symbol"/>
              </a:rPr>
              <a:t></a:t>
            </a:r>
            <a:r>
              <a:rPr lang="en-US" dirty="0"/>
              <a:t>) values are tried and the one with the best cross-validation accuracy is picked or, recommended. </a:t>
            </a:r>
          </a:p>
          <a:p>
            <a:r>
              <a:rPr lang="en-US" dirty="0"/>
              <a:t>It is found that trying exponentially growing sequences of C and </a:t>
            </a:r>
            <a:r>
              <a:rPr lang="en-US" dirty="0">
                <a:sym typeface="Symbol"/>
              </a:rPr>
              <a:t></a:t>
            </a:r>
            <a:r>
              <a:rPr lang="en-US" dirty="0"/>
              <a:t> is a practical method to identify good parameters (for example, C = 2</a:t>
            </a:r>
            <a:r>
              <a:rPr lang="en-US" baseline="30000" dirty="0"/>
              <a:t>-5</a:t>
            </a:r>
            <a:r>
              <a:rPr lang="en-US" dirty="0"/>
              <a:t>, 2</a:t>
            </a:r>
            <a:r>
              <a:rPr lang="en-US" baseline="30000" dirty="0"/>
              <a:t>-3</a:t>
            </a:r>
            <a:r>
              <a:rPr lang="en-US" dirty="0"/>
              <a:t>, …, 2</a:t>
            </a:r>
            <a:r>
              <a:rPr lang="en-US" baseline="30000" dirty="0"/>
              <a:t>15</a:t>
            </a:r>
            <a:r>
              <a:rPr lang="en-US" dirty="0"/>
              <a:t>, </a:t>
            </a:r>
            <a:r>
              <a:rPr lang="en-US" dirty="0">
                <a:sym typeface="Symbol"/>
              </a:rPr>
              <a:t></a:t>
            </a:r>
            <a:r>
              <a:rPr lang="en-US" dirty="0"/>
              <a:t>= 2</a:t>
            </a:r>
            <a:r>
              <a:rPr lang="en-US" baseline="30000" dirty="0"/>
              <a:t>-15</a:t>
            </a:r>
            <a:r>
              <a:rPr lang="en-US" dirty="0"/>
              <a:t>, 2</a:t>
            </a:r>
            <a:r>
              <a:rPr lang="en-US" baseline="30000" dirty="0"/>
              <a:t>-13</a:t>
            </a:r>
            <a:r>
              <a:rPr lang="en-US" dirty="0"/>
              <a:t>,…, 2</a:t>
            </a:r>
            <a:r>
              <a:rPr lang="en-US" baseline="30000" dirty="0"/>
              <a:t>3</a:t>
            </a:r>
            <a:r>
              <a:rPr lang="en-US" dirty="0"/>
              <a:t>).</a:t>
            </a:r>
          </a:p>
          <a:p>
            <a:r>
              <a:rPr lang="en-US" dirty="0"/>
              <a:t>Grid search is applied for parameter search, reasons:</a:t>
            </a:r>
          </a:p>
          <a:p>
            <a:pPr lvl="1"/>
            <a:r>
              <a:rPr lang="en-US" dirty="0"/>
              <a:t>(1) piece of mind</a:t>
            </a:r>
          </a:p>
          <a:p>
            <a:pPr lvl="1"/>
            <a:r>
              <a:rPr lang="en-US" dirty="0"/>
              <a:t>(2) Computation is not much (when implemented *strategically)</a:t>
            </a:r>
          </a:p>
          <a:p>
            <a:pPr lvl="1"/>
            <a:r>
              <a:rPr lang="en-US" dirty="0"/>
              <a:t>(3) Can easily be parallelized. </a:t>
            </a:r>
          </a:p>
          <a:p>
            <a:r>
              <a:rPr lang="en-US" dirty="0"/>
              <a:t>* Strategically, grid search is better applied using coarse grid first and then for finer grid for the potential region.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00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sz="4000" dirty="0"/>
              <a:t>Grid Search: Coarse to Fine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4777421" cy="3832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421" y="3435350"/>
            <a:ext cx="4284663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563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15471"/>
          </a:xfrm>
        </p:spPr>
        <p:txBody>
          <a:bodyPr/>
          <a:lstStyle/>
          <a:p>
            <a:r>
              <a:rPr lang="en-US" sz="3600" dirty="0"/>
              <a:t>Cross-validation avoid </a:t>
            </a:r>
            <a:r>
              <a:rPr lang="en-US" sz="3600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609600"/>
            <a:ext cx="8798858" cy="5516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64" y="624348"/>
            <a:ext cx="5907036" cy="612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10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4000" b="1" dirty="0"/>
              <a:t>Separating </a:t>
            </a:r>
            <a:r>
              <a:rPr lang="en-US" sz="4000" b="1" dirty="0" err="1"/>
              <a:t>Hyperplanes</a:t>
            </a:r>
            <a:r>
              <a:rPr lang="en-US" sz="4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42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4465714" cy="4020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10"/>
          <a:stretch/>
        </p:blipFill>
        <p:spPr bwMode="auto">
          <a:xfrm>
            <a:off x="435428" y="4858827"/>
            <a:ext cx="5891440" cy="31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3025" y="5249211"/>
            <a:ext cx="88833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orange line is the least squares solution, which misclassifies one of the training points.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Two blue separating </a:t>
            </a:r>
            <a:r>
              <a:rPr lang="en-US" dirty="0" err="1"/>
              <a:t>hyperplanes</a:t>
            </a:r>
            <a:r>
              <a:rPr lang="en-US" dirty="0"/>
              <a:t> found by the perceptron learning algorithm with different random starts.</a:t>
            </a:r>
          </a:p>
        </p:txBody>
      </p:sp>
      <p:pic>
        <p:nvPicPr>
          <p:cNvPr id="94217" name="Picture 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95"/>
          <a:stretch/>
        </p:blipFill>
        <p:spPr bwMode="auto">
          <a:xfrm>
            <a:off x="5367635" y="2420459"/>
            <a:ext cx="3277891" cy="68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042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51" y="0"/>
            <a:ext cx="8147051" cy="515471"/>
          </a:xfrm>
        </p:spPr>
        <p:txBody>
          <a:bodyPr/>
          <a:lstStyle/>
          <a:p>
            <a:r>
              <a:rPr lang="en-US" sz="2800" dirty="0"/>
              <a:t>Example run of the proposed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515471"/>
            <a:ext cx="8798858" cy="5746750"/>
          </a:xfrm>
        </p:spPr>
        <p:txBody>
          <a:bodyPr/>
          <a:lstStyle/>
          <a:p>
            <a:r>
              <a:rPr lang="en-US" dirty="0" err="1"/>
              <a:t>Astroparticle</a:t>
            </a:r>
            <a:r>
              <a:rPr lang="en-US" dirty="0"/>
              <a:t> Physics;</a:t>
            </a:r>
          </a:p>
          <a:p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34" y="1219200"/>
            <a:ext cx="846177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72064"/>
            <a:ext cx="8435102" cy="210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3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15471"/>
          </a:xfrm>
        </p:spPr>
        <p:txBody>
          <a:bodyPr/>
          <a:lstStyle/>
          <a:p>
            <a:r>
              <a:rPr lang="en-US" sz="4000" dirty="0"/>
              <a:t>Example 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609600"/>
            <a:ext cx="8798858" cy="6019800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62" y="838200"/>
            <a:ext cx="8487622" cy="348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062" y="4876800"/>
            <a:ext cx="8375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Also there is a script (easy.py) to do the same automatically to achieve this same best result.</a:t>
            </a:r>
          </a:p>
        </p:txBody>
      </p:sp>
    </p:spTree>
    <p:extLst>
      <p:ext uri="{BB962C8B-B14F-4D97-AF65-F5344CB8AC3E}">
        <p14:creationId xmlns:p14="http://schemas.microsoft.com/office/powerpoint/2010/main" val="236673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15471"/>
          </a:xfrm>
        </p:spPr>
        <p:txBody>
          <a:bodyPr/>
          <a:lstStyle/>
          <a:p>
            <a:r>
              <a:rPr lang="en-US" sz="4000" dirty="0"/>
              <a:t>Example 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609600"/>
            <a:ext cx="8798858" cy="5746750"/>
          </a:xfrm>
        </p:spPr>
        <p:txBody>
          <a:bodyPr/>
          <a:lstStyle/>
          <a:p>
            <a:r>
              <a:rPr lang="en-US" dirty="0"/>
              <a:t>Bioinformatics Example (Note: no test data &amp; 3 classes)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4967134" cy="103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67119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06" y="4255124"/>
            <a:ext cx="6781800" cy="210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03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sz="4000" dirty="0"/>
              <a:t>Example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533400"/>
            <a:ext cx="8722658" cy="5943600"/>
          </a:xfrm>
        </p:spPr>
        <p:txBody>
          <a:bodyPr/>
          <a:lstStyle/>
          <a:p>
            <a:r>
              <a:rPr lang="en-US" dirty="0"/>
              <a:t>Vehicle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1" y="990600"/>
            <a:ext cx="77851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0" y="2514600"/>
            <a:ext cx="816269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2" y="4343400"/>
            <a:ext cx="7265778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80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sz="3200" dirty="0"/>
              <a:t>When to Use Linear but not RBF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762000"/>
            <a:ext cx="8798858" cy="5594350"/>
          </a:xfrm>
        </p:spPr>
        <p:txBody>
          <a:bodyPr/>
          <a:lstStyle/>
          <a:p>
            <a:r>
              <a:rPr lang="en-US" dirty="0"/>
              <a:t>Please (continue and) check the attached document of Lin et 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61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452784" cy="515471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…</a:t>
            </a:r>
            <a:r>
              <a:rPr lang="en-US" sz="2800" u="sng" dirty="0">
                <a:latin typeface="Calibri" pitchFamily="34" charset="0"/>
              </a:rPr>
              <a:t>Formulas for Measuring Classification Performance</a:t>
            </a:r>
            <a:endParaRPr lang="en-US" sz="1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8768CD-25EB-48C2-9634-BE1AB16A9B38}"/>
              </a:ext>
            </a:extLst>
          </p:cNvPr>
          <p:cNvSpPr/>
          <p:nvPr/>
        </p:nvSpPr>
        <p:spPr>
          <a:xfrm>
            <a:off x="124385" y="762000"/>
            <a:ext cx="889523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Accuracy metrics: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Assume a new test method is applied to screen people for cancer. The test results can be positive (have cancer) or negative (do not have cancer).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prediction or test results for each subject may or may not match the subject's actual status. In this context, the terminologies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u="sng" dirty="0"/>
              <a:t>True Positive (TP)</a:t>
            </a:r>
            <a:r>
              <a:rPr lang="en-US" dirty="0"/>
              <a:t> refers to the situation, where subjects having cancers are predicted to have cancer;</a:t>
            </a:r>
          </a:p>
          <a:p>
            <a:pPr lvl="1"/>
            <a:endParaRPr lang="en-US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u="sng" dirty="0"/>
              <a:t>True Negative (TN)</a:t>
            </a:r>
            <a:r>
              <a:rPr lang="en-US" dirty="0"/>
              <a:t> refers to the situation, where subjects do not have cancer are predicted to have no cancer;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u="sng" dirty="0"/>
              <a:t>False Positive (FP)</a:t>
            </a:r>
            <a:r>
              <a:rPr lang="en-US" dirty="0"/>
              <a:t> refers to the situation, where subjects do not have cancer but are predicted to have cancer;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u="sng" dirty="0"/>
              <a:t>False Negative (FN)</a:t>
            </a:r>
            <a:r>
              <a:rPr lang="en-US" dirty="0"/>
              <a:t> refers to the situation, where subjects have cancer but are predicted to have no cancer.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8768CD-25EB-48C2-9634-BE1AB16A9B38}"/>
                  </a:ext>
                </a:extLst>
              </p:cNvPr>
              <p:cNvSpPr/>
              <p:nvPr/>
            </p:nvSpPr>
            <p:spPr>
              <a:xfrm>
                <a:off x="124385" y="762000"/>
                <a:ext cx="8895230" cy="5634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… Accuracy metrics: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i="1" dirty="0">
                    <a:solidFill>
                      <a:srgbClr val="060CF8"/>
                    </a:solidFill>
                  </a:rPr>
                  <a:t>Accuracy</a:t>
                </a:r>
                <a:r>
                  <a:rPr lang="en-US" dirty="0"/>
                  <a:t> is then defined as the sum of the number of true positives and true negatives divided by the total number of examples (where, # indicates ‘number of’, and TP stands for True Positive, etc.):</a:t>
                </a:r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𝒄𝒄𝒖𝒓𝒂𝒄𝒚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𝑚𝑎𝑑𝑒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problem with accuracy is that it doesn’t tell us everything about the results, since it turns four numbers into just one. Thus, we need additional metrics: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b="1" i="1" dirty="0">
                    <a:solidFill>
                      <a:srgbClr val="060CF8"/>
                    </a:solidFill>
                  </a:rPr>
                  <a:t>Sensitivity</a:t>
                </a:r>
                <a:r>
                  <a:rPr lang="en-US" dirty="0"/>
                  <a:t> (also known as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true positive rate</a:t>
                </a:r>
                <a:r>
                  <a:rPr lang="en-US" dirty="0"/>
                  <a:t>, </a:t>
                </a:r>
                <a:r>
                  <a:rPr lang="en-US" b="1" i="1" u="sng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, </a:t>
                </a:r>
                <a:r>
                  <a:rPr lang="en-US" b="1" i="1" dirty="0">
                    <a:solidFill>
                      <a:srgbClr val="7030A0"/>
                    </a:solidFill>
                  </a:rPr>
                  <a:t>probability of detection</a:t>
                </a:r>
                <a:r>
                  <a:rPr lang="en-US" b="1" i="1" dirty="0"/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hit rate</a:t>
                </a:r>
                <a:r>
                  <a:rPr lang="en-US" dirty="0"/>
                  <a:t>) is the ratio of positive data points that are correctly predicted as positive, with respect to all positive data points.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8768CD-25EB-48C2-9634-BE1AB16A9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5" y="762000"/>
                <a:ext cx="8895230" cy="5634299"/>
              </a:xfrm>
              <a:prstGeom prst="rect">
                <a:avLst/>
              </a:prstGeom>
              <a:blipFill>
                <a:blip r:embed="rId3"/>
                <a:stretch>
                  <a:fillRect l="-548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E72343-253A-48C2-AAE1-1607C7E4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93663"/>
            <a:ext cx="8453438" cy="515937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…</a:t>
            </a:r>
            <a:r>
              <a:rPr lang="en-US" sz="2800" u="sng" dirty="0">
                <a:latin typeface="Calibri" pitchFamily="34" charset="0"/>
              </a:rPr>
              <a:t>Formulas for Measuring Classification Performance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72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8768CD-25EB-48C2-9634-BE1AB16A9B38}"/>
                  </a:ext>
                </a:extLst>
              </p:cNvPr>
              <p:cNvSpPr/>
              <p:nvPr/>
            </p:nvSpPr>
            <p:spPr>
              <a:xfrm>
                <a:off x="124385" y="762000"/>
                <a:ext cx="8895230" cy="5132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… Accuracy metrics: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r>
                  <a:rPr lang="en-US" b="1" i="1" dirty="0"/>
                  <a:t>b. </a:t>
                </a:r>
                <a:r>
                  <a:rPr lang="en-US" b="1" i="1" dirty="0">
                    <a:solidFill>
                      <a:srgbClr val="060CF8"/>
                    </a:solidFill>
                  </a:rPr>
                  <a:t>Specificity</a:t>
                </a:r>
                <a:r>
                  <a:rPr lang="en-US" dirty="0"/>
                  <a:t> (also known as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true negative rate</a:t>
                </a:r>
                <a:r>
                  <a:rPr lang="en-US" dirty="0"/>
                  <a:t>,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selectivity</a:t>
                </a:r>
                <a:r>
                  <a:rPr lang="en-US" dirty="0"/>
                  <a:t>) is the ratio of the negative data points that are correctly predicted as negative, with respect to all negative data points.</a:t>
                </a:r>
              </a:p>
              <a:p>
                <a:endParaRPr lang="en-US" dirty="0"/>
              </a:p>
              <a:p>
                <a:r>
                  <a:rPr lang="en-US" dirty="0"/>
                  <a:t>						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𝑆𝑝𝑒𝑐𝑖𝑓𝑖𝑐𝑖𝑡𝑦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r>
                  <a:rPr lang="en-US" dirty="0"/>
                  <a:t>c. </a:t>
                </a:r>
                <a:r>
                  <a:rPr lang="en-US" b="1" i="1" dirty="0">
                    <a:solidFill>
                      <a:srgbClr val="060CF8"/>
                    </a:solidFill>
                  </a:rPr>
                  <a:t>Precision</a:t>
                </a:r>
                <a:r>
                  <a:rPr lang="en-US" dirty="0"/>
                  <a:t> (also known as </a:t>
                </a:r>
                <a:r>
                  <a:rPr lang="en-US" dirty="0">
                    <a:solidFill>
                      <a:srgbClr val="C00000"/>
                    </a:solidFill>
                  </a:rPr>
                  <a:t>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positive predictive value</a:t>
                </a:r>
                <a:r>
                  <a:rPr lang="en-US" dirty="0"/>
                  <a:t>) is the number of correct positive results divided by the number of positive results predicted by the classifier. That is, precision is defined as the accuracy of the judgment.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6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086100" lvl="6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8768CD-25EB-48C2-9634-BE1AB16A9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5" y="762000"/>
                <a:ext cx="8895230" cy="5132687"/>
              </a:xfrm>
              <a:prstGeom prst="rect">
                <a:avLst/>
              </a:prstGeom>
              <a:blipFill>
                <a:blip r:embed="rId3"/>
                <a:stretch>
                  <a:fillRect l="-548" t="-594" r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86BF9DB-B7FC-40CE-85F5-5D46B784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93663"/>
            <a:ext cx="8453438" cy="515937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…</a:t>
            </a:r>
            <a:r>
              <a:rPr lang="en-US" sz="2800" u="sng" dirty="0">
                <a:latin typeface="Calibri" pitchFamily="34" charset="0"/>
              </a:rPr>
              <a:t>Formulas for Measuring Classification Performance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9833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8768CD-25EB-48C2-9634-BE1AB16A9B38}"/>
                  </a:ext>
                </a:extLst>
              </p:cNvPr>
              <p:cNvSpPr/>
              <p:nvPr/>
            </p:nvSpPr>
            <p:spPr>
              <a:xfrm>
                <a:off x="124385" y="762000"/>
                <a:ext cx="8895230" cy="5233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… Accuracy metrics: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r>
                  <a:rPr lang="en-US" b="1" i="1" dirty="0"/>
                  <a:t>d. False positive rate</a:t>
                </a:r>
                <a:r>
                  <a:rPr lang="en-US" dirty="0"/>
                  <a:t> is the is calculated as the ratio between the number of negative events wrongly categorized as positive (false positives) and the total number of actual negative events.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𝐹𝑎𝑙𝑠𝑒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𝐹𝑃𝑅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𝑠𝑝𝑒𝑐𝑖𝑓𝑖𝑐𝑖𝑡𝑦</m:t>
                    </m:r>
                  </m:oMath>
                </a14:m>
                <a:endParaRPr lang="en-US" dirty="0"/>
              </a:p>
              <a:p>
                <a:pPr marL="3086100" lvl="6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086100" lvl="6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        </a:t>
                </a:r>
                <a:r>
                  <a:rPr lang="en-US" i="1" dirty="0"/>
                  <a:t>e</a:t>
                </a:r>
                <a:r>
                  <a:rPr lang="en-US" dirty="0"/>
                  <a:t>. </a:t>
                </a:r>
                <a:r>
                  <a:rPr lang="en-US" b="1" dirty="0"/>
                  <a:t>F-measure (</a:t>
                </a:r>
                <a:r>
                  <a:rPr lang="en-US" dirty="0"/>
                  <a:t>also known as F-score): An F</a:t>
                </a:r>
                <a:r>
                  <a:rPr lang="en-US" baseline="-25000" dirty="0"/>
                  <a:t>1</a:t>
                </a:r>
                <a:r>
                  <a:rPr lang="en-US" dirty="0"/>
                  <a:t>-score is composed of precision and recall, both calculated as percentages and combined as harmonic mean to assign a single number, easy for comprehension. This is also known as F-measure or balanced F-score:</a:t>
                </a:r>
              </a:p>
              <a:p>
                <a:endParaRPr lang="en-US" dirty="0"/>
              </a:p>
              <a:p>
                <a:r>
                  <a:rPr lang="en-US" dirty="0"/>
                  <a:t>	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pPr lvl="6"/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8768CD-25EB-48C2-9634-BE1AB16A9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5" y="762000"/>
                <a:ext cx="8895230" cy="5233740"/>
              </a:xfrm>
              <a:prstGeom prst="rect">
                <a:avLst/>
              </a:prstGeom>
              <a:blipFill>
                <a:blip r:embed="rId3"/>
                <a:stretch>
                  <a:fillRect l="-548" t="-582" r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FEE59D24-C5D9-452F-BD48-C35DE01A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93663"/>
            <a:ext cx="8453438" cy="515937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…</a:t>
            </a:r>
            <a:r>
              <a:rPr lang="en-US" sz="2800" u="sng" dirty="0">
                <a:latin typeface="Calibri" pitchFamily="34" charset="0"/>
              </a:rPr>
              <a:t>Formulas for Measuring Classification Performance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123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8768CD-25EB-48C2-9634-BE1AB16A9B38}"/>
              </a:ext>
            </a:extLst>
          </p:cNvPr>
          <p:cNvSpPr/>
          <p:nvPr/>
        </p:nvSpPr>
        <p:spPr>
          <a:xfrm>
            <a:off x="124385" y="762000"/>
            <a:ext cx="88952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The </a:t>
            </a:r>
            <a:r>
              <a:rPr lang="en-US" b="1" u="sng" dirty="0"/>
              <a:t>R</a:t>
            </a:r>
            <a:r>
              <a:rPr lang="en-US" b="1" dirty="0"/>
              <a:t>eceiver </a:t>
            </a:r>
            <a:r>
              <a:rPr lang="en-US" b="1" u="sng" dirty="0"/>
              <a:t>O</a:t>
            </a:r>
            <a:r>
              <a:rPr lang="en-US" b="1" dirty="0"/>
              <a:t>perator </a:t>
            </a:r>
            <a:r>
              <a:rPr lang="en-US" b="1" u="sng" dirty="0"/>
              <a:t>C</a:t>
            </a:r>
            <a:r>
              <a:rPr lang="en-US" b="1" dirty="0"/>
              <a:t>haracteristic (ROC) curve</a:t>
            </a:r>
            <a:r>
              <a:rPr lang="en-US" dirty="0"/>
              <a:t>: To draw ROC curve, TPR and FPR both are computed at threshold values such as (0.00, 0.02, 0.04, …., 1.00) and a graph is drawn (see Figure 1). The AUC is the area under the curve of the plot. AUC close to or equal to 1.0 indicates the best performance.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 </a:t>
            </a:r>
          </a:p>
          <a:p>
            <a:pPr lvl="6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4FD61-996E-44D8-AB3C-87AFA43FBA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86" y="2054660"/>
            <a:ext cx="5047828" cy="38889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B5F2BF-BE45-42A9-B8FC-E2B1E307B770}"/>
              </a:ext>
            </a:extLst>
          </p:cNvPr>
          <p:cNvSpPr/>
          <p:nvPr/>
        </p:nvSpPr>
        <p:spPr>
          <a:xfrm>
            <a:off x="202680" y="6100471"/>
            <a:ext cx="882687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An example of an ROC curve. The diagonal line represents exactly a chance, so anything above the line is better than chance, and the further from the line, the better.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D4A536-6AB5-4EDB-B1E2-5582D0D2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93663"/>
            <a:ext cx="8453438" cy="515937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…</a:t>
            </a:r>
            <a:r>
              <a:rPr lang="en-US" sz="2800" u="sng" dirty="0">
                <a:latin typeface="Calibri" pitchFamily="34" charset="0"/>
              </a:rPr>
              <a:t>Formulas for Measuring Classification Performance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8645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70329"/>
            <a:ext cx="8798858" cy="515471"/>
          </a:xfrm>
        </p:spPr>
        <p:txBody>
          <a:bodyPr/>
          <a:lstStyle/>
          <a:p>
            <a:r>
              <a:rPr lang="en-US" sz="4400" dirty="0"/>
              <a:t>                   Vector Algebra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/>
          <a:stretch/>
        </p:blipFill>
        <p:spPr bwMode="auto">
          <a:xfrm>
            <a:off x="0" y="373697"/>
            <a:ext cx="3818954" cy="3519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88"/>
          <a:stretch/>
        </p:blipFill>
        <p:spPr bwMode="auto">
          <a:xfrm>
            <a:off x="3433471" y="838200"/>
            <a:ext cx="515407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10"/>
          <a:stretch/>
        </p:blipFill>
        <p:spPr bwMode="auto">
          <a:xfrm>
            <a:off x="3411700" y="2133600"/>
            <a:ext cx="5539559" cy="83785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48"/>
          <a:stretch/>
        </p:blipFill>
        <p:spPr bwMode="auto">
          <a:xfrm>
            <a:off x="3411700" y="3124200"/>
            <a:ext cx="3581399" cy="28488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42"/>
          <a:stretch/>
        </p:blipFill>
        <p:spPr bwMode="auto">
          <a:xfrm>
            <a:off x="957756" y="3581399"/>
            <a:ext cx="5671644" cy="242894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194337" y="6201308"/>
            <a:ext cx="8654143" cy="646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Hence,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proportional to the signed distance from </a:t>
            </a:r>
            <a:r>
              <a:rPr lang="en-US" i="1" dirty="0"/>
              <a:t>x</a:t>
            </a:r>
            <a:r>
              <a:rPr lang="en-US" dirty="0"/>
              <a:t> to the </a:t>
            </a:r>
            <a:r>
              <a:rPr lang="en-US" dirty="0" err="1"/>
              <a:t>hyperplane</a:t>
            </a:r>
            <a:r>
              <a:rPr lang="en-US" dirty="0"/>
              <a:t> defined by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0.</a:t>
            </a:r>
          </a:p>
        </p:txBody>
      </p:sp>
    </p:spTree>
    <p:extLst>
      <p:ext uri="{BB962C8B-B14F-4D97-AF65-F5344CB8AC3E}">
        <p14:creationId xmlns:p14="http://schemas.microsoft.com/office/powerpoint/2010/main" val="19194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8768CD-25EB-48C2-9634-BE1AB16A9B38}"/>
                  </a:ext>
                </a:extLst>
              </p:cNvPr>
              <p:cNvSpPr/>
              <p:nvPr/>
            </p:nvSpPr>
            <p:spPr>
              <a:xfrm>
                <a:off x="124385" y="762000"/>
                <a:ext cx="8895230" cy="62565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Unbalanced datasets</a:t>
                </a:r>
                <a:r>
                  <a:rPr lang="en-US" dirty="0"/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Note that for the accuracy, we have implicitly assumed that there are the same number of positive and negative examples in the dataset (which is known as a balanced dataset).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this is often not true (this can potentially cause problems for the learners). In the case where it is not, we can compute the </a:t>
                </a:r>
                <a:r>
                  <a:rPr lang="en-US" b="1" i="1" dirty="0"/>
                  <a:t>balanced accuracy</a:t>
                </a:r>
                <a:r>
                  <a:rPr lang="en-US" dirty="0"/>
                  <a:t> as the sum of sensitivity and specificity divided by 2. </a:t>
                </a:r>
                <a:endParaRPr lang="en-US" sz="1600" dirty="0"/>
              </a:p>
              <a:p>
                <a:pPr lvl="1"/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𝐵𝑎𝑙𝑎𝑛𝑐𝑒𝑑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𝑆𝑒𝑛𝑠𝑖𝑡𝑖𝑣𝑖𝑡𝑦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𝑆𝑝𝑒𝑐𝑖𝑓𝑖𝑐𝑖𝑡𝑦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more correct measure is </a:t>
                </a:r>
                <a:r>
                  <a:rPr lang="en-US" b="1" i="1" dirty="0"/>
                  <a:t>Matthew’s Correlation Coefficient </a:t>
                </a:r>
                <a:r>
                  <a:rPr lang="en-US" b="1" dirty="0"/>
                  <a:t>(MCC)</a:t>
                </a:r>
                <a:r>
                  <a:rPr lang="en-US" dirty="0"/>
                  <a:t>, which is computed as: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𝑀𝐶𝐶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𝐹𝑃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𝐹𝑁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𝐹𝑃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𝐹𝑁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pPr lvl="6"/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8768CD-25EB-48C2-9634-BE1AB16A9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5" y="762000"/>
                <a:ext cx="8895230" cy="6256585"/>
              </a:xfrm>
              <a:prstGeom prst="rect">
                <a:avLst/>
              </a:prstGeom>
              <a:blipFill>
                <a:blip r:embed="rId3"/>
                <a:stretch>
                  <a:fillRect l="-548" t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DE45CA-A6DC-4357-8B8E-DE1E148CB4F3}"/>
              </a:ext>
            </a:extLst>
          </p:cNvPr>
          <p:cNvSpPr txBox="1"/>
          <p:nvPr/>
        </p:nvSpPr>
        <p:spPr>
          <a:xfrm>
            <a:off x="7696200" y="6172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FF90CF-504F-44EE-BEF5-F76746FB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93663"/>
            <a:ext cx="8453438" cy="515937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…</a:t>
            </a:r>
            <a:r>
              <a:rPr lang="en-US" sz="2800" u="sng" dirty="0">
                <a:latin typeface="Calibri" pitchFamily="34" charset="0"/>
              </a:rPr>
              <a:t>Formulas for Measuring Classification Performance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4912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15471"/>
          </a:xfrm>
        </p:spPr>
        <p:txBody>
          <a:bodyPr/>
          <a:lstStyle/>
          <a:p>
            <a:r>
              <a:rPr lang="en-US" sz="3600" b="1" dirty="0"/>
              <a:t>Optimal Separating </a:t>
            </a:r>
            <a:r>
              <a:rPr lang="en-US" sz="3600" b="1" dirty="0" err="1"/>
              <a:t>Hyperplanes</a:t>
            </a: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31"/>
          <a:stretch/>
        </p:blipFill>
        <p:spPr bwMode="auto">
          <a:xfrm>
            <a:off x="152400" y="914400"/>
            <a:ext cx="4632651" cy="98804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00"/>
          <a:stretch/>
        </p:blipFill>
        <p:spPr bwMode="auto">
          <a:xfrm>
            <a:off x="5029200" y="1013876"/>
            <a:ext cx="3311526" cy="73872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399" y="2057400"/>
            <a:ext cx="8798859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We can have many possible set of (</a:t>
            </a:r>
            <a:r>
              <a:rPr lang="en-US" i="1" dirty="0">
                <a:sym typeface="Symbol"/>
              </a:rPr>
              <a:t></a:t>
            </a:r>
            <a:r>
              <a:rPr lang="en-US" i="1" dirty="0"/>
              <a:t>, </a:t>
            </a:r>
            <a:r>
              <a:rPr lang="en-US" i="1" dirty="0">
                <a:sym typeface="Symbol"/>
              </a:rPr>
              <a:t></a:t>
            </a:r>
            <a:r>
              <a:rPr lang="en-US" baseline="-25000" dirty="0"/>
              <a:t>0</a:t>
            </a:r>
            <a:r>
              <a:rPr lang="en-US" dirty="0"/>
              <a:t>) to have the separating </a:t>
            </a:r>
            <a:r>
              <a:rPr lang="en-US" dirty="0" err="1"/>
              <a:t>hyperplane</a:t>
            </a:r>
            <a:r>
              <a:rPr lang="en-US" dirty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However, we are interested in the one having the maximum margin.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We can define the margins as in the Figure below: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96986"/>
            <a:ext cx="3902228" cy="36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054628" y="3096986"/>
            <a:ext cx="4896631" cy="923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decision boundary is the solid line, while broken lines bound the shaded maximal margin of width, 1+1 = 2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80" b="3114"/>
          <a:stretch/>
        </p:blipFill>
        <p:spPr bwMode="auto">
          <a:xfrm>
            <a:off x="4341825" y="4224502"/>
            <a:ext cx="3982572" cy="91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96"/>
          <a:stretch/>
        </p:blipFill>
        <p:spPr bwMode="auto">
          <a:xfrm>
            <a:off x="4419600" y="5417202"/>
            <a:ext cx="3921126" cy="99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84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15471"/>
          </a:xfrm>
        </p:spPr>
        <p:txBody>
          <a:bodyPr/>
          <a:lstStyle/>
          <a:p>
            <a:r>
              <a:rPr lang="en-US" sz="3600" b="1" dirty="0"/>
              <a:t>Optimal Separating </a:t>
            </a:r>
            <a:r>
              <a:rPr lang="en-US" sz="3600" b="1" dirty="0" err="1"/>
              <a:t>Hyperplanes</a:t>
            </a:r>
            <a:r>
              <a:rPr lang="en-US" sz="3600" dirty="0"/>
              <a:t>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"/>
            <a:ext cx="3901778" cy="3627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86"/>
          <a:stretch/>
        </p:blipFill>
        <p:spPr bwMode="auto">
          <a:xfrm>
            <a:off x="4038601" y="701527"/>
            <a:ext cx="4912658" cy="42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44"/>
          <a:stretch/>
        </p:blipFill>
        <p:spPr bwMode="auto">
          <a:xfrm>
            <a:off x="4054930" y="1295400"/>
            <a:ext cx="49754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64"/>
          <a:stretch/>
        </p:blipFill>
        <p:spPr bwMode="auto">
          <a:xfrm>
            <a:off x="4038600" y="2093034"/>
            <a:ext cx="4800600" cy="701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68"/>
          <a:stretch/>
        </p:blipFill>
        <p:spPr bwMode="auto">
          <a:xfrm>
            <a:off x="3962400" y="2912671"/>
            <a:ext cx="5105400" cy="636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962399" y="3752166"/>
            <a:ext cx="49888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Goal</a:t>
            </a:r>
            <a:r>
              <a:rPr lang="en-US" sz="2000" dirty="0"/>
              <a:t>: We want to maximize the projection in between the margins</a:t>
            </a:r>
          </a:p>
        </p:txBody>
      </p:sp>
      <p:pic>
        <p:nvPicPr>
          <p:cNvPr id="3088" name="Picture 1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92"/>
          <a:stretch/>
        </p:blipFill>
        <p:spPr bwMode="auto">
          <a:xfrm>
            <a:off x="2313214" y="5181600"/>
            <a:ext cx="5205860" cy="79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997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94129"/>
            <a:ext cx="8153401" cy="591671"/>
          </a:xfrm>
        </p:spPr>
        <p:txBody>
          <a:bodyPr/>
          <a:lstStyle/>
          <a:p>
            <a:r>
              <a:rPr lang="en-US" sz="4000" b="1" dirty="0"/>
              <a:t>Optimal Separating </a:t>
            </a:r>
            <a:r>
              <a:rPr lang="en-US" sz="4000" b="1" dirty="0" err="1"/>
              <a:t>Hyperplanes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914400"/>
            <a:ext cx="8798858" cy="5441950"/>
          </a:xfrm>
        </p:spPr>
        <p:txBody>
          <a:bodyPr/>
          <a:lstStyle/>
          <a:p>
            <a:r>
              <a:rPr lang="en-US" dirty="0"/>
              <a:t>We have goal:  </a:t>
            </a:r>
            <a:r>
              <a:rPr lang="en-US" b="1" dirty="0"/>
              <a:t>min || </a:t>
            </a:r>
            <a:r>
              <a:rPr lang="el-GR" b="1" dirty="0">
                <a:cs typeface="Arial"/>
              </a:rPr>
              <a:t>β</a:t>
            </a:r>
            <a:r>
              <a:rPr lang="en-US" b="1" dirty="0"/>
              <a:t>||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Finally we can write our </a:t>
            </a:r>
            <a:r>
              <a:rPr lang="en-US" b="1" i="1" dirty="0"/>
              <a:t>constrained optimization </a:t>
            </a:r>
            <a:r>
              <a:rPr lang="en-US" dirty="0"/>
              <a:t>goal as: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 a </a:t>
            </a:r>
            <a:r>
              <a:rPr lang="en-US" b="1" dirty="0"/>
              <a:t>convex optimization problem</a:t>
            </a:r>
            <a:r>
              <a:rPr lang="en-US" dirty="0"/>
              <a:t>, quadratic criterion with linear inequality constraints.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33600" y="4267200"/>
            <a:ext cx="4922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" y="1524000"/>
            <a:ext cx="4574309" cy="17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9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94129"/>
            <a:ext cx="7654927" cy="591671"/>
          </a:xfrm>
        </p:spPr>
        <p:txBody>
          <a:bodyPr/>
          <a:lstStyle/>
          <a:p>
            <a:r>
              <a:rPr lang="en-US" sz="3600" b="1" dirty="0"/>
              <a:t>Optimal Separating </a:t>
            </a:r>
            <a:r>
              <a:rPr lang="en-US" sz="3600" b="1" dirty="0" err="1"/>
              <a:t>Hyperplanes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685800"/>
            <a:ext cx="8798858" cy="567055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Lagrange</a:t>
            </a:r>
            <a:r>
              <a:rPr lang="en-US" dirty="0"/>
              <a:t> (primal, </a:t>
            </a:r>
            <a:r>
              <a:rPr lang="en-US" i="1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) function, to be minimized w.r.t. </a:t>
            </a:r>
            <a:r>
              <a:rPr lang="en-US" i="1" dirty="0"/>
              <a:t>β</a:t>
            </a:r>
            <a:r>
              <a:rPr lang="en-US" dirty="0"/>
              <a:t> and </a:t>
            </a:r>
            <a:r>
              <a:rPr lang="en-US" i="1" dirty="0"/>
              <a:t>β</a:t>
            </a:r>
            <a:r>
              <a:rPr lang="en-US" baseline="-25000" dirty="0"/>
              <a:t>0</a:t>
            </a:r>
            <a:r>
              <a:rPr lang="en-US" dirty="0"/>
              <a:t>, 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b="1" dirty="0"/>
              <a:t>Next</a:t>
            </a:r>
            <a:r>
              <a:rPr lang="en-US" dirty="0"/>
              <a:t>: we want to put the obtained new two equations into the first equation, </a:t>
            </a:r>
            <a:r>
              <a:rPr lang="en-US" b="1" i="1" dirty="0"/>
              <a:t>Lagrange</a:t>
            </a:r>
            <a:r>
              <a:rPr lang="en-US" dirty="0"/>
              <a:t> (primal, </a:t>
            </a:r>
            <a:r>
              <a:rPr lang="en-US" i="1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)  and obtain the corresponding (Wolfe) </a:t>
            </a:r>
            <a:r>
              <a:rPr lang="en-US" b="1" i="1" dirty="0"/>
              <a:t>dual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899222"/>
              </p:ext>
            </p:extLst>
          </p:nvPr>
        </p:nvGraphicFramePr>
        <p:xfrm>
          <a:off x="2209800" y="1143000"/>
          <a:ext cx="5283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7" name="Equation" r:id="rId4" imgW="2971800" imgH="431800" progId="Equation.3">
                  <p:embed/>
                </p:oleObj>
              </mc:Choice>
              <mc:Fallback>
                <p:oleObj name="Equation" r:id="rId4" imgW="29718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0"/>
                        <a:ext cx="5283200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82"/>
          <a:stretch/>
        </p:blipFill>
        <p:spPr bwMode="auto">
          <a:xfrm>
            <a:off x="997973" y="1905000"/>
            <a:ext cx="4832781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41" y="3151302"/>
            <a:ext cx="8494059" cy="1067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3"/>
          <a:stretch/>
        </p:blipFill>
        <p:spPr bwMode="auto">
          <a:xfrm>
            <a:off x="573741" y="4218594"/>
            <a:ext cx="8146031" cy="68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663658"/>
              </p:ext>
            </p:extLst>
          </p:nvPr>
        </p:nvGraphicFramePr>
        <p:xfrm>
          <a:off x="3810000" y="2198688"/>
          <a:ext cx="45386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8" name="Equation" r:id="rId9" imgW="2552400" imgH="431640" progId="Equation.3">
                  <p:embed/>
                </p:oleObj>
              </mc:Choice>
              <mc:Fallback>
                <p:oleObj name="Equation" r:id="rId9" imgW="255240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198688"/>
                        <a:ext cx="45386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553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ddle">
  <a:themeElements>
    <a:clrScheme name="Saddle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Saddle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Saddle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Saddle.thmx</Template>
  <TotalTime>32032</TotalTime>
  <Words>3259</Words>
  <Application>Microsoft Office PowerPoint</Application>
  <PresentationFormat>On-screen Show (4:3)</PresentationFormat>
  <Paragraphs>450</Paragraphs>
  <Slides>50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Book Antiqua</vt:lpstr>
      <vt:lpstr>Calibri</vt:lpstr>
      <vt:lpstr>Cambria Math</vt:lpstr>
      <vt:lpstr>Comic Sans MS</vt:lpstr>
      <vt:lpstr>Courier New</vt:lpstr>
      <vt:lpstr>Times New Roman</vt:lpstr>
      <vt:lpstr>Wingdings</vt:lpstr>
      <vt:lpstr>Wingdings 2</vt:lpstr>
      <vt:lpstr>Saddle</vt:lpstr>
      <vt:lpstr>Equation</vt:lpstr>
      <vt:lpstr>CSCI 4588/5588 Machine Learning II  Chapter 3: Support Vector Machine </vt:lpstr>
      <vt:lpstr>SVMs </vt:lpstr>
      <vt:lpstr>  Various Boundaries (for Cancer Data)</vt:lpstr>
      <vt:lpstr>Separating Hyperplanes </vt:lpstr>
      <vt:lpstr>                   Vector Algebra</vt:lpstr>
      <vt:lpstr>Optimal Separating Hyperplanes </vt:lpstr>
      <vt:lpstr>Optimal Separating Hyperplanes </vt:lpstr>
      <vt:lpstr>Optimal Separating Hyperplanes </vt:lpstr>
      <vt:lpstr>Optimal Separating Hyperplanes</vt:lpstr>
      <vt:lpstr>Optimal Separating Hyperplanes</vt:lpstr>
      <vt:lpstr>Optimal Separating Hyperplanes</vt:lpstr>
      <vt:lpstr>Optimal Separating Hyperplanes</vt:lpstr>
      <vt:lpstr>Optimal Separating Hyperplanes</vt:lpstr>
      <vt:lpstr> Overlapped Classes</vt:lpstr>
      <vt:lpstr>Overlapped Classes</vt:lpstr>
      <vt:lpstr>Overlapped Classes</vt:lpstr>
      <vt:lpstr>Overlapped Classes</vt:lpstr>
      <vt:lpstr>Overlapped Classes</vt:lpstr>
      <vt:lpstr>Overlapped Classes</vt:lpstr>
      <vt:lpstr>Support Vector Machines and Kernels</vt:lpstr>
      <vt:lpstr>Computing the SVM for Classification</vt:lpstr>
      <vt:lpstr>Kernel function</vt:lpstr>
      <vt:lpstr>Kernel function</vt:lpstr>
      <vt:lpstr>Kernel function</vt:lpstr>
      <vt:lpstr>Kernel function</vt:lpstr>
      <vt:lpstr>Kernel function</vt:lpstr>
      <vt:lpstr>Impact of Kernel functions</vt:lpstr>
      <vt:lpstr>Constructing Kernels </vt:lpstr>
      <vt:lpstr>Multi-Class SVM </vt:lpstr>
      <vt:lpstr>MultiClass SVM </vt:lpstr>
      <vt:lpstr>PowerPoint Presentation</vt:lpstr>
      <vt:lpstr>Usage of LIBSVM</vt:lpstr>
      <vt:lpstr>Real-World Examples</vt:lpstr>
      <vt:lpstr>Data Processing</vt:lpstr>
      <vt:lpstr>Scaling</vt:lpstr>
      <vt:lpstr>Model Selection</vt:lpstr>
      <vt:lpstr>Cross-validation and Grid-Search </vt:lpstr>
      <vt:lpstr>Grid Search: Coarse to Fine</vt:lpstr>
      <vt:lpstr>Cross-validation avoid overfitting</vt:lpstr>
      <vt:lpstr>Example run of the proposed procedure</vt:lpstr>
      <vt:lpstr>Example runs</vt:lpstr>
      <vt:lpstr>Example runs</vt:lpstr>
      <vt:lpstr>Example run</vt:lpstr>
      <vt:lpstr>When to Use Linear but not RBF Kernel</vt:lpstr>
      <vt:lpstr>…Formulas for Measuring Classification Performance</vt:lpstr>
      <vt:lpstr>…Formulas for Measuring Classification Performance</vt:lpstr>
      <vt:lpstr>…Formulas for Measuring Classification Performance</vt:lpstr>
      <vt:lpstr>…Formulas for Measuring Classification Performance</vt:lpstr>
      <vt:lpstr>…Formulas for Measuring Classification Performance</vt:lpstr>
      <vt:lpstr>…Formulas for Measuring Classification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4401: Principles of Operating Systems I</dc:title>
  <dc:creator>Christopher Taylor</dc:creator>
  <cp:lastModifiedBy>Tamjidul Hoque</cp:lastModifiedBy>
  <cp:revision>2425</cp:revision>
  <cp:lastPrinted>2018-04-02T03:56:00Z</cp:lastPrinted>
  <dcterms:created xsi:type="dcterms:W3CDTF">2010-11-05T16:55:14Z</dcterms:created>
  <dcterms:modified xsi:type="dcterms:W3CDTF">2020-10-05T04:14:12Z</dcterms:modified>
</cp:coreProperties>
</file>