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3" r:id="rId1"/>
  </p:sldMasterIdLst>
  <p:notesMasterIdLst>
    <p:notesMasterId r:id="rId18"/>
  </p:notesMasterIdLst>
  <p:handoutMasterIdLst>
    <p:handoutMasterId r:id="rId19"/>
  </p:handoutMasterIdLst>
  <p:sldIdLst>
    <p:sldId id="467" r:id="rId2"/>
    <p:sldId id="613" r:id="rId3"/>
    <p:sldId id="614" r:id="rId4"/>
    <p:sldId id="615" r:id="rId5"/>
    <p:sldId id="616" r:id="rId6"/>
    <p:sldId id="617" r:id="rId7"/>
    <p:sldId id="618" r:id="rId8"/>
    <p:sldId id="619" r:id="rId9"/>
    <p:sldId id="620" r:id="rId10"/>
    <p:sldId id="621" r:id="rId11"/>
    <p:sldId id="622" r:id="rId12"/>
    <p:sldId id="623" r:id="rId13"/>
    <p:sldId id="624" r:id="rId14"/>
    <p:sldId id="625" r:id="rId15"/>
    <p:sldId id="611" r:id="rId16"/>
    <p:sldId id="612" r:id="rId17"/>
  </p:sldIdLst>
  <p:sldSz cx="9144000" cy="6858000" type="screen4x3"/>
  <p:notesSz cx="6881813"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00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46" autoAdjust="0"/>
    <p:restoredTop sz="71447" autoAdjust="0"/>
  </p:normalViewPr>
  <p:slideViewPr>
    <p:cSldViewPr snapToObjects="1">
      <p:cViewPr varScale="1">
        <p:scale>
          <a:sx n="61" d="100"/>
          <a:sy n="61" d="100"/>
        </p:scale>
        <p:origin x="1958" y="62"/>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119" cy="464820"/>
          </a:xfrm>
          <a:prstGeom prst="rect">
            <a:avLst/>
          </a:prstGeom>
        </p:spPr>
        <p:txBody>
          <a:bodyPr vert="horz" lIns="92438" tIns="46219" rIns="92438" bIns="46219" rtlCol="0"/>
          <a:lstStyle>
            <a:lvl1pPr algn="l">
              <a:defRPr sz="1200"/>
            </a:lvl1pPr>
          </a:lstStyle>
          <a:p>
            <a:endParaRPr lang="en-US"/>
          </a:p>
        </p:txBody>
      </p:sp>
      <p:sp>
        <p:nvSpPr>
          <p:cNvPr id="3" name="Date Placeholder 2"/>
          <p:cNvSpPr>
            <a:spLocks noGrp="1"/>
          </p:cNvSpPr>
          <p:nvPr>
            <p:ph type="dt" sz="quarter" idx="1"/>
          </p:nvPr>
        </p:nvSpPr>
        <p:spPr>
          <a:xfrm>
            <a:off x="3898102" y="0"/>
            <a:ext cx="2982119" cy="464820"/>
          </a:xfrm>
          <a:prstGeom prst="rect">
            <a:avLst/>
          </a:prstGeom>
        </p:spPr>
        <p:txBody>
          <a:bodyPr vert="horz" lIns="92438" tIns="46219" rIns="92438" bIns="46219" rtlCol="0"/>
          <a:lstStyle>
            <a:lvl1pPr algn="r">
              <a:defRPr sz="1200"/>
            </a:lvl1pPr>
          </a:lstStyle>
          <a:p>
            <a:fld id="{A27D5C4E-375C-0D45-BAC9-2C7D27476EBB}" type="datetimeFigureOut">
              <a:rPr lang="en-US" smtClean="0"/>
              <a:pPr/>
              <a:t>11/3/2020</a:t>
            </a:fld>
            <a:endParaRPr lang="en-US"/>
          </a:p>
        </p:txBody>
      </p:sp>
      <p:sp>
        <p:nvSpPr>
          <p:cNvPr id="4" name="Footer Placeholder 3"/>
          <p:cNvSpPr>
            <a:spLocks noGrp="1"/>
          </p:cNvSpPr>
          <p:nvPr>
            <p:ph type="ftr" sz="quarter" idx="2"/>
          </p:nvPr>
        </p:nvSpPr>
        <p:spPr>
          <a:xfrm>
            <a:off x="1" y="8829967"/>
            <a:ext cx="2982119" cy="464820"/>
          </a:xfrm>
          <a:prstGeom prst="rect">
            <a:avLst/>
          </a:prstGeom>
        </p:spPr>
        <p:txBody>
          <a:bodyPr vert="horz" lIns="92438" tIns="46219" rIns="92438" bIns="46219" rtlCol="0" anchor="b"/>
          <a:lstStyle>
            <a:lvl1pPr algn="l">
              <a:defRPr sz="1200"/>
            </a:lvl1pPr>
          </a:lstStyle>
          <a:p>
            <a:endParaRPr lang="en-US"/>
          </a:p>
        </p:txBody>
      </p:sp>
      <p:sp>
        <p:nvSpPr>
          <p:cNvPr id="5" name="Slide Number Placeholder 4"/>
          <p:cNvSpPr>
            <a:spLocks noGrp="1"/>
          </p:cNvSpPr>
          <p:nvPr>
            <p:ph type="sldNum" sz="quarter" idx="3"/>
          </p:nvPr>
        </p:nvSpPr>
        <p:spPr>
          <a:xfrm>
            <a:off x="3898102" y="8829967"/>
            <a:ext cx="2982119" cy="464820"/>
          </a:xfrm>
          <a:prstGeom prst="rect">
            <a:avLst/>
          </a:prstGeom>
        </p:spPr>
        <p:txBody>
          <a:bodyPr vert="horz" lIns="92438" tIns="46219" rIns="92438" bIns="46219" rtlCol="0" anchor="b"/>
          <a:lstStyle>
            <a:lvl1pPr algn="r">
              <a:defRPr sz="1200"/>
            </a:lvl1pPr>
          </a:lstStyle>
          <a:p>
            <a:fld id="{9C8E03D8-5102-8B47-8E07-C3373636B684}" type="slidenum">
              <a:rPr lang="en-US" smtClean="0"/>
              <a:pPr/>
              <a:t>‹#›</a:t>
            </a:fld>
            <a:endParaRPr lang="en-US"/>
          </a:p>
        </p:txBody>
      </p:sp>
    </p:spTree>
    <p:extLst>
      <p:ext uri="{BB962C8B-B14F-4D97-AF65-F5344CB8AC3E}">
        <p14:creationId xmlns:p14="http://schemas.microsoft.com/office/powerpoint/2010/main" val="14552127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119" cy="464820"/>
          </a:xfrm>
          <a:prstGeom prst="rect">
            <a:avLst/>
          </a:prstGeom>
        </p:spPr>
        <p:txBody>
          <a:bodyPr vert="horz" lIns="92438" tIns="46219" rIns="92438" bIns="46219" rtlCol="0"/>
          <a:lstStyle>
            <a:lvl1pPr algn="l">
              <a:defRPr sz="1200"/>
            </a:lvl1pPr>
          </a:lstStyle>
          <a:p>
            <a:endParaRPr lang="en-US"/>
          </a:p>
        </p:txBody>
      </p:sp>
      <p:sp>
        <p:nvSpPr>
          <p:cNvPr id="3" name="Date Placeholder 2"/>
          <p:cNvSpPr>
            <a:spLocks noGrp="1"/>
          </p:cNvSpPr>
          <p:nvPr>
            <p:ph type="dt" idx="1"/>
          </p:nvPr>
        </p:nvSpPr>
        <p:spPr>
          <a:xfrm>
            <a:off x="3898102" y="0"/>
            <a:ext cx="2982119" cy="464820"/>
          </a:xfrm>
          <a:prstGeom prst="rect">
            <a:avLst/>
          </a:prstGeom>
        </p:spPr>
        <p:txBody>
          <a:bodyPr vert="horz" lIns="92438" tIns="46219" rIns="92438" bIns="46219" rtlCol="0"/>
          <a:lstStyle>
            <a:lvl1pPr algn="r">
              <a:defRPr sz="1200"/>
            </a:lvl1pPr>
          </a:lstStyle>
          <a:p>
            <a:fld id="{EA472CC8-96E2-DA4F-AF59-3658B4DBAA3C}" type="datetimeFigureOut">
              <a:rPr lang="en-US" smtClean="0"/>
              <a:pPr/>
              <a:t>11/3/2020</a:t>
            </a:fld>
            <a:endParaRPr lang="en-US"/>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2438" tIns="46219" rIns="92438" bIns="46219"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38" tIns="46219" rIns="92438" bIns="4621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29967"/>
            <a:ext cx="2982119" cy="464820"/>
          </a:xfrm>
          <a:prstGeom prst="rect">
            <a:avLst/>
          </a:prstGeom>
        </p:spPr>
        <p:txBody>
          <a:bodyPr vert="horz" lIns="92438" tIns="46219" rIns="92438" bIns="46219"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38" tIns="46219" rIns="92438" bIns="46219" rtlCol="0" anchor="b"/>
          <a:lstStyle>
            <a:lvl1pPr algn="r">
              <a:defRPr sz="1200"/>
            </a:lvl1pPr>
          </a:lstStyle>
          <a:p>
            <a:fld id="{717347E0-AEBB-E840-BDD8-2436C83FF7EF}" type="slidenum">
              <a:rPr lang="en-US" smtClean="0"/>
              <a:pPr/>
              <a:t>‹#›</a:t>
            </a:fld>
            <a:endParaRPr lang="en-US"/>
          </a:p>
        </p:txBody>
      </p:sp>
    </p:spTree>
    <p:extLst>
      <p:ext uri="{BB962C8B-B14F-4D97-AF65-F5344CB8AC3E}">
        <p14:creationId xmlns:p14="http://schemas.microsoft.com/office/powerpoint/2010/main" val="106339562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1</a:t>
            </a:fld>
            <a:endParaRPr lang="en-US"/>
          </a:p>
        </p:txBody>
      </p:sp>
    </p:spTree>
    <p:extLst>
      <p:ext uri="{BB962C8B-B14F-4D97-AF65-F5344CB8AC3E}">
        <p14:creationId xmlns:p14="http://schemas.microsoft.com/office/powerpoint/2010/main" val="514327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10</a:t>
            </a:fld>
            <a:endParaRPr lang="en-US"/>
          </a:p>
        </p:txBody>
      </p:sp>
    </p:spTree>
    <p:extLst>
      <p:ext uri="{BB962C8B-B14F-4D97-AF65-F5344CB8AC3E}">
        <p14:creationId xmlns:p14="http://schemas.microsoft.com/office/powerpoint/2010/main" val="288659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347E0-AEBB-E840-BDD8-2436C83FF7EF}" type="slidenum">
              <a:rPr lang="en-US" smtClean="0"/>
              <a:pPr/>
              <a:t>11</a:t>
            </a:fld>
            <a:endParaRPr lang="en-US"/>
          </a:p>
        </p:txBody>
      </p:sp>
    </p:spTree>
    <p:extLst>
      <p:ext uri="{BB962C8B-B14F-4D97-AF65-F5344CB8AC3E}">
        <p14:creationId xmlns:p14="http://schemas.microsoft.com/office/powerpoint/2010/main" val="32975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347E0-AEBB-E840-BDD8-2436C83FF7EF}" type="slidenum">
              <a:rPr lang="en-US" smtClean="0"/>
              <a:pPr/>
              <a:t>12</a:t>
            </a:fld>
            <a:endParaRPr lang="en-US"/>
          </a:p>
        </p:txBody>
      </p:sp>
    </p:spTree>
    <p:extLst>
      <p:ext uri="{BB962C8B-B14F-4D97-AF65-F5344CB8AC3E}">
        <p14:creationId xmlns:p14="http://schemas.microsoft.com/office/powerpoint/2010/main" val="40832559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347E0-AEBB-E840-BDD8-2436C83FF7EF}" type="slidenum">
              <a:rPr lang="en-US" smtClean="0"/>
              <a:pPr/>
              <a:t>13</a:t>
            </a:fld>
            <a:endParaRPr lang="en-US"/>
          </a:p>
        </p:txBody>
      </p:sp>
    </p:spTree>
    <p:extLst>
      <p:ext uri="{BB962C8B-B14F-4D97-AF65-F5344CB8AC3E}">
        <p14:creationId xmlns:p14="http://schemas.microsoft.com/office/powerpoint/2010/main" val="2437298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14</a:t>
            </a:fld>
            <a:endParaRPr lang="en-US"/>
          </a:p>
        </p:txBody>
      </p:sp>
    </p:spTree>
    <p:extLst>
      <p:ext uri="{BB962C8B-B14F-4D97-AF65-F5344CB8AC3E}">
        <p14:creationId xmlns:p14="http://schemas.microsoft.com/office/powerpoint/2010/main" val="30141624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AU"/>
              <a:t>IIIS</a:t>
            </a:r>
          </a:p>
        </p:txBody>
      </p:sp>
      <p:sp>
        <p:nvSpPr>
          <p:cNvPr id="7" name="Rectangle 7"/>
          <p:cNvSpPr>
            <a:spLocks noGrp="1" noChangeArrowheads="1"/>
          </p:cNvSpPr>
          <p:nvPr>
            <p:ph type="sldNum" sz="quarter" idx="5"/>
          </p:nvPr>
        </p:nvSpPr>
        <p:spPr>
          <a:ln/>
        </p:spPr>
        <p:txBody>
          <a:bodyPr/>
          <a:lstStyle/>
          <a:p>
            <a:fld id="{0FCF0F9A-47D7-472D-9FC3-8A1D97ACBAB9}" type="slidenum">
              <a:rPr lang="en-AU"/>
              <a:pPr/>
              <a:t>15</a:t>
            </a:fld>
            <a:endParaRPr lang="en-AU"/>
          </a:p>
        </p:txBody>
      </p:sp>
      <p:sp>
        <p:nvSpPr>
          <p:cNvPr id="403458" name="Rectangle 2"/>
          <p:cNvSpPr>
            <a:spLocks noGrp="1" noRot="1" noChangeAspect="1" noChangeArrowheads="1" noTextEdit="1"/>
          </p:cNvSpPr>
          <p:nvPr>
            <p:ph type="sldImg"/>
          </p:nvPr>
        </p:nvSpPr>
        <p:spPr bwMode="auto">
          <a:xfrm>
            <a:off x="1119188" y="696913"/>
            <a:ext cx="4646612" cy="3486150"/>
          </a:xfrm>
          <a:prstGeom prst="rect">
            <a:avLst/>
          </a:prstGeom>
          <a:solidFill>
            <a:srgbClr val="FFFFFF"/>
          </a:solidFill>
          <a:ln>
            <a:solidFill>
              <a:srgbClr val="000000"/>
            </a:solidFill>
            <a:miter lim="800000"/>
            <a:headEnd/>
            <a:tailEnd/>
          </a:ln>
        </p:spPr>
      </p:sp>
      <p:sp>
        <p:nvSpPr>
          <p:cNvPr id="403459" name="Rectangle 3"/>
          <p:cNvSpPr>
            <a:spLocks noGrp="1" noChangeArrowheads="1"/>
          </p:cNvSpPr>
          <p:nvPr>
            <p:ph type="body" idx="1"/>
          </p:nvPr>
        </p:nvSpPr>
        <p:spPr bwMode="auto">
          <a:xfrm>
            <a:off x="689469" y="4414825"/>
            <a:ext cx="5502879" cy="4184421"/>
          </a:xfrm>
          <a:prstGeom prst="rect">
            <a:avLst/>
          </a:prstGeom>
          <a:solidFill>
            <a:srgbClr val="FFFFFF"/>
          </a:solidFill>
          <a:ln>
            <a:solidFill>
              <a:srgbClr val="000000"/>
            </a:solidFill>
            <a:miter lim="800000"/>
            <a:headEnd/>
            <a:tailEnd/>
          </a:ln>
        </p:spPr>
        <p:txBody>
          <a:bodyPr lIns="92429" tIns="46215" rIns="92429" bIns="46215"/>
          <a:lstStyle/>
          <a:p>
            <a:endParaRPr lang="en-AU" dirty="0"/>
          </a:p>
        </p:txBody>
      </p:sp>
    </p:spTree>
    <p:extLst>
      <p:ext uri="{BB962C8B-B14F-4D97-AF65-F5344CB8AC3E}">
        <p14:creationId xmlns:p14="http://schemas.microsoft.com/office/powerpoint/2010/main" val="39611223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AU"/>
              <a:t>IIIS</a:t>
            </a:r>
          </a:p>
        </p:txBody>
      </p:sp>
      <p:sp>
        <p:nvSpPr>
          <p:cNvPr id="7" name="Rectangle 7"/>
          <p:cNvSpPr>
            <a:spLocks noGrp="1" noChangeArrowheads="1"/>
          </p:cNvSpPr>
          <p:nvPr>
            <p:ph type="sldNum" sz="quarter" idx="5"/>
          </p:nvPr>
        </p:nvSpPr>
        <p:spPr>
          <a:ln/>
        </p:spPr>
        <p:txBody>
          <a:bodyPr/>
          <a:lstStyle/>
          <a:p>
            <a:fld id="{A1D68F6D-852E-4205-B5F7-2EE705EE2946}" type="slidenum">
              <a:rPr lang="en-AU"/>
              <a:pPr/>
              <a:t>16</a:t>
            </a:fld>
            <a:endParaRPr lang="en-AU"/>
          </a:p>
        </p:txBody>
      </p:sp>
      <p:sp>
        <p:nvSpPr>
          <p:cNvPr id="401410" name="Rectangle 2"/>
          <p:cNvSpPr>
            <a:spLocks noGrp="1" noRot="1" noChangeAspect="1" noChangeArrowheads="1" noTextEdit="1"/>
          </p:cNvSpPr>
          <p:nvPr>
            <p:ph type="sldImg"/>
          </p:nvPr>
        </p:nvSpPr>
        <p:spPr bwMode="auto">
          <a:xfrm>
            <a:off x="1119188" y="696913"/>
            <a:ext cx="4646612" cy="3486150"/>
          </a:xfrm>
          <a:prstGeom prst="rect">
            <a:avLst/>
          </a:prstGeom>
          <a:solidFill>
            <a:srgbClr val="FFFFFF"/>
          </a:solidFill>
          <a:ln>
            <a:solidFill>
              <a:srgbClr val="000000"/>
            </a:solidFill>
            <a:miter lim="800000"/>
            <a:headEnd/>
            <a:tailEnd/>
          </a:ln>
        </p:spPr>
      </p:sp>
      <p:sp>
        <p:nvSpPr>
          <p:cNvPr id="401411" name="Rectangle 3"/>
          <p:cNvSpPr>
            <a:spLocks noGrp="1" noChangeArrowheads="1"/>
          </p:cNvSpPr>
          <p:nvPr>
            <p:ph type="body" idx="1"/>
          </p:nvPr>
        </p:nvSpPr>
        <p:spPr bwMode="auto">
          <a:xfrm>
            <a:off x="689469" y="4414825"/>
            <a:ext cx="5502879" cy="4184421"/>
          </a:xfrm>
          <a:prstGeom prst="rect">
            <a:avLst/>
          </a:prstGeom>
          <a:solidFill>
            <a:srgbClr val="FFFFFF"/>
          </a:solidFill>
          <a:ln>
            <a:solidFill>
              <a:srgbClr val="000000"/>
            </a:solidFill>
            <a:miter lim="800000"/>
            <a:headEnd/>
            <a:tailEnd/>
          </a:ln>
        </p:spPr>
        <p:txBody>
          <a:bodyPr lIns="92429" tIns="46215" rIns="92429" bIns="46215"/>
          <a:lstStyle/>
          <a:p>
            <a:r>
              <a:rPr lang="en-US" dirty="0"/>
              <a:t>% /////   Demo from MATLAB //////</a:t>
            </a:r>
          </a:p>
          <a:p>
            <a:endParaRPr lang="en-US" dirty="0"/>
          </a:p>
          <a:p>
            <a:r>
              <a:rPr lang="en-US" dirty="0" err="1"/>
              <a:t>rng</a:t>
            </a:r>
            <a:r>
              <a:rPr lang="en-US" dirty="0"/>
              <a:t>('default') % For reproducibility </a:t>
            </a:r>
          </a:p>
          <a:p>
            <a:endParaRPr lang="en-US" dirty="0"/>
          </a:p>
          <a:p>
            <a:r>
              <a:rPr lang="en-US" dirty="0"/>
              <a:t>X = rand(10,3);</a:t>
            </a:r>
          </a:p>
          <a:p>
            <a:endParaRPr lang="en-US" dirty="0"/>
          </a:p>
          <a:p>
            <a:r>
              <a:rPr lang="en-US" dirty="0"/>
              <a:t>tree = linkage(</a:t>
            </a:r>
            <a:r>
              <a:rPr lang="en-US" dirty="0" err="1"/>
              <a:t>X,'average</a:t>
            </a:r>
            <a:r>
              <a:rPr lang="en-US" dirty="0"/>
              <a:t>');       % // Create a hierarchical binary cluster tree using linkage. </a:t>
            </a:r>
          </a:p>
          <a:p>
            <a:endParaRPr lang="en-US" dirty="0"/>
          </a:p>
          <a:p>
            <a:r>
              <a:rPr lang="en-US" dirty="0"/>
              <a:t>figure() </a:t>
            </a:r>
          </a:p>
          <a:p>
            <a:r>
              <a:rPr lang="en-US" dirty="0"/>
              <a:t>dendrogram(tree)</a:t>
            </a:r>
          </a:p>
        </p:txBody>
      </p:sp>
    </p:spTree>
    <p:extLst>
      <p:ext uri="{BB962C8B-B14F-4D97-AF65-F5344CB8AC3E}">
        <p14:creationId xmlns:p14="http://schemas.microsoft.com/office/powerpoint/2010/main" val="4004551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347E0-AEBB-E840-BDD8-2436C83FF7EF}" type="slidenum">
              <a:rPr lang="en-US" smtClean="0"/>
              <a:pPr/>
              <a:t>2</a:t>
            </a:fld>
            <a:endParaRPr lang="en-US"/>
          </a:p>
        </p:txBody>
      </p:sp>
    </p:spTree>
    <p:extLst>
      <p:ext uri="{BB962C8B-B14F-4D97-AF65-F5344CB8AC3E}">
        <p14:creationId xmlns:p14="http://schemas.microsoft.com/office/powerpoint/2010/main" val="2119481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7347E0-AEBB-E840-BDD8-2436C83FF7EF}" type="slidenum">
              <a:rPr lang="en-US" smtClean="0"/>
              <a:pPr/>
              <a:t>3</a:t>
            </a:fld>
            <a:endParaRPr lang="en-US"/>
          </a:p>
        </p:txBody>
      </p:sp>
    </p:spTree>
    <p:extLst>
      <p:ext uri="{BB962C8B-B14F-4D97-AF65-F5344CB8AC3E}">
        <p14:creationId xmlns:p14="http://schemas.microsoft.com/office/powerpoint/2010/main" val="3304719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347E0-AEBB-E840-BDD8-2436C83FF7EF}" type="slidenum">
              <a:rPr lang="en-US" smtClean="0"/>
              <a:pPr/>
              <a:t>4</a:t>
            </a:fld>
            <a:endParaRPr lang="en-US"/>
          </a:p>
        </p:txBody>
      </p:sp>
    </p:spTree>
    <p:extLst>
      <p:ext uri="{BB962C8B-B14F-4D97-AF65-F5344CB8AC3E}">
        <p14:creationId xmlns:p14="http://schemas.microsoft.com/office/powerpoint/2010/main" val="1301064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5</a:t>
            </a:fld>
            <a:endParaRPr lang="en-US"/>
          </a:p>
        </p:txBody>
      </p:sp>
    </p:spTree>
    <p:extLst>
      <p:ext uri="{BB962C8B-B14F-4D97-AF65-F5344CB8AC3E}">
        <p14:creationId xmlns:p14="http://schemas.microsoft.com/office/powerpoint/2010/main" val="2325737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347E0-AEBB-E840-BDD8-2436C83FF7EF}" type="slidenum">
              <a:rPr lang="en-US" smtClean="0"/>
              <a:pPr/>
              <a:t>6</a:t>
            </a:fld>
            <a:endParaRPr lang="en-US"/>
          </a:p>
        </p:txBody>
      </p:sp>
    </p:spTree>
    <p:extLst>
      <p:ext uri="{BB962C8B-B14F-4D97-AF65-F5344CB8AC3E}">
        <p14:creationId xmlns:p14="http://schemas.microsoft.com/office/powerpoint/2010/main" val="772613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7</a:t>
            </a:fld>
            <a:endParaRPr lang="en-US"/>
          </a:p>
        </p:txBody>
      </p:sp>
    </p:spTree>
    <p:extLst>
      <p:ext uri="{BB962C8B-B14F-4D97-AF65-F5344CB8AC3E}">
        <p14:creationId xmlns:p14="http://schemas.microsoft.com/office/powerpoint/2010/main" val="384908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8</a:t>
            </a:fld>
            <a:endParaRPr lang="en-US"/>
          </a:p>
        </p:txBody>
      </p:sp>
    </p:spTree>
    <p:extLst>
      <p:ext uri="{BB962C8B-B14F-4D97-AF65-F5344CB8AC3E}">
        <p14:creationId xmlns:p14="http://schemas.microsoft.com/office/powerpoint/2010/main" val="3365372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347E0-AEBB-E840-BDD8-2436C83FF7EF}" type="slidenum">
              <a:rPr lang="en-US" smtClean="0"/>
              <a:pPr/>
              <a:t>9</a:t>
            </a:fld>
            <a:endParaRPr lang="en-US"/>
          </a:p>
        </p:txBody>
      </p:sp>
    </p:spTree>
    <p:extLst>
      <p:ext uri="{BB962C8B-B14F-4D97-AF65-F5344CB8AC3E}">
        <p14:creationId xmlns:p14="http://schemas.microsoft.com/office/powerpoint/2010/main" val="1156498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98348" y="1371600"/>
            <a:ext cx="8147304" cy="1344168"/>
          </a:xfrm>
        </p:spPr>
        <p:txBody>
          <a:bodyPr vert="horz" lIns="91440" tIns="45720" rIns="91440" bIns="45720" rtlCol="0" anchor="b" anchorCtr="0">
            <a:normAutofit/>
            <a:scene3d>
              <a:camera prst="orthographicFront"/>
              <a:lightRig rig="threePt" dir="t">
                <a:rot lat="0" lon="0" rev="10800000"/>
              </a:lightRig>
            </a:scene3d>
            <a:sp3d extrusionH="57150">
              <a:bevelT w="38100" h="38100" prst="relaxedInset"/>
              <a:bevelB w="38100" h="38100" prst="relaxedInset"/>
            </a:sp3d>
          </a:bodyPr>
          <a:lstStyle>
            <a:lvl1pPr algn="ctr" defTabSz="914400" rtl="0" eaLnBrk="1" latinLnBrk="0" hangingPunct="1">
              <a:lnSpc>
                <a:spcPts val="6400"/>
              </a:lnSpc>
              <a:spcBef>
                <a:spcPct val="0"/>
              </a:spcBef>
              <a:buNone/>
              <a:defRPr sz="6000" kern="1200">
                <a:solidFill>
                  <a:schemeClr val="bg1"/>
                </a:solidFill>
                <a:effectLst>
                  <a:outerShdw blurRad="25400" dist="19050" dir="4200000" algn="ctr" rotWithShape="0">
                    <a:schemeClr val="tx1">
                      <a:alpha val="40000"/>
                    </a:schemeClr>
                  </a:outerShdw>
                </a:effectLst>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498348" y="2715767"/>
            <a:ext cx="8147304" cy="667512"/>
          </a:xfrm>
        </p:spPr>
        <p:txBody>
          <a:bodyPr vert="horz" lIns="91440" tIns="45720" rIns="91440" bIns="45720" rtlCol="0">
            <a:normAutofit/>
            <a:scene3d>
              <a:camera prst="orthographicFront"/>
              <a:lightRig rig="threePt" dir="t"/>
            </a:scene3d>
            <a:sp3d extrusionH="57150">
              <a:bevelT w="38100" h="38100" prst="relaxedInset"/>
              <a:bevelB w="38100" h="38100" prst="relaxedInset"/>
            </a:sp3d>
          </a:bodyPr>
          <a:lstStyle>
            <a:lvl1pPr marL="0" indent="0" algn="ctr" defTabSz="914400" rtl="0" eaLnBrk="1" latinLnBrk="0" hangingPunct="1">
              <a:spcBef>
                <a:spcPts val="0"/>
              </a:spcBef>
              <a:buClr>
                <a:schemeClr val="tx1">
                  <a:lumMod val="75000"/>
                  <a:lumOff val="25000"/>
                </a:schemeClr>
              </a:buClr>
              <a:buSzPct val="75000"/>
              <a:buFont typeface="Wingdings 2" pitchFamily="18" charset="2"/>
              <a:buNone/>
              <a:defRPr sz="2200" b="0" kern="1200" baseline="0">
                <a:solidFill>
                  <a:schemeClr val="bg1"/>
                </a:solidFill>
                <a:effectLst>
                  <a:outerShdw blurRad="25400" dist="25400" dir="4200000" algn="ctr" rotWithShape="0">
                    <a:schemeClr val="tx1">
                      <a:alpha val="40000"/>
                    </a:scheme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vert="horz" lIns="91440" tIns="45720" rIns="91440" bIns="45720" rtlCol="0" anchor="ctr"/>
          <a:lstStyle>
            <a:lvl1pPr marL="0" algn="l"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67FF49AA-5FB4-B445-9D26-BF6666E25061}" type="datetime1">
              <a:rPr lang="en-US" smtClean="0"/>
              <a:t>11/3/2020</a:t>
            </a:fld>
            <a:endParaRPr lang="en-US"/>
          </a:p>
        </p:txBody>
      </p:sp>
      <p:sp>
        <p:nvSpPr>
          <p:cNvPr id="5" name="Footer Placeholder 4"/>
          <p:cNvSpPr>
            <a:spLocks noGrp="1"/>
          </p:cNvSpPr>
          <p:nvPr>
            <p:ph type="ftr" sz="quarter" idx="11"/>
          </p:nvPr>
        </p:nvSpPr>
        <p:spPr/>
        <p:txBody>
          <a:bodyPr vert="horz" lIns="91440" tIns="45720" rIns="91440" bIns="45720" rtlCol="0" anchor="ctr"/>
          <a:lstStyle>
            <a:lvl1pPr marL="0" algn="ct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endParaRPr lang="en-US"/>
          </a:p>
        </p:txBody>
      </p:sp>
      <p:sp>
        <p:nvSpPr>
          <p:cNvPr id="6" name="Slide Number Placeholder 5"/>
          <p:cNvSpPr>
            <a:spLocks noGrp="1"/>
          </p:cNvSpPr>
          <p:nvPr>
            <p:ph type="sldNum" sz="quarter" idx="12"/>
          </p:nvPr>
        </p:nvSpPr>
        <p:spPr/>
        <p:txBody>
          <a:bodyPr vert="horz" lIns="91440" tIns="45720" rIns="91440" bIns="45720" rtlCol="0" anchor="ctr"/>
          <a:lstStyle>
            <a:lvl1pPr marL="0" algn="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38E06347-BC0D-4F40-B989-B890AD03D86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7540" y="416859"/>
            <a:ext cx="3840480" cy="1994647"/>
          </a:xfrm>
        </p:spPr>
        <p:txBody>
          <a:bodyPr anchor="b"/>
          <a:lstStyle>
            <a:lvl1pPr algn="ctr">
              <a:defRPr sz="4400" b="0"/>
            </a:lvl1pPr>
          </a:lstStyle>
          <a:p>
            <a:r>
              <a:rPr lang="en-US"/>
              <a:t>Click to edit Master title style</a:t>
            </a:r>
            <a:endParaRPr/>
          </a:p>
        </p:txBody>
      </p:sp>
      <p:sp>
        <p:nvSpPr>
          <p:cNvPr id="4" name="Text Placeholder 3"/>
          <p:cNvSpPr>
            <a:spLocks noGrp="1"/>
          </p:cNvSpPr>
          <p:nvPr>
            <p:ph type="body" sz="half" idx="2"/>
          </p:nvPr>
        </p:nvSpPr>
        <p:spPr>
          <a:xfrm>
            <a:off x="497540" y="2438400"/>
            <a:ext cx="3840480" cy="3316942"/>
          </a:xfrm>
        </p:spPr>
        <p:txBody>
          <a:bodyPr>
            <a:normAutofit/>
          </a:bodyPr>
          <a:lstStyle>
            <a:lvl1pPr marL="0" indent="0" algn="ctr">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DDA0CB-B01B-A748-B657-D0FAFEFFE4D8}" type="datetime1">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E06347-BC0D-4F40-B989-B890AD03D868}" type="slidenum">
              <a:rPr lang="en-US" smtClean="0"/>
              <a:pPr/>
              <a:t>‹#›</a:t>
            </a:fld>
            <a:endParaRPr lang="en-US"/>
          </a:p>
        </p:txBody>
      </p:sp>
      <p:sp>
        <p:nvSpPr>
          <p:cNvPr id="8" name="Picture Placeholder 2"/>
          <p:cNvSpPr>
            <a:spLocks noGrp="1"/>
          </p:cNvSpPr>
          <p:nvPr>
            <p:ph type="pic" idx="1"/>
          </p:nvPr>
        </p:nvSpPr>
        <p:spPr>
          <a:xfrm>
            <a:off x="4805045" y="430306"/>
            <a:ext cx="3840480" cy="5432612"/>
          </a:xfrm>
          <a:solidFill>
            <a:schemeClr val="bg1">
              <a:lumMod val="85000"/>
            </a:schemeClr>
          </a:solidFill>
          <a:ln w="127000" cap="sq">
            <a:solidFill>
              <a:schemeClr val="bg1"/>
            </a:solidFill>
            <a:miter lim="800000"/>
          </a:ln>
          <a:effectLst>
            <a:outerShdw blurRad="76200" dist="12700" dir="5400000" sx="100500" sy="100500" rotWithShape="0">
              <a:prstClr val="black">
                <a:alpha val="30000"/>
              </a:prstClr>
            </a:outerShdw>
          </a:effectLst>
          <a:scene3d>
            <a:camera prst="orthographicFront"/>
            <a:lightRig rig="threePt" dir="t"/>
          </a:scene3d>
          <a:sp3d extrusionH="50800">
            <a:extrusionClr>
              <a:schemeClr val="tx1"/>
            </a:extrusionClr>
            <a:contourClr>
              <a:schemeClr val="tx1"/>
            </a:contourClr>
          </a:sp3d>
        </p:spPr>
        <p:txBody>
          <a:bodyPr vert="horz" lIns="91440" tIns="45720" rIns="91440" bIns="45720" rtlCol="0">
            <a:normAutofit/>
          </a:bodyPr>
          <a:lstStyle>
            <a:lvl1pPr marL="457200" indent="-457200" algn="l" defTabSz="914400" rtl="0" eaLnBrk="1" latinLnBrk="0" hangingPunct="1">
              <a:spcBef>
                <a:spcPts val="2000"/>
              </a:spcBef>
              <a:buClr>
                <a:schemeClr val="accent2">
                  <a:lumMod val="50000"/>
                  <a:lumOff val="50000"/>
                </a:schemeClr>
              </a:buClr>
              <a:buSzPct val="75000"/>
              <a:buFont typeface="Wingdings 2" pitchFamily="18" charset="2"/>
              <a:buNone/>
              <a:defRPr sz="2200" kern="1200">
                <a:solidFill>
                  <a:schemeClr val="tx1">
                    <a:lumMod val="75000"/>
                    <a:lumOff val="2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D67FF26-BBCD-DE4B-8024-454BBE5B4B8A}" type="datetime1">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61412" y="417513"/>
            <a:ext cx="1600200" cy="570865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511174" y="417513"/>
            <a:ext cx="6499225" cy="5708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DB38A11-2C66-9448-88A1-A5E38107FCFA}" type="datetime1">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vert="horz" lIns="91440" tIns="45720" rIns="91440" bIns="45720" rtlCol="0" anchor="ctr"/>
          <a:lstStyle>
            <a:lvl1pPr marL="0" algn="l"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6F04C6C6-F4AD-7A44-B3AE-2505FDE24BD9}" type="datetime1">
              <a:rPr lang="en-US" smtClean="0"/>
              <a:t>11/3/2020</a:t>
            </a:fld>
            <a:endParaRPr lang="en-US"/>
          </a:p>
        </p:txBody>
      </p:sp>
      <p:sp>
        <p:nvSpPr>
          <p:cNvPr id="4" name="Footer Placeholder 3"/>
          <p:cNvSpPr>
            <a:spLocks noGrp="1"/>
          </p:cNvSpPr>
          <p:nvPr>
            <p:ph type="ftr" sz="quarter" idx="11"/>
          </p:nvPr>
        </p:nvSpPr>
        <p:spPr/>
        <p:txBody>
          <a:bodyPr vert="horz" lIns="91440" tIns="45720" rIns="91440" bIns="45720" rtlCol="0" anchor="ctr"/>
          <a:lstStyle>
            <a:lvl1pPr marL="0" algn="ct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endParaRPr lang="en-US"/>
          </a:p>
        </p:txBody>
      </p:sp>
      <p:sp>
        <p:nvSpPr>
          <p:cNvPr id="5" name="Slide Number Placeholder 4"/>
          <p:cNvSpPr>
            <a:spLocks noGrp="1"/>
          </p:cNvSpPr>
          <p:nvPr>
            <p:ph type="sldNum" sz="quarter" idx="12"/>
          </p:nvPr>
        </p:nvSpPr>
        <p:spPr/>
        <p:txBody>
          <a:bodyPr vert="horz" lIns="91440" tIns="45720" rIns="91440" bIns="45720" rtlCol="0" anchor="ctr"/>
          <a:lstStyle>
            <a:lvl1pPr marL="0" algn="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38E06347-BC0D-4F40-B989-B890AD03D86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7813"/>
            <a:ext cx="8229600" cy="5853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a:xfrm>
            <a:off x="457200" y="6243638"/>
            <a:ext cx="2133600" cy="457200"/>
          </a:xfrm>
        </p:spPr>
        <p:txBody>
          <a:bodyPr/>
          <a:lstStyle>
            <a:lvl1pPr>
              <a:defRPr/>
            </a:lvl1pPr>
          </a:lstStyle>
          <a:p>
            <a:endParaRPr lang="en-AU" altLang="en-US"/>
          </a:p>
        </p:txBody>
      </p:sp>
      <p:sp>
        <p:nvSpPr>
          <p:cNvPr id="4" name="Footer Placeholder 3"/>
          <p:cNvSpPr>
            <a:spLocks noGrp="1"/>
          </p:cNvSpPr>
          <p:nvPr>
            <p:ph type="ftr" sz="quarter" idx="11"/>
          </p:nvPr>
        </p:nvSpPr>
        <p:spPr>
          <a:xfrm>
            <a:off x="3124200" y="6248400"/>
            <a:ext cx="2895600" cy="457200"/>
          </a:xfrm>
        </p:spPr>
        <p:txBody>
          <a:bodyPr/>
          <a:lstStyle>
            <a:lvl1pPr>
              <a:defRPr/>
            </a:lvl1pPr>
          </a:lstStyle>
          <a:p>
            <a:r>
              <a:rPr lang="en-AU" altLang="en-US"/>
              <a:t>Disco</a:t>
            </a:r>
            <a:r>
              <a:rPr lang="en-US" altLang="en-US"/>
              <a:t>very Biology, Eskitis</a:t>
            </a:r>
            <a:endParaRPr lang="en-AU" altLang="en-US"/>
          </a:p>
        </p:txBody>
      </p:sp>
      <p:sp>
        <p:nvSpPr>
          <p:cNvPr id="5" name="Slide Number Placeholder 4"/>
          <p:cNvSpPr>
            <a:spLocks noGrp="1"/>
          </p:cNvSpPr>
          <p:nvPr>
            <p:ph type="sldNum" sz="quarter" idx="12"/>
          </p:nvPr>
        </p:nvSpPr>
        <p:spPr>
          <a:xfrm>
            <a:off x="6553200" y="6243638"/>
            <a:ext cx="2133600" cy="457200"/>
          </a:xfrm>
        </p:spPr>
        <p:txBody>
          <a:bodyPr/>
          <a:lstStyle>
            <a:lvl1pPr>
              <a:defRPr/>
            </a:lvl1pPr>
          </a:lstStyle>
          <a:p>
            <a:fld id="{170240D5-57C8-4267-BA68-16D5475FD28A}" type="slidenum">
              <a:rPr lang="en-AU" altLang="en-US"/>
              <a:pPr/>
              <a:t>‹#›</a:t>
            </a:fld>
            <a:endParaRPr lang="en-AU" altLang="en-US"/>
          </a:p>
        </p:txBody>
      </p:sp>
    </p:spTree>
    <p:extLst>
      <p:ext uri="{BB962C8B-B14F-4D97-AF65-F5344CB8AC3E}">
        <p14:creationId xmlns:p14="http://schemas.microsoft.com/office/powerpoint/2010/main" val="1720612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3C5506F-1ABF-0D40-986B-BA31E644D2DC}" type="datetime1">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498475" y="4343398"/>
            <a:ext cx="8147049" cy="1346013"/>
          </a:xfrm>
        </p:spPr>
        <p:txBody>
          <a:bodyPr>
            <a:normAutofit/>
            <a:scene3d>
              <a:camera prst="orthographicFront"/>
              <a:lightRig rig="threePt" dir="t">
                <a:rot lat="0" lon="0" rev="10800000"/>
              </a:lightRig>
            </a:scene3d>
            <a:sp3d extrusionH="57150">
              <a:bevelT w="38100" h="38100" prst="relaxedInset"/>
              <a:bevelB w="38100" h="38100" prst="relaxedInset"/>
            </a:sp3d>
          </a:bodyPr>
          <a:lstStyle>
            <a:lvl1pPr>
              <a:lnSpc>
                <a:spcPts val="6400"/>
              </a:lnSpc>
              <a:defRPr sz="6000">
                <a:solidFill>
                  <a:schemeClr val="bg1"/>
                </a:solidFill>
                <a:effectLst>
                  <a:outerShdw blurRad="25400" dist="19050" dir="4200000" algn="ctr" rotWithShape="0">
                    <a:schemeClr val="tx1">
                      <a:alpha val="40000"/>
                    </a:schemeClr>
                  </a:outerShdw>
                </a:effectLst>
              </a:defRPr>
            </a:lvl1pPr>
          </a:lstStyle>
          <a:p>
            <a:r>
              <a:rPr lang="en-US"/>
              <a:t>Click to edit Master title style</a:t>
            </a:r>
            <a:endParaRPr/>
          </a:p>
        </p:txBody>
      </p:sp>
      <p:sp>
        <p:nvSpPr>
          <p:cNvPr id="3" name="Subtitle 2"/>
          <p:cNvSpPr>
            <a:spLocks noGrp="1"/>
          </p:cNvSpPr>
          <p:nvPr>
            <p:ph type="subTitle" idx="1"/>
          </p:nvPr>
        </p:nvSpPr>
        <p:spPr>
          <a:xfrm>
            <a:off x="498475" y="5688105"/>
            <a:ext cx="8147050" cy="663387"/>
          </a:xfrm>
        </p:spPr>
        <p:txBody>
          <a:bodyPr>
            <a:scene3d>
              <a:camera prst="orthographicFront"/>
              <a:lightRig rig="threePt" dir="t"/>
            </a:scene3d>
            <a:sp3d extrusionH="57150">
              <a:bevelT w="38100" h="38100" prst="relaxedInset"/>
              <a:bevelB w="38100" h="38100" prst="relaxedInset"/>
            </a:sp3d>
          </a:bodyPr>
          <a:lstStyle>
            <a:lvl1pPr marL="0" indent="0" algn="ctr">
              <a:spcBef>
                <a:spcPts val="0"/>
              </a:spcBef>
              <a:buNone/>
              <a:defRPr b="0" baseline="0">
                <a:solidFill>
                  <a:schemeClr val="bg1"/>
                </a:solidFill>
                <a:effectLst>
                  <a:outerShdw blurRad="25400" dist="25400" dir="4200000" algn="ctr"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a:solidFill>
                  <a:schemeClr val="bg1">
                    <a:lumMod val="75000"/>
                    <a:lumOff val="25000"/>
                  </a:schemeClr>
                </a:solidFill>
                <a:effectLst>
                  <a:outerShdw blurRad="25400" dist="12700" dir="4200000" algn="ctr" rotWithShape="0">
                    <a:schemeClr val="tx1">
                      <a:alpha val="40000"/>
                    </a:schemeClr>
                  </a:outerShdw>
                </a:effectLst>
              </a:defRPr>
            </a:lvl1pPr>
          </a:lstStyle>
          <a:p>
            <a:fld id="{9E65AB05-FD93-AA42-AD07-984EF816C821}" type="datetime1">
              <a:rPr lang="en-US" smtClean="0"/>
              <a:t>11/3/2020</a:t>
            </a:fld>
            <a:endParaRPr lang="en-US"/>
          </a:p>
        </p:txBody>
      </p:sp>
      <p:sp>
        <p:nvSpPr>
          <p:cNvPr id="5" name="Footer Placeholder 4"/>
          <p:cNvSpPr>
            <a:spLocks noGrp="1"/>
          </p:cNvSpPr>
          <p:nvPr>
            <p:ph type="ftr" sz="quarter" idx="11"/>
          </p:nvPr>
        </p:nvSpPr>
        <p:spPr/>
        <p:txBody>
          <a:bodyPr/>
          <a:lstStyle>
            <a:lvl1pPr>
              <a:defRPr>
                <a:solidFill>
                  <a:schemeClr val="bg1">
                    <a:lumMod val="75000"/>
                    <a:lumOff val="25000"/>
                  </a:schemeClr>
                </a:solidFill>
                <a:effectLst>
                  <a:outerShdw blurRad="25400" dist="12700" dir="4200000" algn="ctr" rotWithShape="0">
                    <a:schemeClr val="tx1">
                      <a:alpha val="40000"/>
                    </a:schemeClr>
                  </a:outerShdw>
                </a:effectLst>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lumMod val="75000"/>
                    <a:lumOff val="25000"/>
                  </a:schemeClr>
                </a:solidFill>
                <a:effectLst>
                  <a:outerShdw blurRad="25400" dist="12700" dir="4200000" algn="ctr" rotWithShape="0">
                    <a:schemeClr val="tx1">
                      <a:alpha val="40000"/>
                    </a:schemeClr>
                  </a:outerShdw>
                </a:effectLst>
              </a:defRPr>
            </a:lvl1pPr>
          </a:lstStyle>
          <a:p>
            <a:fld id="{38E06347-BC0D-4F40-B989-B890AD03D868}" type="slidenum">
              <a:rPr lang="en-US" smtClean="0"/>
              <a:pPr/>
              <a:t>‹#›</a:t>
            </a:fld>
            <a:endParaRPr lang="en-US"/>
          </a:p>
        </p:txBody>
      </p:sp>
      <p:sp>
        <p:nvSpPr>
          <p:cNvPr id="8" name="Picture Placeholder 7"/>
          <p:cNvSpPr>
            <a:spLocks noGrp="1"/>
          </p:cNvSpPr>
          <p:nvPr>
            <p:ph type="pic" sz="quarter" idx="13"/>
          </p:nvPr>
        </p:nvSpPr>
        <p:spPr>
          <a:xfrm>
            <a:off x="1981200" y="685800"/>
            <a:ext cx="5181600" cy="3352800"/>
          </a:xfrm>
          <a:solidFill>
            <a:schemeClr val="tx1">
              <a:lumMod val="75000"/>
            </a:schemeClr>
          </a:solidFill>
          <a:ln w="127000" cap="sq">
            <a:solidFill>
              <a:schemeClr val="tx1"/>
            </a:solidFill>
            <a:miter lim="800000"/>
          </a:ln>
          <a:effectLst>
            <a:outerShdw blurRad="63500" sx="101000" sy="101000" algn="ctr" rotWithShape="0">
              <a:schemeClr val="bg2">
                <a:lumMod val="20000"/>
                <a:lumOff val="80000"/>
                <a:alpha val="40000"/>
              </a:schemeClr>
            </a:outerShdw>
          </a:effectLst>
          <a:scene3d>
            <a:camera prst="orthographicFront"/>
            <a:lightRig rig="twoPt" dir="t">
              <a:rot lat="0" lon="0" rev="9000000"/>
            </a:lightRig>
          </a:scene3d>
          <a:sp3d prstMaterial="matte">
            <a:bevelT w="12700" prst="relaxedInset"/>
            <a:bevelB w="38100" h="127000" prst="relaxedInset"/>
            <a:extrusionClr>
              <a:schemeClr val="tx1"/>
            </a:extrusionClr>
            <a:contourClr>
              <a:schemeClr val="tx1"/>
            </a:contourClr>
          </a:sp3d>
        </p:spPr>
        <p:txBody>
          <a:bodyPr/>
          <a:lstStyle>
            <a:lvl1pPr>
              <a:buNone/>
              <a:defRPr/>
            </a:lvl1pPr>
          </a:lstStyle>
          <a:p>
            <a:r>
              <a:rPr lang="en-US"/>
              <a:t>Click icon to add picture</a:t>
            </a:r>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8475" y="1774826"/>
            <a:ext cx="8147050" cy="1873250"/>
          </a:xfrm>
        </p:spPr>
        <p:txBody>
          <a:bodyPr anchor="b" anchorCtr="0"/>
          <a:lstStyle>
            <a:lvl1pPr algn="ctr">
              <a:defRPr sz="6000" b="0" cap="none" baseline="0"/>
            </a:lvl1pPr>
          </a:lstStyle>
          <a:p>
            <a:r>
              <a:rPr lang="en-US"/>
              <a:t>Click to edit Master title style</a:t>
            </a:r>
            <a:endParaRPr/>
          </a:p>
        </p:txBody>
      </p:sp>
      <p:sp>
        <p:nvSpPr>
          <p:cNvPr id="3" name="Text Placeholder 2"/>
          <p:cNvSpPr>
            <a:spLocks noGrp="1"/>
          </p:cNvSpPr>
          <p:nvPr>
            <p:ph type="body" idx="1"/>
          </p:nvPr>
        </p:nvSpPr>
        <p:spPr>
          <a:xfrm>
            <a:off x="498475" y="3654519"/>
            <a:ext cx="8147050" cy="1500187"/>
          </a:xfrm>
        </p:spPr>
        <p:txBody>
          <a:bodyPr anchor="t" anchorCtr="0">
            <a:normAutofit/>
          </a:bodyPr>
          <a:lstStyle>
            <a:lvl1pPr marL="0" indent="0" algn="ctr">
              <a:spcBef>
                <a:spcPts val="0"/>
              </a:spcBef>
              <a:buNone/>
              <a:defRPr sz="22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2476BB-CAEC-204D-8944-3B2715FBA477}" type="datetime1">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1452283"/>
          </a:xfrm>
        </p:spPr>
        <p:txBody>
          <a:bodyPr/>
          <a:lstStyle/>
          <a:p>
            <a:r>
              <a:rPr lang="en-US"/>
              <a:t>Click to edit Master title style</a:t>
            </a:r>
            <a:endParaRPr/>
          </a:p>
        </p:txBody>
      </p:sp>
      <p:sp>
        <p:nvSpPr>
          <p:cNvPr id="3" name="Content Placeholder 2"/>
          <p:cNvSpPr>
            <a:spLocks noGrp="1"/>
          </p:cNvSpPr>
          <p:nvPr>
            <p:ph sz="half" idx="1"/>
          </p:nvPr>
        </p:nvSpPr>
        <p:spPr>
          <a:xfrm>
            <a:off x="498475" y="1762125"/>
            <a:ext cx="3840480" cy="4364038"/>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805046" y="1762125"/>
            <a:ext cx="3840480" cy="4364038"/>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ACC0F619-B526-0040-87DC-1E2EC540FE6B}" type="datetime1">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1452283"/>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498475" y="1550894"/>
            <a:ext cx="3840480" cy="715962"/>
          </a:xfrm>
        </p:spPr>
        <p:txBody>
          <a:bodyPr anchor="b"/>
          <a:lstStyle>
            <a:lvl1pPr marL="0" indent="0" algn="ctr">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8475" y="2541494"/>
            <a:ext cx="3840480" cy="3584668"/>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805046" y="1550894"/>
            <a:ext cx="3840480" cy="715962"/>
          </a:xfrm>
        </p:spPr>
        <p:txBody>
          <a:bodyPr anchor="b"/>
          <a:lstStyle>
            <a:lvl1pPr marL="0" indent="0" algn="ctr">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5046" y="2541494"/>
            <a:ext cx="3840480" cy="3584668"/>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35DD30D5-4FF8-CF4B-9C66-1CC51F4DF38B}" type="datetime1">
              <a:rPr lang="en-US" smtClean="0"/>
              <a:t>11/3/2020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E06347-BC0D-4F40-B989-B890AD03D868}" type="slidenum">
              <a:rPr lang="en-US" smtClean="0"/>
              <a:pPr/>
              <a:t>‹#›</a:t>
            </a:fld>
            <a:endParaRPr lang="en-US"/>
          </a:p>
        </p:txBody>
      </p:sp>
      <p:cxnSp>
        <p:nvCxnSpPr>
          <p:cNvPr id="11" name="Straight Connector 10"/>
          <p:cNvCxnSpPr/>
          <p:nvPr/>
        </p:nvCxnSpPr>
        <p:spPr>
          <a:xfrm>
            <a:off x="502920" y="2353235"/>
            <a:ext cx="3840480" cy="1588"/>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805045" y="2353235"/>
            <a:ext cx="3840480" cy="1588"/>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5655BE2F-4514-F649-A820-3409E8B211B6}" type="datetime1">
              <a:rPr lang="en-US" smtClean="0"/>
              <a:t>11/3/2020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E85E9-EA82-EE4E-8CFB-822799F2D0EC}" type="datetime1">
              <a:rPr lang="en-US" smtClean="0"/>
              <a:t>11/3/2020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7540" y="416859"/>
            <a:ext cx="3840480" cy="1994647"/>
          </a:xfrm>
        </p:spPr>
        <p:txBody>
          <a:bodyPr anchor="b"/>
          <a:lstStyle>
            <a:lvl1pPr algn="ctr">
              <a:defRPr sz="4400" b="0"/>
            </a:lvl1pPr>
          </a:lstStyle>
          <a:p>
            <a:r>
              <a:rPr lang="en-US"/>
              <a:t>Click to edit Master title style</a:t>
            </a:r>
            <a:endParaRPr/>
          </a:p>
        </p:txBody>
      </p:sp>
      <p:sp>
        <p:nvSpPr>
          <p:cNvPr id="3" name="Content Placeholder 2"/>
          <p:cNvSpPr>
            <a:spLocks noGrp="1"/>
          </p:cNvSpPr>
          <p:nvPr>
            <p:ph idx="1"/>
          </p:nvPr>
        </p:nvSpPr>
        <p:spPr>
          <a:xfrm>
            <a:off x="4792532" y="403412"/>
            <a:ext cx="3840480" cy="5722751"/>
          </a:xfrm>
        </p:spPr>
        <p:txBody>
          <a:bodyPr>
            <a:normAutofit/>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497540" y="2438400"/>
            <a:ext cx="3840480" cy="3316942"/>
          </a:xfrm>
        </p:spPr>
        <p:txBody>
          <a:bodyPr>
            <a:normAutofit/>
          </a:bodyPr>
          <a:lstStyle>
            <a:lvl1pPr marL="0" indent="0" algn="ctr">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360588-083D-7445-B9C2-7D1315E62A51}" type="datetime1">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5" y="94129"/>
            <a:ext cx="8147051" cy="1452283"/>
          </a:xfrm>
          <a:prstGeom prst="rect">
            <a:avLst/>
          </a:prstGeom>
        </p:spPr>
        <p:txBody>
          <a:bodyPr vert="horz" lIns="91440" tIns="45720" rIns="91440" bIns="45720" rtlCol="0" anchor="b" anchorCtr="0">
            <a:noAutofit/>
          </a:bodyPr>
          <a:lstStyle/>
          <a:p>
            <a:r>
              <a:rPr lang="en-US" dirty="0"/>
              <a:t>Click to edit Master title style</a:t>
            </a:r>
            <a:endParaRPr dirty="0"/>
          </a:p>
        </p:txBody>
      </p:sp>
      <p:sp>
        <p:nvSpPr>
          <p:cNvPr id="3" name="Text Placeholder 2"/>
          <p:cNvSpPr>
            <a:spLocks noGrp="1"/>
          </p:cNvSpPr>
          <p:nvPr>
            <p:ph type="body" idx="1"/>
          </p:nvPr>
        </p:nvSpPr>
        <p:spPr>
          <a:xfrm>
            <a:off x="498475" y="1761565"/>
            <a:ext cx="8147051" cy="43645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188259" y="6356350"/>
            <a:ext cx="2133600" cy="365125"/>
          </a:xfrm>
          <a:prstGeom prst="rect">
            <a:avLst/>
          </a:prstGeom>
        </p:spPr>
        <p:txBody>
          <a:bodyPr vert="horz" lIns="91440" tIns="45720" rIns="91440" bIns="45720" rtlCol="0" anchor="ctr"/>
          <a:lstStyle>
            <a:lvl1pPr algn="l">
              <a:defRPr sz="1100">
                <a:solidFill>
                  <a:schemeClr val="tx1">
                    <a:lumMod val="75000"/>
                    <a:lumOff val="25000"/>
                  </a:schemeClr>
                </a:solidFill>
              </a:defRPr>
            </a:lvl1pPr>
          </a:lstStyle>
          <a:p>
            <a:fld id="{BF48B01E-565E-D744-8F6F-916EAB403632}" type="datetime1">
              <a:rPr lang="en-US" smtClean="0"/>
              <a:t>11/3/2020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1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6817659" y="6356350"/>
            <a:ext cx="2133600" cy="365125"/>
          </a:xfrm>
          <a:prstGeom prst="rect">
            <a:avLst/>
          </a:prstGeom>
        </p:spPr>
        <p:txBody>
          <a:bodyPr vert="horz" lIns="91440" tIns="45720" rIns="91440" bIns="45720" rtlCol="0" anchor="ctr"/>
          <a:lstStyle>
            <a:lvl1pPr algn="r">
              <a:defRPr sz="1100">
                <a:solidFill>
                  <a:schemeClr val="tx1">
                    <a:lumMod val="75000"/>
                    <a:lumOff val="25000"/>
                  </a:schemeClr>
                </a:solidFill>
              </a:defRPr>
            </a:lvl1pPr>
          </a:lstStyle>
          <a:p>
            <a:fld id="{EE18E161-C840-FB4F-B633-36084F6677D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9" r:id="rId14"/>
  </p:sldLayoutIdLst>
  <p:hf hdr="0" ftr="0" dt="0"/>
  <p:txStyles>
    <p:titleStyle>
      <a:lvl1pPr algn="ctr" defTabSz="914400" rtl="0" eaLnBrk="1" latinLnBrk="0" hangingPunct="1">
        <a:spcBef>
          <a:spcPct val="0"/>
        </a:spcBef>
        <a:buNone/>
        <a:defRPr sz="5000" kern="1200">
          <a:solidFill>
            <a:schemeClr val="tx1"/>
          </a:solidFill>
          <a:latin typeface="Comic Sans MS"/>
          <a:ea typeface="+mj-ea"/>
          <a:cs typeface="+mj-cs"/>
        </a:defRPr>
      </a:lvl1pPr>
    </p:titleStyle>
    <p:bodyStyle>
      <a:lvl1pPr marL="457200" indent="-457200" algn="l" defTabSz="914400" rtl="0" eaLnBrk="1" latinLnBrk="0" hangingPunct="1">
        <a:spcBef>
          <a:spcPts val="2000"/>
        </a:spcBef>
        <a:buClr>
          <a:schemeClr val="tx1">
            <a:lumMod val="75000"/>
            <a:lumOff val="25000"/>
          </a:schemeClr>
        </a:buClr>
        <a:buSzPct val="75000"/>
        <a:buFont typeface="Wingdings" charset="2"/>
        <a:buChar char="Ø"/>
        <a:defRPr sz="2200" kern="1200">
          <a:solidFill>
            <a:schemeClr val="tx1"/>
          </a:solidFill>
          <a:latin typeface="Arial"/>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charset="2"/>
        <a:buChar char="Ø"/>
        <a:defRPr sz="2000" kern="1200">
          <a:solidFill>
            <a:schemeClr val="tx1"/>
          </a:solidFill>
          <a:latin typeface="Arial"/>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charset="2"/>
        <a:buChar char="Ø"/>
        <a:defRPr sz="1800" kern="1200">
          <a:solidFill>
            <a:schemeClr val="tx1"/>
          </a:solidFill>
          <a:latin typeface="Arial"/>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charset="2"/>
        <a:buChar char="Ø"/>
        <a:defRPr sz="1800" kern="1200">
          <a:solidFill>
            <a:schemeClr val="tx1"/>
          </a:solidFill>
          <a:latin typeface="Arial"/>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charset="2"/>
        <a:buChar char="Ø"/>
        <a:defRPr sz="1800" kern="1200">
          <a:solidFill>
            <a:schemeClr val="tx1"/>
          </a:solidFill>
          <a:latin typeface="Arial"/>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4.xml"/><Relationship Id="rId1" Type="http://schemas.openxmlformats.org/officeDocument/2006/relationships/vmlDrawing" Target="../drawings/vmlDrawing4.vml"/><Relationship Id="rId6" Type="http://schemas.openxmlformats.org/officeDocument/2006/relationships/image" Target="../media/image11.emf"/><Relationship Id="rId5" Type="http://schemas.openxmlformats.org/officeDocument/2006/relationships/oleObject" Target="../embeddings/oleObject5.bin"/><Relationship Id="rId4" Type="http://schemas.openxmlformats.org/officeDocument/2006/relationships/image" Target="../media/image12.emf"/></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wmf"/><Relationship Id="rId4"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30841" y="990600"/>
            <a:ext cx="8839200" cy="3249168"/>
          </a:xfrm>
        </p:spPr>
        <p:txBody>
          <a:bodyPr>
            <a:normAutofit fontScale="90000"/>
          </a:bodyPr>
          <a:lstStyle/>
          <a:p>
            <a:r>
              <a:rPr lang="en-US" dirty="0"/>
              <a:t>CSCI 4588/5588,</a:t>
            </a:r>
            <a:br>
              <a:rPr lang="en-US" dirty="0"/>
            </a:br>
            <a:r>
              <a:rPr lang="en-US" dirty="0"/>
              <a:t>ML-II</a:t>
            </a:r>
            <a:br>
              <a:rPr lang="en-US" dirty="0"/>
            </a:br>
            <a:r>
              <a:rPr lang="en-US" dirty="0"/>
              <a:t>Chapter 5:</a:t>
            </a:r>
            <a:br>
              <a:rPr lang="en-US" dirty="0"/>
            </a:br>
            <a:r>
              <a:rPr lang="en-US" sz="5300" dirty="0"/>
              <a:t>Unsupervised Learning</a:t>
            </a:r>
            <a:endParaRPr lang="en-US" sz="4400" dirty="0"/>
          </a:p>
        </p:txBody>
      </p:sp>
      <p:sp>
        <p:nvSpPr>
          <p:cNvPr id="4" name="Subtitle 2"/>
          <p:cNvSpPr txBox="1">
            <a:spLocks/>
          </p:cNvSpPr>
          <p:nvPr/>
        </p:nvSpPr>
        <p:spPr>
          <a:xfrm>
            <a:off x="539496" y="4742688"/>
            <a:ext cx="8147304" cy="667512"/>
          </a:xfrm>
          <a:prstGeom prst="rect">
            <a:avLst/>
          </a:prstGeom>
        </p:spPr>
        <p:txBody>
          <a:bodyPr vert="horz" lIns="91440" tIns="45720" rIns="91440" bIns="45720" rtlCol="0">
            <a:noAutofit/>
            <a:scene3d>
              <a:camera prst="orthographicFront"/>
              <a:lightRig rig="threePt" dir="t"/>
            </a:scene3d>
            <a:sp3d extrusionH="57150">
              <a:bevelT w="38100" h="38100" prst="relaxedInset"/>
              <a:bevelB w="38100" h="38100" prst="relaxedInset"/>
            </a:sp3d>
          </a:bodyPr>
          <a:lstStyle/>
          <a:p>
            <a:pPr marL="0" marR="0" lvl="0" indent="0" algn="ctr" defTabSz="914400" rtl="0" eaLnBrk="1" fontAlgn="auto" latinLnBrk="0" hangingPunct="1">
              <a:lnSpc>
                <a:spcPct val="100000"/>
              </a:lnSpc>
              <a:spcBef>
                <a:spcPts val="0"/>
              </a:spcBef>
              <a:spcAft>
                <a:spcPts val="0"/>
              </a:spcAft>
              <a:buClr>
                <a:schemeClr val="tx1">
                  <a:lumMod val="75000"/>
                  <a:lumOff val="25000"/>
                </a:schemeClr>
              </a:buClr>
              <a:buSzPct val="75000"/>
              <a:buFont typeface="Wingdings 2" pitchFamily="18" charset="2"/>
              <a:buNone/>
              <a:tabLst/>
              <a:defRPr/>
            </a:pPr>
            <a:endParaRPr kumimoji="0" lang="en-US" sz="4000" b="0" i="0" u="none" strike="noStrike" kern="1200" cap="none" spc="0" normalizeH="0" baseline="0" noProof="0" dirty="0">
              <a:ln>
                <a:noFill/>
              </a:ln>
              <a:solidFill>
                <a:schemeClr val="bg1"/>
              </a:solidFill>
              <a:effectLst>
                <a:outerShdw blurRad="25400" dist="25400" dir="4200000" algn="ctr" rotWithShape="0">
                  <a:schemeClr val="tx1">
                    <a:alpha val="40000"/>
                  </a:schemeClr>
                </a:outerShdw>
              </a:effectLst>
              <a:uLnTx/>
              <a:uFillTx/>
              <a:latin typeface="+mn-lt"/>
              <a:ea typeface="+mn-ea"/>
              <a:cs typeface="+mn-cs"/>
            </a:endParaRPr>
          </a:p>
        </p:txBody>
      </p:sp>
      <p:sp>
        <p:nvSpPr>
          <p:cNvPr id="3" name="TextBox 2"/>
          <p:cNvSpPr txBox="1"/>
          <p:nvPr/>
        </p:nvSpPr>
        <p:spPr>
          <a:xfrm>
            <a:off x="2743200" y="5377989"/>
            <a:ext cx="4191000" cy="461665"/>
          </a:xfrm>
          <a:prstGeom prst="rect">
            <a:avLst/>
          </a:prstGeom>
          <a:noFill/>
        </p:spPr>
        <p:txBody>
          <a:bodyPr wrap="square" rtlCol="0">
            <a:spAutoFit/>
          </a:bodyPr>
          <a:lstStyle/>
          <a:p>
            <a:pPr algn="ctr"/>
            <a:r>
              <a:rPr lang="en-US" sz="2400" dirty="0" err="1"/>
              <a:t>Md</a:t>
            </a:r>
            <a:r>
              <a:rPr lang="en-US" sz="2400" dirty="0"/>
              <a:t> </a:t>
            </a:r>
            <a:r>
              <a:rPr lang="en-US" sz="2400" dirty="0" err="1"/>
              <a:t>Tamjidul</a:t>
            </a:r>
            <a:r>
              <a:rPr lang="en-US" sz="2400" dirty="0"/>
              <a:t> </a:t>
            </a:r>
            <a:r>
              <a:rPr lang="en-US" sz="2400" dirty="0" err="1"/>
              <a:t>Hoque</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591671"/>
          </a:xfrm>
        </p:spPr>
        <p:txBody>
          <a:bodyPr/>
          <a:lstStyle/>
          <a:p>
            <a:r>
              <a:rPr lang="en-US" sz="4400" dirty="0"/>
              <a:t>Practical Issues</a:t>
            </a:r>
          </a:p>
        </p:txBody>
      </p:sp>
      <p:sp>
        <p:nvSpPr>
          <p:cNvPr id="3" name="Content Placeholder 2"/>
          <p:cNvSpPr>
            <a:spLocks noGrp="1"/>
          </p:cNvSpPr>
          <p:nvPr>
            <p:ph idx="1"/>
          </p:nvPr>
        </p:nvSpPr>
        <p:spPr>
          <a:xfrm>
            <a:off x="152401" y="685800"/>
            <a:ext cx="8798858" cy="5867400"/>
          </a:xfrm>
        </p:spPr>
        <p:txBody>
          <a:bodyPr/>
          <a:lstStyle/>
          <a:p>
            <a:r>
              <a:rPr lang="en-US" dirty="0"/>
              <a:t>In order to apply </a:t>
            </a:r>
            <a:r>
              <a:rPr lang="en-US" i="1" dirty="0"/>
              <a:t>K</a:t>
            </a:r>
            <a:r>
              <a:rPr lang="en-US" dirty="0"/>
              <a:t>-means, one must select the number of clusters </a:t>
            </a:r>
            <a:r>
              <a:rPr lang="en-US" i="1" dirty="0"/>
              <a:t>K</a:t>
            </a:r>
            <a:r>
              <a:rPr lang="en-US" dirty="0"/>
              <a:t> and then initialize the centroids.</a:t>
            </a:r>
          </a:p>
          <a:p>
            <a:r>
              <a:rPr lang="en-US" dirty="0"/>
              <a:t>A choice for the number of clusters </a:t>
            </a:r>
            <a:r>
              <a:rPr lang="en-US" i="1" dirty="0"/>
              <a:t>K</a:t>
            </a:r>
            <a:r>
              <a:rPr lang="en-US" dirty="0"/>
              <a:t> depends on the goal. </a:t>
            </a:r>
          </a:p>
          <a:p>
            <a:r>
              <a:rPr lang="en-US" dirty="0"/>
              <a:t>For data segmentation </a:t>
            </a:r>
            <a:r>
              <a:rPr lang="en-US" i="1" dirty="0"/>
              <a:t>K</a:t>
            </a:r>
            <a:r>
              <a:rPr lang="en-US" dirty="0"/>
              <a:t> is usually defined as part of the problem. For example, a company may employ </a:t>
            </a:r>
            <a:r>
              <a:rPr lang="en-US" i="1" dirty="0"/>
              <a:t>K</a:t>
            </a:r>
            <a:r>
              <a:rPr lang="en-US" dirty="0"/>
              <a:t> salespeople, and the goal is to partition a customer database into </a:t>
            </a:r>
            <a:r>
              <a:rPr lang="en-US" i="1" dirty="0"/>
              <a:t>K</a:t>
            </a:r>
            <a:r>
              <a:rPr lang="en-US" dirty="0"/>
              <a:t> segments, one for each salesperson, such that the customers assigned to each one are as similar as possible.</a:t>
            </a:r>
          </a:p>
          <a:p>
            <a:r>
              <a:rPr lang="en-US" dirty="0"/>
              <a:t>Often, however, cluster analysis is used to provide a descriptive statistic for ascertaining the extent to which the observations comprising the data base fall into </a:t>
            </a:r>
            <a:r>
              <a:rPr lang="en-US" dirty="0">
                <a:solidFill>
                  <a:srgbClr val="FF0000"/>
                </a:solidFill>
              </a:rPr>
              <a:t>natural</a:t>
            </a:r>
            <a:r>
              <a:rPr lang="en-US" dirty="0"/>
              <a:t> </a:t>
            </a:r>
            <a:r>
              <a:rPr lang="en-US" dirty="0">
                <a:solidFill>
                  <a:srgbClr val="FF0000"/>
                </a:solidFill>
              </a:rPr>
              <a:t>distinct</a:t>
            </a:r>
            <a:r>
              <a:rPr lang="en-US" dirty="0"/>
              <a:t> </a:t>
            </a:r>
            <a:r>
              <a:rPr lang="en-US" dirty="0">
                <a:solidFill>
                  <a:srgbClr val="FF0000"/>
                </a:solidFill>
              </a:rPr>
              <a:t>groupings</a:t>
            </a:r>
            <a:r>
              <a:rPr lang="en-US" dirty="0"/>
              <a:t>.</a:t>
            </a:r>
          </a:p>
          <a:p>
            <a:r>
              <a:rPr lang="en-US" dirty="0"/>
              <a:t>Here the number of such groups </a:t>
            </a:r>
            <a:r>
              <a:rPr lang="en-US" i="1" dirty="0"/>
              <a:t>K</a:t>
            </a:r>
            <a:r>
              <a:rPr lang="en-US" baseline="30000" dirty="0"/>
              <a:t>*</a:t>
            </a:r>
            <a:r>
              <a:rPr lang="en-US" dirty="0"/>
              <a:t> is unknown and one requires that it, as well as the groupings themselves, be estimated from the data.</a:t>
            </a:r>
          </a:p>
          <a:p>
            <a:endParaRPr lang="en-US" dirty="0"/>
          </a:p>
          <a:p>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10</a:t>
            </a:fld>
            <a:endParaRPr lang="en-US"/>
          </a:p>
        </p:txBody>
      </p:sp>
    </p:spTree>
    <p:extLst>
      <p:ext uri="{BB962C8B-B14F-4D97-AF65-F5344CB8AC3E}">
        <p14:creationId xmlns:p14="http://schemas.microsoft.com/office/powerpoint/2010/main" val="452756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744071"/>
          </a:xfrm>
        </p:spPr>
        <p:txBody>
          <a:bodyPr/>
          <a:lstStyle/>
          <a:p>
            <a:r>
              <a:rPr lang="en-US" dirty="0"/>
              <a:t>Practical Issues</a:t>
            </a:r>
          </a:p>
        </p:txBody>
      </p:sp>
      <p:sp>
        <p:nvSpPr>
          <p:cNvPr id="3" name="Content Placeholder 2"/>
          <p:cNvSpPr>
            <a:spLocks noGrp="1"/>
          </p:cNvSpPr>
          <p:nvPr>
            <p:ph idx="1"/>
          </p:nvPr>
        </p:nvSpPr>
        <p:spPr>
          <a:xfrm>
            <a:off x="152401" y="838200"/>
            <a:ext cx="8798858" cy="5518150"/>
          </a:xfrm>
        </p:spPr>
        <p:txBody>
          <a:bodyPr>
            <a:normAutofit lnSpcReduction="10000"/>
          </a:bodyPr>
          <a:lstStyle/>
          <a:p>
            <a:r>
              <a:rPr lang="en-US" dirty="0"/>
              <a:t>Data-based methods for estimating </a:t>
            </a:r>
            <a:r>
              <a:rPr lang="en-US" i="1" dirty="0"/>
              <a:t>K</a:t>
            </a:r>
            <a:r>
              <a:rPr lang="en-US" baseline="30000" dirty="0"/>
              <a:t>*</a:t>
            </a:r>
            <a:r>
              <a:rPr lang="en-US" dirty="0"/>
              <a:t> typically examine the within cluster dissimilarity </a:t>
            </a:r>
            <a:r>
              <a:rPr lang="en-US" i="1" dirty="0"/>
              <a:t>W</a:t>
            </a:r>
            <a:r>
              <a:rPr lang="en-US" i="1" baseline="-25000" dirty="0"/>
              <a:t>K</a:t>
            </a:r>
            <a:r>
              <a:rPr lang="en-US" dirty="0"/>
              <a:t> as a function of the number of clusters </a:t>
            </a:r>
            <a:r>
              <a:rPr lang="en-US" i="1" dirty="0"/>
              <a:t>K</a:t>
            </a:r>
            <a:r>
              <a:rPr lang="en-US" dirty="0"/>
              <a:t>. Separate solutions are obtained for </a:t>
            </a:r>
            <a:r>
              <a:rPr lang="en-US" i="1" dirty="0"/>
              <a:t>K</a:t>
            </a:r>
            <a:r>
              <a:rPr lang="en-US" dirty="0"/>
              <a:t> </a:t>
            </a:r>
            <a:r>
              <a:rPr lang="en-US" dirty="0">
                <a:sym typeface="Symbol"/>
              </a:rPr>
              <a:t></a:t>
            </a:r>
            <a:r>
              <a:rPr lang="en-US" dirty="0"/>
              <a:t> {1, 2, …, </a:t>
            </a:r>
            <a:r>
              <a:rPr lang="en-US" i="1" dirty="0" err="1"/>
              <a:t>K</a:t>
            </a:r>
            <a:r>
              <a:rPr lang="en-US" baseline="-25000" dirty="0" err="1"/>
              <a:t>max</a:t>
            </a:r>
            <a:r>
              <a:rPr lang="en-US" dirty="0"/>
              <a:t>}. </a:t>
            </a:r>
          </a:p>
          <a:p>
            <a:r>
              <a:rPr lang="en-US" dirty="0"/>
              <a:t>The corresponding values {W</a:t>
            </a:r>
            <a:r>
              <a:rPr lang="en-US" baseline="-25000" dirty="0"/>
              <a:t>1</a:t>
            </a:r>
            <a:r>
              <a:rPr lang="en-US" dirty="0"/>
              <a:t>,W</a:t>
            </a:r>
            <a:r>
              <a:rPr lang="en-US" baseline="-25000" dirty="0"/>
              <a:t>2</a:t>
            </a:r>
            <a:r>
              <a:rPr lang="en-US" dirty="0"/>
              <a:t>, … ,</a:t>
            </a:r>
            <a:r>
              <a:rPr lang="en-US" dirty="0" err="1"/>
              <a:t>W</a:t>
            </a:r>
            <a:r>
              <a:rPr lang="en-US" baseline="-25000" dirty="0" err="1"/>
              <a:t>Kmax</a:t>
            </a:r>
            <a:r>
              <a:rPr lang="en-US" dirty="0"/>
              <a:t>} generally decrease with increasing </a:t>
            </a:r>
            <a:r>
              <a:rPr lang="en-US" i="1" dirty="0"/>
              <a:t>K</a:t>
            </a:r>
            <a:r>
              <a:rPr lang="en-US" dirty="0"/>
              <a:t>. </a:t>
            </a:r>
          </a:p>
          <a:p>
            <a:r>
              <a:rPr lang="en-US" dirty="0"/>
              <a:t>If there are actually </a:t>
            </a:r>
            <a:r>
              <a:rPr lang="en-US" i="1" dirty="0"/>
              <a:t>K</a:t>
            </a:r>
            <a:r>
              <a:rPr lang="en-US" baseline="30000" dirty="0"/>
              <a:t>*</a:t>
            </a:r>
            <a:r>
              <a:rPr lang="en-US" dirty="0"/>
              <a:t> distinct groupings of the observations, then for </a:t>
            </a:r>
            <a:r>
              <a:rPr lang="en-US" i="1" dirty="0"/>
              <a:t>K</a:t>
            </a:r>
            <a:r>
              <a:rPr lang="en-US" dirty="0"/>
              <a:t> &lt; </a:t>
            </a:r>
            <a:r>
              <a:rPr lang="en-US" i="1" dirty="0"/>
              <a:t>K</a:t>
            </a:r>
            <a:r>
              <a:rPr lang="en-US" baseline="30000" dirty="0"/>
              <a:t>*</a:t>
            </a:r>
            <a:r>
              <a:rPr lang="en-US" dirty="0"/>
              <a:t> the clusters returned by the algorithm will each contain a subset of the true underlying groups. That is, the solution will not assign observations in the same naturally occurring group to different estimated clusters.</a:t>
            </a:r>
          </a:p>
          <a:p>
            <a:r>
              <a:rPr lang="en-US" dirty="0"/>
              <a:t>To the extent that this is the case, the solution criterion value will tend to decrease substantially with each successive increase in the number of specified clusters, </a:t>
            </a:r>
            <a:r>
              <a:rPr lang="en-US" i="1" dirty="0"/>
              <a:t>W</a:t>
            </a:r>
            <a:r>
              <a:rPr lang="en-US" baseline="-25000" dirty="0"/>
              <a:t>K+1</a:t>
            </a:r>
            <a:r>
              <a:rPr lang="en-US" dirty="0"/>
              <a:t> ≪ </a:t>
            </a:r>
            <a:r>
              <a:rPr lang="en-US" i="1" dirty="0"/>
              <a:t>W</a:t>
            </a:r>
            <a:r>
              <a:rPr lang="en-US" baseline="-25000" dirty="0"/>
              <a:t>K</a:t>
            </a:r>
            <a:r>
              <a:rPr lang="en-US" dirty="0"/>
              <a:t>, as the natural groups are successively assigned to separate clusters.</a:t>
            </a:r>
          </a:p>
          <a:p>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11</a:t>
            </a:fld>
            <a:endParaRPr lang="en-US"/>
          </a:p>
        </p:txBody>
      </p:sp>
    </p:spTree>
    <p:extLst>
      <p:ext uri="{BB962C8B-B14F-4D97-AF65-F5344CB8AC3E}">
        <p14:creationId xmlns:p14="http://schemas.microsoft.com/office/powerpoint/2010/main" val="2196978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667871"/>
          </a:xfrm>
        </p:spPr>
        <p:txBody>
          <a:bodyPr/>
          <a:lstStyle/>
          <a:p>
            <a:r>
              <a:rPr lang="en-US" dirty="0"/>
              <a:t>Practical Issues</a:t>
            </a:r>
          </a:p>
        </p:txBody>
      </p:sp>
      <p:sp>
        <p:nvSpPr>
          <p:cNvPr id="3" name="Content Placeholder 2"/>
          <p:cNvSpPr>
            <a:spLocks noGrp="1"/>
          </p:cNvSpPr>
          <p:nvPr>
            <p:ph idx="1"/>
          </p:nvPr>
        </p:nvSpPr>
        <p:spPr>
          <a:xfrm>
            <a:off x="152401" y="762000"/>
            <a:ext cx="8798858" cy="5594350"/>
          </a:xfrm>
        </p:spPr>
        <p:txBody>
          <a:bodyPr>
            <a:normAutofit fontScale="92500"/>
          </a:bodyPr>
          <a:lstStyle/>
          <a:p>
            <a:r>
              <a:rPr lang="en-US" u="sng" dirty="0"/>
              <a:t>For </a:t>
            </a:r>
            <a:r>
              <a:rPr lang="en-US" i="1" u="sng" dirty="0"/>
              <a:t>K</a:t>
            </a:r>
            <a:r>
              <a:rPr lang="en-US" u="sng" dirty="0"/>
              <a:t> &gt; </a:t>
            </a:r>
            <a:r>
              <a:rPr lang="en-US" i="1" u="sng" dirty="0"/>
              <a:t>K</a:t>
            </a:r>
            <a:r>
              <a:rPr lang="en-US" u="sng" baseline="30000" dirty="0"/>
              <a:t>*</a:t>
            </a:r>
            <a:r>
              <a:rPr lang="en-US" dirty="0"/>
              <a:t>, one of the estimated clusters must partition at least one of the natural groups into two subgroups.</a:t>
            </a:r>
          </a:p>
          <a:p>
            <a:r>
              <a:rPr lang="en-US" dirty="0"/>
              <a:t>This will tend to provide a smaller decrease in the criterion as </a:t>
            </a:r>
            <a:r>
              <a:rPr lang="en-US" i="1" dirty="0"/>
              <a:t>K</a:t>
            </a:r>
            <a:r>
              <a:rPr lang="en-US" dirty="0"/>
              <a:t> is further increased. </a:t>
            </a:r>
          </a:p>
          <a:p>
            <a:r>
              <a:rPr lang="en-US" dirty="0"/>
              <a:t>Splitting a natural group, within which the observations are all quite close to each other, reduces the criterion less than partitioning the union of two well-separated groups into their proper constituents.</a:t>
            </a:r>
          </a:p>
          <a:p>
            <a:r>
              <a:rPr lang="en-US" dirty="0">
                <a:solidFill>
                  <a:srgbClr val="FF0000"/>
                </a:solidFill>
              </a:rPr>
              <a:t>To the extent this scenario is realized, there will be a sharp decrease in successive differences in criterion value, W</a:t>
            </a:r>
            <a:r>
              <a:rPr lang="en-US" baseline="-25000" dirty="0">
                <a:solidFill>
                  <a:srgbClr val="FF0000"/>
                </a:solidFill>
              </a:rPr>
              <a:t>K</a:t>
            </a:r>
            <a:r>
              <a:rPr lang="en-US" dirty="0">
                <a:solidFill>
                  <a:srgbClr val="FF0000"/>
                </a:solidFill>
              </a:rPr>
              <a:t> − W</a:t>
            </a:r>
            <a:r>
              <a:rPr lang="en-US" baseline="-25000" dirty="0">
                <a:solidFill>
                  <a:srgbClr val="FF0000"/>
                </a:solidFill>
              </a:rPr>
              <a:t>K+1</a:t>
            </a:r>
            <a:r>
              <a:rPr lang="en-US" dirty="0">
                <a:solidFill>
                  <a:srgbClr val="FF0000"/>
                </a:solidFill>
              </a:rPr>
              <a:t>, at </a:t>
            </a:r>
            <a:r>
              <a:rPr lang="en-US" i="1" dirty="0">
                <a:solidFill>
                  <a:srgbClr val="FF0000"/>
                </a:solidFill>
              </a:rPr>
              <a:t>K = K</a:t>
            </a:r>
            <a:r>
              <a:rPr lang="en-US" baseline="30000" dirty="0">
                <a:solidFill>
                  <a:srgbClr val="FF0000"/>
                </a:solidFill>
              </a:rPr>
              <a:t>*</a:t>
            </a:r>
            <a:r>
              <a:rPr lang="en-US" dirty="0">
                <a:solidFill>
                  <a:srgbClr val="FF0000"/>
                </a:solidFill>
              </a:rPr>
              <a:t>. That is, {W</a:t>
            </a:r>
            <a:r>
              <a:rPr lang="en-US" baseline="-25000" dirty="0">
                <a:solidFill>
                  <a:srgbClr val="FF0000"/>
                </a:solidFill>
              </a:rPr>
              <a:t>K</a:t>
            </a:r>
            <a:r>
              <a:rPr lang="en-US" dirty="0">
                <a:solidFill>
                  <a:srgbClr val="FF0000"/>
                </a:solidFill>
              </a:rPr>
              <a:t> − W</a:t>
            </a:r>
            <a:r>
              <a:rPr lang="en-US" baseline="-25000" dirty="0">
                <a:solidFill>
                  <a:srgbClr val="FF0000"/>
                </a:solidFill>
              </a:rPr>
              <a:t>K+1</a:t>
            </a:r>
            <a:r>
              <a:rPr lang="en-US" dirty="0">
                <a:solidFill>
                  <a:srgbClr val="FF0000"/>
                </a:solidFill>
              </a:rPr>
              <a:t> | </a:t>
            </a:r>
            <a:r>
              <a:rPr lang="en-US" i="1" dirty="0">
                <a:solidFill>
                  <a:srgbClr val="FF0000"/>
                </a:solidFill>
              </a:rPr>
              <a:t>K</a:t>
            </a:r>
            <a:r>
              <a:rPr lang="en-US" dirty="0">
                <a:solidFill>
                  <a:srgbClr val="FF0000"/>
                </a:solidFill>
              </a:rPr>
              <a:t> &lt; </a:t>
            </a:r>
            <a:r>
              <a:rPr lang="en-US" i="1" dirty="0">
                <a:solidFill>
                  <a:srgbClr val="FF0000"/>
                </a:solidFill>
              </a:rPr>
              <a:t>K</a:t>
            </a:r>
            <a:r>
              <a:rPr lang="en-US" baseline="30000" dirty="0">
                <a:solidFill>
                  <a:srgbClr val="FF0000"/>
                </a:solidFill>
              </a:rPr>
              <a:t>*</a:t>
            </a:r>
            <a:r>
              <a:rPr lang="en-US" dirty="0">
                <a:solidFill>
                  <a:srgbClr val="FF0000"/>
                </a:solidFill>
              </a:rPr>
              <a:t>} ≫ {W</a:t>
            </a:r>
            <a:r>
              <a:rPr lang="en-US" baseline="-25000" dirty="0">
                <a:solidFill>
                  <a:srgbClr val="FF0000"/>
                </a:solidFill>
              </a:rPr>
              <a:t>K</a:t>
            </a:r>
            <a:r>
              <a:rPr lang="en-US" dirty="0">
                <a:solidFill>
                  <a:srgbClr val="FF0000"/>
                </a:solidFill>
              </a:rPr>
              <a:t> − W</a:t>
            </a:r>
            <a:r>
              <a:rPr lang="en-US" baseline="-25000" dirty="0">
                <a:solidFill>
                  <a:srgbClr val="FF0000"/>
                </a:solidFill>
              </a:rPr>
              <a:t>K+1</a:t>
            </a:r>
            <a:r>
              <a:rPr lang="en-US" dirty="0">
                <a:solidFill>
                  <a:srgbClr val="FF0000"/>
                </a:solidFill>
              </a:rPr>
              <a:t> | </a:t>
            </a:r>
            <a:r>
              <a:rPr lang="en-US" i="1" dirty="0">
                <a:solidFill>
                  <a:srgbClr val="FF0000"/>
                </a:solidFill>
              </a:rPr>
              <a:t>K</a:t>
            </a:r>
            <a:r>
              <a:rPr lang="en-US" dirty="0">
                <a:solidFill>
                  <a:srgbClr val="FF0000"/>
                </a:solidFill>
              </a:rPr>
              <a:t> ≥ </a:t>
            </a:r>
            <a:r>
              <a:rPr lang="en-US" i="1" dirty="0">
                <a:solidFill>
                  <a:srgbClr val="FF0000"/>
                </a:solidFill>
              </a:rPr>
              <a:t>K</a:t>
            </a:r>
            <a:r>
              <a:rPr lang="en-US" baseline="30000" dirty="0">
                <a:solidFill>
                  <a:srgbClr val="FF0000"/>
                </a:solidFill>
              </a:rPr>
              <a:t>*</a:t>
            </a:r>
            <a:r>
              <a:rPr lang="en-US" dirty="0">
                <a:solidFill>
                  <a:srgbClr val="FF0000"/>
                </a:solidFill>
              </a:rPr>
              <a:t>}. An estimate  for </a:t>
            </a:r>
            <a:r>
              <a:rPr lang="en-US" i="1" dirty="0">
                <a:solidFill>
                  <a:srgbClr val="FF0000"/>
                </a:solidFill>
              </a:rPr>
              <a:t>K</a:t>
            </a:r>
            <a:r>
              <a:rPr lang="en-US" i="1" baseline="30000" dirty="0">
                <a:solidFill>
                  <a:srgbClr val="FF0000"/>
                </a:solidFill>
              </a:rPr>
              <a:t>*</a:t>
            </a:r>
            <a:r>
              <a:rPr lang="en-US" dirty="0">
                <a:solidFill>
                  <a:srgbClr val="FF0000"/>
                </a:solidFill>
              </a:rPr>
              <a:t> is then obtained by identifying a “kink” in the plot of W</a:t>
            </a:r>
            <a:r>
              <a:rPr lang="en-US" baseline="-25000" dirty="0">
                <a:solidFill>
                  <a:srgbClr val="FF0000"/>
                </a:solidFill>
              </a:rPr>
              <a:t>K</a:t>
            </a:r>
            <a:r>
              <a:rPr lang="en-US" dirty="0">
                <a:solidFill>
                  <a:srgbClr val="FF0000"/>
                </a:solidFill>
              </a:rPr>
              <a:t> as a function of </a:t>
            </a:r>
            <a:r>
              <a:rPr lang="en-US" i="1" dirty="0">
                <a:solidFill>
                  <a:srgbClr val="FF0000"/>
                </a:solidFill>
              </a:rPr>
              <a:t>K</a:t>
            </a:r>
            <a:r>
              <a:rPr lang="en-US" dirty="0">
                <a:solidFill>
                  <a:srgbClr val="FF0000"/>
                </a:solidFill>
              </a:rPr>
              <a:t>. </a:t>
            </a:r>
          </a:p>
          <a:p>
            <a:r>
              <a:rPr lang="en-US" dirty="0"/>
              <a:t>As with other aspects of clustering procedures, this approach is somewhat heuristic.</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12</a:t>
            </a:fld>
            <a:endParaRPr lang="en-US"/>
          </a:p>
        </p:txBody>
      </p:sp>
    </p:spTree>
    <p:extLst>
      <p:ext uri="{BB962C8B-B14F-4D97-AF65-F5344CB8AC3E}">
        <p14:creationId xmlns:p14="http://schemas.microsoft.com/office/powerpoint/2010/main" val="1406603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667871"/>
          </a:xfrm>
        </p:spPr>
        <p:txBody>
          <a:bodyPr/>
          <a:lstStyle/>
          <a:p>
            <a:r>
              <a:rPr lang="en-US" dirty="0"/>
              <a:t>Practical Issues</a:t>
            </a:r>
          </a:p>
        </p:txBody>
      </p:sp>
      <p:sp>
        <p:nvSpPr>
          <p:cNvPr id="4" name="Slide Number Placeholder 3"/>
          <p:cNvSpPr>
            <a:spLocks noGrp="1"/>
          </p:cNvSpPr>
          <p:nvPr>
            <p:ph type="sldNum" sz="quarter" idx="12"/>
          </p:nvPr>
        </p:nvSpPr>
        <p:spPr/>
        <p:txBody>
          <a:bodyPr/>
          <a:lstStyle/>
          <a:p>
            <a:fld id="{38E06347-BC0D-4F40-B989-B890AD03D868}" type="slidenum">
              <a:rPr lang="en-US" smtClean="0"/>
              <a:pPr/>
              <a:t>13</a:t>
            </a:fld>
            <a:endParaRPr lang="en-US"/>
          </a:p>
        </p:txBody>
      </p:sp>
      <p:pic>
        <p:nvPicPr>
          <p:cNvPr id="1433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55503" y="788894"/>
            <a:ext cx="7825882"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92741" y="5020937"/>
            <a:ext cx="8758518" cy="1477328"/>
          </a:xfrm>
          <a:prstGeom prst="rect">
            <a:avLst/>
          </a:prstGeom>
        </p:spPr>
        <p:txBody>
          <a:bodyPr wrap="square">
            <a:spAutoFit/>
          </a:bodyPr>
          <a:lstStyle/>
          <a:p>
            <a:r>
              <a:rPr lang="en-US" b="1" dirty="0"/>
              <a:t>FIGURE 14.11</a:t>
            </a:r>
            <a:r>
              <a:rPr lang="en-US" dirty="0"/>
              <a:t>. (Left panel): observed (green) and expected (blue) values of log </a:t>
            </a:r>
            <a:r>
              <a:rPr lang="en-US" i="1" dirty="0"/>
              <a:t>W</a:t>
            </a:r>
            <a:r>
              <a:rPr lang="en-US" baseline="-25000" dirty="0"/>
              <a:t>K</a:t>
            </a:r>
            <a:r>
              <a:rPr lang="en-US" dirty="0"/>
              <a:t> for the simulated data of Figure 14.4. Both curves have been translated to equal zero at one cluster. (Right panel): Gap curve, equal to the difference between the observed and expected values of log </a:t>
            </a:r>
            <a:r>
              <a:rPr lang="en-US" i="1" dirty="0"/>
              <a:t>W</a:t>
            </a:r>
            <a:r>
              <a:rPr lang="en-US" baseline="-25000" dirty="0"/>
              <a:t>K</a:t>
            </a:r>
            <a:r>
              <a:rPr lang="en-US" dirty="0"/>
              <a:t>. The Gap estimate </a:t>
            </a:r>
            <a:r>
              <a:rPr lang="en-US" i="1" dirty="0"/>
              <a:t>K</a:t>
            </a:r>
            <a:r>
              <a:rPr lang="en-US" dirty="0"/>
              <a:t>* is the smallest </a:t>
            </a:r>
            <a:r>
              <a:rPr lang="en-US" i="1" dirty="0"/>
              <a:t>K</a:t>
            </a:r>
            <a:r>
              <a:rPr lang="en-US" dirty="0"/>
              <a:t> producing a gap within one standard deviation of the gap at </a:t>
            </a:r>
            <a:r>
              <a:rPr lang="en-US" i="1" dirty="0"/>
              <a:t>K</a:t>
            </a:r>
            <a:r>
              <a:rPr lang="en-US" dirty="0"/>
              <a:t> + 1; here </a:t>
            </a:r>
            <a:r>
              <a:rPr lang="en-US" i="1" dirty="0"/>
              <a:t>K</a:t>
            </a:r>
            <a:r>
              <a:rPr lang="en-US" baseline="30000" dirty="0"/>
              <a:t>*</a:t>
            </a:r>
            <a:r>
              <a:rPr lang="en-US" dirty="0"/>
              <a:t> = 2.</a:t>
            </a:r>
          </a:p>
        </p:txBody>
      </p:sp>
    </p:spTree>
    <p:extLst>
      <p:ext uri="{BB962C8B-B14F-4D97-AF65-F5344CB8AC3E}">
        <p14:creationId xmlns:p14="http://schemas.microsoft.com/office/powerpoint/2010/main" val="3572434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591671"/>
          </a:xfrm>
        </p:spPr>
        <p:txBody>
          <a:bodyPr/>
          <a:lstStyle/>
          <a:p>
            <a:r>
              <a:rPr lang="en-US" sz="4400" dirty="0"/>
              <a:t>Hierarchical Clustering</a:t>
            </a:r>
          </a:p>
        </p:txBody>
      </p:sp>
      <p:sp>
        <p:nvSpPr>
          <p:cNvPr id="3" name="Content Placeholder 2"/>
          <p:cNvSpPr>
            <a:spLocks noGrp="1"/>
          </p:cNvSpPr>
          <p:nvPr>
            <p:ph idx="1"/>
          </p:nvPr>
        </p:nvSpPr>
        <p:spPr>
          <a:xfrm>
            <a:off x="1" y="685800"/>
            <a:ext cx="8951258" cy="5670550"/>
          </a:xfrm>
        </p:spPr>
        <p:txBody>
          <a:bodyPr>
            <a:normAutofit fontScale="92500" lnSpcReduction="10000"/>
          </a:bodyPr>
          <a:lstStyle/>
          <a:p>
            <a:r>
              <a:rPr lang="en-US" dirty="0"/>
              <a:t>The results of applying </a:t>
            </a:r>
            <a:r>
              <a:rPr lang="en-US" i="1" dirty="0">
                <a:solidFill>
                  <a:srgbClr val="FF0000"/>
                </a:solidFill>
              </a:rPr>
              <a:t>K</a:t>
            </a:r>
            <a:r>
              <a:rPr lang="en-US" dirty="0">
                <a:solidFill>
                  <a:srgbClr val="FF0000"/>
                </a:solidFill>
              </a:rPr>
              <a:t>-mean</a:t>
            </a:r>
            <a:r>
              <a:rPr lang="en-US" dirty="0"/>
              <a:t>s clustering algorithms </a:t>
            </a:r>
            <a:r>
              <a:rPr lang="en-US" dirty="0">
                <a:solidFill>
                  <a:srgbClr val="7030A0"/>
                </a:solidFill>
              </a:rPr>
              <a:t>depend on the choice for the number of clusters</a:t>
            </a:r>
            <a:r>
              <a:rPr lang="en-US" dirty="0"/>
              <a:t> to be searched and a starting configuration assignment. </a:t>
            </a:r>
          </a:p>
          <a:p>
            <a:r>
              <a:rPr lang="en-US" dirty="0"/>
              <a:t>In contrast, hierarchical clustering methods do not require such specifications. </a:t>
            </a:r>
          </a:p>
          <a:p>
            <a:r>
              <a:rPr lang="en-US" dirty="0"/>
              <a:t>Instead, they require the user to </a:t>
            </a:r>
            <a:r>
              <a:rPr lang="en-US" dirty="0">
                <a:solidFill>
                  <a:srgbClr val="7030A0"/>
                </a:solidFill>
              </a:rPr>
              <a:t>specify a measure of dissimilarity </a:t>
            </a:r>
            <a:r>
              <a:rPr lang="en-US" dirty="0"/>
              <a:t>between (disjoint) groups of observations, based on the pairwise dissimilarities among the observations in the two groups. </a:t>
            </a:r>
          </a:p>
          <a:p>
            <a:r>
              <a:rPr lang="en-US" dirty="0"/>
              <a:t>As the name suggests, they produce hierarchical representations in which the clusters at each level of the </a:t>
            </a:r>
            <a:r>
              <a:rPr lang="en-US" dirty="0">
                <a:solidFill>
                  <a:srgbClr val="7030A0"/>
                </a:solidFill>
              </a:rPr>
              <a:t>hierarchy are created by merging clusters at the next lower level</a:t>
            </a:r>
            <a:r>
              <a:rPr lang="en-US" dirty="0"/>
              <a:t>. </a:t>
            </a:r>
          </a:p>
          <a:p>
            <a:r>
              <a:rPr lang="en-US" dirty="0"/>
              <a:t>At the </a:t>
            </a:r>
            <a:r>
              <a:rPr lang="en-US" dirty="0">
                <a:solidFill>
                  <a:srgbClr val="7030A0"/>
                </a:solidFill>
              </a:rPr>
              <a:t>lowest level, each cluster contains a single observation</a:t>
            </a:r>
            <a:r>
              <a:rPr lang="en-US" dirty="0"/>
              <a:t>. At the highest level there is only one cluster containing all of the data.</a:t>
            </a:r>
          </a:p>
          <a:p>
            <a:r>
              <a:rPr lang="en-US" dirty="0"/>
              <a:t>Strategies for hierarchical clustering divide into two basic paradigms: </a:t>
            </a:r>
            <a:r>
              <a:rPr lang="en-US" dirty="0">
                <a:solidFill>
                  <a:srgbClr val="7030A0"/>
                </a:solidFill>
              </a:rPr>
              <a:t>agglomerative</a:t>
            </a:r>
            <a:r>
              <a:rPr lang="en-US" dirty="0"/>
              <a:t> (bottom-up) and </a:t>
            </a:r>
            <a:r>
              <a:rPr lang="en-US" dirty="0">
                <a:solidFill>
                  <a:srgbClr val="7030A0"/>
                </a:solidFill>
              </a:rPr>
              <a:t>divisive</a:t>
            </a:r>
            <a:r>
              <a:rPr lang="en-US" dirty="0"/>
              <a:t> (top-down).</a:t>
            </a:r>
          </a:p>
        </p:txBody>
      </p:sp>
      <p:sp>
        <p:nvSpPr>
          <p:cNvPr id="4" name="Slide Number Placeholder 3"/>
          <p:cNvSpPr>
            <a:spLocks noGrp="1"/>
          </p:cNvSpPr>
          <p:nvPr>
            <p:ph type="sldNum" sz="quarter" idx="12"/>
          </p:nvPr>
        </p:nvSpPr>
        <p:spPr/>
        <p:txBody>
          <a:bodyPr/>
          <a:lstStyle/>
          <a:p>
            <a:fld id="{38E06347-BC0D-4F40-B989-B890AD03D868}" type="slidenum">
              <a:rPr lang="en-US" smtClean="0"/>
              <a:pPr/>
              <a:t>14</a:t>
            </a:fld>
            <a:endParaRPr lang="en-US"/>
          </a:p>
        </p:txBody>
      </p:sp>
    </p:spTree>
    <p:extLst>
      <p:ext uri="{BB962C8B-B14F-4D97-AF65-F5344CB8AC3E}">
        <p14:creationId xmlns:p14="http://schemas.microsoft.com/office/powerpoint/2010/main" val="4199119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44" name="Text Box 12"/>
          <p:cNvSpPr txBox="1">
            <a:spLocks noChangeArrowheads="1"/>
          </p:cNvSpPr>
          <p:nvPr/>
        </p:nvSpPr>
        <p:spPr bwMode="auto">
          <a:xfrm>
            <a:off x="138720" y="152400"/>
            <a:ext cx="8900647" cy="861774"/>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AU" b="1" dirty="0"/>
              <a:t>A clustering problem</a:t>
            </a:r>
            <a:r>
              <a:rPr lang="en-AU" dirty="0"/>
              <a:t>:  </a:t>
            </a:r>
            <a:r>
              <a:rPr lang="en-AU" sz="1600" dirty="0"/>
              <a:t>The Table below gives corporate data on 22 US public utilities. We are interested in forming groups of similar utilities. There are 8 measurements on each utility, as described below.</a:t>
            </a:r>
          </a:p>
        </p:txBody>
      </p:sp>
      <p:pic>
        <p:nvPicPr>
          <p:cNvPr id="2049"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953" y="1219200"/>
            <a:ext cx="5867400" cy="4939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Object 1"/>
          <p:cNvGraphicFramePr>
            <a:graphicFrameLocks noChangeAspect="1"/>
          </p:cNvGraphicFramePr>
          <p:nvPr>
            <p:extLst>
              <p:ext uri="{D42A27DB-BD31-4B8C-83A1-F6EECF244321}">
                <p14:modId xmlns:p14="http://schemas.microsoft.com/office/powerpoint/2010/main" val="1306580508"/>
              </p:ext>
            </p:extLst>
          </p:nvPr>
        </p:nvGraphicFramePr>
        <p:xfrm>
          <a:off x="6134100" y="1243013"/>
          <a:ext cx="2884488" cy="1538287"/>
        </p:xfrm>
        <a:graphic>
          <a:graphicData uri="http://schemas.openxmlformats.org/presentationml/2006/ole">
            <mc:AlternateContent xmlns:mc="http://schemas.openxmlformats.org/markup-compatibility/2006">
              <mc:Choice xmlns:v="urn:schemas-microsoft-com:vml" Requires="v">
                <p:oleObj spid="_x0000_s8514" name="Worksheet" r:id="rId5" imgW="2447731" imgH="1304982" progId="Excel.Sheet.8">
                  <p:embed/>
                </p:oleObj>
              </mc:Choice>
              <mc:Fallback>
                <p:oleObj name="Worksheet" r:id="rId5" imgW="2447731" imgH="1304982" progId="Excel.Sheet.8">
                  <p:embed/>
                  <p:pic>
                    <p:nvPicPr>
                      <p:cNvPr id="0" name=""/>
                      <p:cNvPicPr/>
                      <p:nvPr/>
                    </p:nvPicPr>
                    <p:blipFill>
                      <a:blip r:embed="rId6"/>
                      <a:stretch>
                        <a:fillRect/>
                      </a:stretch>
                    </p:blipFill>
                    <p:spPr>
                      <a:xfrm>
                        <a:off x="6134100" y="1243013"/>
                        <a:ext cx="2884488" cy="1538287"/>
                      </a:xfrm>
                      <a:prstGeom prst="rect">
                        <a:avLst/>
                      </a:prstGeom>
                    </p:spPr>
                  </p:pic>
                </p:oleObj>
              </mc:Fallback>
            </mc:AlternateContent>
          </a:graphicData>
        </a:graphic>
      </p:graphicFrame>
    </p:spTree>
    <p:extLst>
      <p:ext uri="{BB962C8B-B14F-4D97-AF65-F5344CB8AC3E}">
        <p14:creationId xmlns:p14="http://schemas.microsoft.com/office/powerpoint/2010/main" val="3371446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403" name="Rectangle 19"/>
          <p:cNvSpPr>
            <a:spLocks noChangeArrowheads="1"/>
          </p:cNvSpPr>
          <p:nvPr/>
        </p:nvSpPr>
        <p:spPr bwMode="auto">
          <a:xfrm>
            <a:off x="76200" y="0"/>
            <a:ext cx="8915400" cy="52322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AU" sz="2800" dirty="0">
                <a:solidFill>
                  <a:schemeClr val="accent2"/>
                </a:solidFill>
                <a:effectLst>
                  <a:outerShdw blurRad="38100" dist="38100" dir="2700000" algn="tl">
                    <a:srgbClr val="C0C0C0"/>
                  </a:outerShdw>
                </a:effectLst>
              </a:rPr>
              <a:t>Hierarchical Clustering: Using </a:t>
            </a:r>
            <a:r>
              <a:rPr lang="en-AU" sz="2800" dirty="0" err="1">
                <a:solidFill>
                  <a:schemeClr val="accent2"/>
                </a:solidFill>
                <a:effectLst>
                  <a:outerShdw blurRad="38100" dist="38100" dir="2700000" algn="tl">
                    <a:srgbClr val="C0C0C0"/>
                  </a:outerShdw>
                </a:effectLst>
              </a:rPr>
              <a:t>Dendrogram</a:t>
            </a:r>
            <a:endParaRPr lang="en-AU" sz="2800" dirty="0">
              <a:solidFill>
                <a:schemeClr val="accent2"/>
              </a:solidFill>
              <a:effectLst>
                <a:outerShdw blurRad="38100" dist="38100" dir="2700000" algn="tl">
                  <a:srgbClr val="C0C0C0"/>
                </a:outerShdw>
              </a:effectLst>
            </a:endParaRPr>
          </a:p>
        </p:txBody>
      </p:sp>
      <p:sp>
        <p:nvSpPr>
          <p:cNvPr id="400422" name="Text Box 38"/>
          <p:cNvSpPr txBox="1">
            <a:spLocks noChangeArrowheads="1"/>
          </p:cNvSpPr>
          <p:nvPr/>
        </p:nvSpPr>
        <p:spPr bwMode="auto">
          <a:xfrm>
            <a:off x="76200" y="533400"/>
            <a:ext cx="8915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AU" dirty="0"/>
              <a:t>Problem statement: Assume, in a 2D plane we have 22 points, based on the distances given among themselves, we have to develop a </a:t>
            </a:r>
            <a:r>
              <a:rPr lang="en-AU" dirty="0" err="1"/>
              <a:t>dendrogram</a:t>
            </a:r>
            <a:r>
              <a:rPr lang="en-AU" dirty="0"/>
              <a:t>.</a:t>
            </a:r>
          </a:p>
        </p:txBody>
      </p:sp>
      <p:pic>
        <p:nvPicPr>
          <p:cNvPr id="400424" name="Picture 40" descr="Fig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940" y="1658045"/>
            <a:ext cx="6722660" cy="4456309"/>
          </a:xfrm>
          <a:prstGeom prst="rect">
            <a:avLst/>
          </a:prstGeom>
          <a:noFill/>
          <a:extLst>
            <a:ext uri="{909E8E84-426E-40DD-AFC4-6F175D3DCCD1}">
              <a14:hiddenFill xmlns:a14="http://schemas.microsoft.com/office/drawing/2010/main">
                <a:solidFill>
                  <a:srgbClr val="FFFFFF"/>
                </a:solidFill>
              </a14:hiddenFill>
            </a:ext>
          </a:extLst>
        </p:spPr>
      </p:pic>
      <p:pic>
        <p:nvPicPr>
          <p:cNvPr id="400425" name="Picture 41" descr="Table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295400"/>
            <a:ext cx="2095500" cy="51816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724400" y="6336268"/>
            <a:ext cx="1034257" cy="369332"/>
          </a:xfrm>
          <a:prstGeom prst="rect">
            <a:avLst/>
          </a:prstGeom>
        </p:spPr>
        <p:txBody>
          <a:bodyPr wrap="none">
            <a:spAutoFit/>
          </a:bodyPr>
          <a:lstStyle/>
          <a:p>
            <a:r>
              <a:rPr lang="en-US" dirty="0"/>
              <a:t>---- x ----</a:t>
            </a:r>
          </a:p>
        </p:txBody>
      </p:sp>
    </p:spTree>
    <p:extLst>
      <p:ext uri="{BB962C8B-B14F-4D97-AF65-F5344CB8AC3E}">
        <p14:creationId xmlns:p14="http://schemas.microsoft.com/office/powerpoint/2010/main" val="3048125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04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820271"/>
          </a:xfrm>
        </p:spPr>
        <p:txBody>
          <a:bodyPr/>
          <a:lstStyle/>
          <a:p>
            <a:r>
              <a:rPr lang="en-US" dirty="0"/>
              <a:t>Unsupervised Learning</a:t>
            </a:r>
          </a:p>
        </p:txBody>
      </p:sp>
      <p:sp>
        <p:nvSpPr>
          <p:cNvPr id="3" name="Content Placeholder 2"/>
          <p:cNvSpPr>
            <a:spLocks noGrp="1"/>
          </p:cNvSpPr>
          <p:nvPr>
            <p:ph idx="1"/>
          </p:nvPr>
        </p:nvSpPr>
        <p:spPr>
          <a:xfrm>
            <a:off x="152401" y="1066800"/>
            <a:ext cx="8798858" cy="5654675"/>
          </a:xfrm>
        </p:spPr>
        <p:txBody>
          <a:bodyPr>
            <a:normAutofit/>
          </a:bodyPr>
          <a:lstStyle/>
          <a:p>
            <a:r>
              <a:rPr lang="en-US" dirty="0"/>
              <a:t>The previous chapters have been concerned with predicting the values of one or more outputs or response variables </a:t>
            </a:r>
            <a:r>
              <a:rPr lang="en-US" i="1" dirty="0"/>
              <a:t>Y</a:t>
            </a:r>
            <a:r>
              <a:rPr lang="en-US" dirty="0"/>
              <a:t> = (</a:t>
            </a:r>
            <a:r>
              <a:rPr lang="en-US" i="1" dirty="0"/>
              <a:t>Y</a:t>
            </a:r>
            <a:r>
              <a:rPr lang="en-US" baseline="-25000" dirty="0"/>
              <a:t>1</a:t>
            </a:r>
            <a:r>
              <a:rPr lang="en-US" dirty="0"/>
              <a:t>, …, </a:t>
            </a:r>
            <a:r>
              <a:rPr lang="en-US" i="1" dirty="0" err="1"/>
              <a:t>Y</a:t>
            </a:r>
            <a:r>
              <a:rPr lang="en-US" baseline="-25000" dirty="0" err="1"/>
              <a:t>m</a:t>
            </a:r>
            <a:r>
              <a:rPr lang="en-US" dirty="0"/>
              <a:t>) for a given set of input or predictor variables </a:t>
            </a:r>
            <a:r>
              <a:rPr lang="en-US" i="1" dirty="0"/>
              <a:t>X</a:t>
            </a:r>
            <a:r>
              <a:rPr lang="en-US" baseline="30000" dirty="0"/>
              <a:t>T</a:t>
            </a:r>
            <a:r>
              <a:rPr lang="en-US" dirty="0"/>
              <a:t> = (</a:t>
            </a:r>
            <a:r>
              <a:rPr lang="en-US" i="1" dirty="0"/>
              <a:t>X</a:t>
            </a:r>
            <a:r>
              <a:rPr lang="en-US" baseline="-25000" dirty="0"/>
              <a:t>1</a:t>
            </a:r>
            <a:r>
              <a:rPr lang="en-US" dirty="0"/>
              <a:t>, … , </a:t>
            </a:r>
            <a:r>
              <a:rPr lang="en-US" i="1" dirty="0" err="1"/>
              <a:t>X</a:t>
            </a:r>
            <a:r>
              <a:rPr lang="en-US" i="1" baseline="-25000" dirty="0" err="1"/>
              <a:t>p</a:t>
            </a:r>
            <a:r>
              <a:rPr lang="en-US" dirty="0"/>
              <a:t>) – those were </a:t>
            </a:r>
            <a:r>
              <a:rPr lang="en-US" i="1" dirty="0">
                <a:solidFill>
                  <a:srgbClr val="FF0000"/>
                </a:solidFill>
              </a:rPr>
              <a:t>supervised learning </a:t>
            </a:r>
            <a:r>
              <a:rPr lang="en-US" i="1" dirty="0"/>
              <a:t> or, </a:t>
            </a:r>
            <a:r>
              <a:rPr lang="en-US" dirty="0"/>
              <a:t>“</a:t>
            </a:r>
            <a:r>
              <a:rPr lang="en-US" dirty="0">
                <a:solidFill>
                  <a:srgbClr val="FF0000"/>
                </a:solidFill>
              </a:rPr>
              <a:t>learning with a teacher.</a:t>
            </a:r>
            <a:r>
              <a:rPr lang="en-US" dirty="0"/>
              <a:t>” </a:t>
            </a:r>
          </a:p>
          <a:p>
            <a:r>
              <a:rPr lang="en-US" dirty="0"/>
              <a:t>Under this metaphor the “student” presents an answer      for each      in the training sample, and the supervisor or “teacher” provides either the correct answer and/or an error associated with the student’s answer. </a:t>
            </a:r>
          </a:p>
          <a:p>
            <a:r>
              <a:rPr lang="en-US" dirty="0"/>
              <a:t>On the contrary, we address unsupervised learning as “learning without a teacher”, basically </a:t>
            </a:r>
            <a:r>
              <a:rPr lang="en-US" b="1" i="1" dirty="0">
                <a:solidFill>
                  <a:srgbClr val="FF0000"/>
                </a:solidFill>
              </a:rPr>
              <a:t>unsupervised learning</a:t>
            </a:r>
            <a:r>
              <a:rPr lang="en-US" dirty="0"/>
              <a:t> problem is samples without being told their categories or the outcomes.</a:t>
            </a:r>
          </a:p>
          <a:p>
            <a:r>
              <a:rPr lang="en-US" dirty="0"/>
              <a:t>For the unsupervised learning, there is no such direct measure of success like the supervised learning. </a:t>
            </a:r>
          </a:p>
        </p:txBody>
      </p:sp>
      <p:sp>
        <p:nvSpPr>
          <p:cNvPr id="4" name="Slide Number Placeholder 3"/>
          <p:cNvSpPr>
            <a:spLocks noGrp="1"/>
          </p:cNvSpPr>
          <p:nvPr>
            <p:ph type="sldNum" sz="quarter" idx="12"/>
          </p:nvPr>
        </p:nvSpPr>
        <p:spPr/>
        <p:txBody>
          <a:bodyPr/>
          <a:lstStyle/>
          <a:p>
            <a:fld id="{38E06347-BC0D-4F40-B989-B890AD03D868}" type="slidenum">
              <a:rPr lang="en-US" smtClean="0"/>
              <a:pPr/>
              <a:t>2</a:t>
            </a:fld>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493677271"/>
              </p:ext>
            </p:extLst>
          </p:nvPr>
        </p:nvGraphicFramePr>
        <p:xfrm>
          <a:off x="7467600" y="2667000"/>
          <a:ext cx="339725" cy="479612"/>
        </p:xfrm>
        <a:graphic>
          <a:graphicData uri="http://schemas.openxmlformats.org/presentationml/2006/ole">
            <mc:AlternateContent xmlns:mc="http://schemas.openxmlformats.org/markup-compatibility/2006">
              <mc:Choice xmlns:v="urn:schemas-microsoft-com:vml" Requires="v">
                <p:oleObj spid="_x0000_s9761" name="Equation" r:id="rId4" imgW="165028" imgH="228501" progId="Equation.3">
                  <p:embed/>
                </p:oleObj>
              </mc:Choice>
              <mc:Fallback>
                <p:oleObj name="Equation" r:id="rId4" imgW="165028" imgH="228501"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7600" y="2667000"/>
                        <a:ext cx="339725" cy="479612"/>
                      </a:xfrm>
                      <a:prstGeom prst="rect">
                        <a:avLst/>
                      </a:prstGeom>
                      <a:noFill/>
                    </p:spPr>
                  </p:pic>
                </p:oleObj>
              </mc:Fallback>
            </mc:AlternateContent>
          </a:graphicData>
        </a:graphic>
      </p:graphicFrame>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1426574217"/>
              </p:ext>
            </p:extLst>
          </p:nvPr>
        </p:nvGraphicFramePr>
        <p:xfrm>
          <a:off x="1367116" y="3041274"/>
          <a:ext cx="415925" cy="389965"/>
        </p:xfrm>
        <a:graphic>
          <a:graphicData uri="http://schemas.openxmlformats.org/presentationml/2006/ole">
            <mc:AlternateContent xmlns:mc="http://schemas.openxmlformats.org/markup-compatibility/2006">
              <mc:Choice xmlns:v="urn:schemas-microsoft-com:vml" Requires="v">
                <p:oleObj spid="_x0000_s9762" name="Equation" r:id="rId6" imgW="152280" imgH="228600" progId="Equation.3">
                  <p:embed/>
                </p:oleObj>
              </mc:Choice>
              <mc:Fallback>
                <p:oleObj name="Equation" r:id="rId6" imgW="152280" imgH="228600" progId="Equation.3">
                  <p:embed/>
                  <p:pic>
                    <p:nvPicPr>
                      <p:cNvPr id="0" name="Object 3"/>
                      <p:cNvPicPr>
                        <a:picLocks noChangeAspect="1" noChangeArrowheads="1"/>
                      </p:cNvPicPr>
                      <p:nvPr/>
                    </p:nvPicPr>
                    <p:blipFill>
                      <a:blip r:embed="rId7"/>
                      <a:srcRect/>
                      <a:stretch>
                        <a:fillRect/>
                      </a:stretch>
                    </p:blipFill>
                    <p:spPr bwMode="auto">
                      <a:xfrm>
                        <a:off x="1367116" y="3041274"/>
                        <a:ext cx="415925" cy="389965"/>
                      </a:xfrm>
                      <a:prstGeom prst="rect">
                        <a:avLst/>
                      </a:prstGeom>
                      <a:noFill/>
                    </p:spPr>
                  </p:pic>
                </p:oleObj>
              </mc:Fallback>
            </mc:AlternateContent>
          </a:graphicData>
        </a:graphic>
      </p:graphicFrame>
    </p:spTree>
    <p:extLst>
      <p:ext uri="{BB962C8B-B14F-4D97-AF65-F5344CB8AC3E}">
        <p14:creationId xmlns:p14="http://schemas.microsoft.com/office/powerpoint/2010/main" val="4128731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667871"/>
          </a:xfrm>
        </p:spPr>
        <p:txBody>
          <a:bodyPr/>
          <a:lstStyle/>
          <a:p>
            <a:r>
              <a:rPr lang="en-US" sz="4800" b="1" dirty="0"/>
              <a:t>Association Rules</a:t>
            </a:r>
            <a:endParaRPr lang="en-US" sz="4800" dirty="0"/>
          </a:p>
        </p:txBody>
      </p:sp>
      <p:sp>
        <p:nvSpPr>
          <p:cNvPr id="3" name="Content Placeholder 2"/>
          <p:cNvSpPr>
            <a:spLocks noGrp="1"/>
          </p:cNvSpPr>
          <p:nvPr>
            <p:ph idx="1"/>
          </p:nvPr>
        </p:nvSpPr>
        <p:spPr>
          <a:xfrm>
            <a:off x="152400" y="762000"/>
            <a:ext cx="8798859" cy="5791200"/>
          </a:xfrm>
        </p:spPr>
        <p:txBody>
          <a:bodyPr>
            <a:normAutofit fontScale="92500" lnSpcReduction="20000"/>
          </a:bodyPr>
          <a:lstStyle/>
          <a:p>
            <a:r>
              <a:rPr lang="en-US" dirty="0"/>
              <a:t>Association rule analysis has emerged as a popular tool for mining commercial data bases.</a:t>
            </a:r>
          </a:p>
          <a:p>
            <a:r>
              <a:rPr lang="en-US" dirty="0"/>
              <a:t>The goal is to find joint values of the variables </a:t>
            </a:r>
            <a:r>
              <a:rPr lang="en-US" i="1" dirty="0"/>
              <a:t>X</a:t>
            </a:r>
            <a:r>
              <a:rPr lang="en-US" dirty="0"/>
              <a:t> = (</a:t>
            </a:r>
            <a:r>
              <a:rPr lang="en-US" i="1" dirty="0"/>
              <a:t>X</a:t>
            </a:r>
            <a:r>
              <a:rPr lang="en-US" baseline="-25000" dirty="0"/>
              <a:t>1</a:t>
            </a:r>
            <a:r>
              <a:rPr lang="en-US" dirty="0"/>
              <a:t>, </a:t>
            </a:r>
            <a:r>
              <a:rPr lang="en-US" i="1" dirty="0"/>
              <a:t>X</a:t>
            </a:r>
            <a:r>
              <a:rPr lang="en-US" baseline="-25000" dirty="0"/>
              <a:t>2</a:t>
            </a:r>
            <a:r>
              <a:rPr lang="en-US" dirty="0"/>
              <a:t>, … , </a:t>
            </a:r>
            <a:r>
              <a:rPr lang="en-US" i="1" dirty="0" err="1"/>
              <a:t>X</a:t>
            </a:r>
            <a:r>
              <a:rPr lang="en-US" i="1" baseline="-25000" dirty="0" err="1"/>
              <a:t>p</a:t>
            </a:r>
            <a:r>
              <a:rPr lang="en-US" dirty="0"/>
              <a:t>) that appear most frequently in the data base.</a:t>
            </a:r>
          </a:p>
          <a:p>
            <a:r>
              <a:rPr lang="en-US" dirty="0"/>
              <a:t>In this context the observations are sales transactions, such as those occurring at the checkout counter of a store. The variables represent all of the items sold in the store. </a:t>
            </a:r>
          </a:p>
          <a:p>
            <a:r>
              <a:rPr lang="en-US" dirty="0"/>
              <a:t>For observation </a:t>
            </a:r>
            <a:r>
              <a:rPr lang="en-US" i="1" dirty="0" err="1"/>
              <a:t>i</a:t>
            </a:r>
            <a:r>
              <a:rPr lang="en-US" dirty="0"/>
              <a:t>, each variable </a:t>
            </a:r>
            <a:r>
              <a:rPr lang="en-US" i="1" dirty="0" err="1"/>
              <a:t>X</a:t>
            </a:r>
            <a:r>
              <a:rPr lang="en-US" baseline="-25000" dirty="0" err="1"/>
              <a:t>j</a:t>
            </a:r>
            <a:r>
              <a:rPr lang="en-US" dirty="0"/>
              <a:t> is assigned one of two values; </a:t>
            </a:r>
            <a:r>
              <a:rPr lang="en-US" i="1" dirty="0" err="1"/>
              <a:t>x</a:t>
            </a:r>
            <a:r>
              <a:rPr lang="en-US" i="1" baseline="-25000" dirty="0" err="1"/>
              <a:t>ij</a:t>
            </a:r>
            <a:r>
              <a:rPr lang="en-US" dirty="0"/>
              <a:t> = 1 if the </a:t>
            </a:r>
            <a:r>
              <a:rPr lang="en-US" i="1" dirty="0" err="1"/>
              <a:t>j</a:t>
            </a:r>
            <a:r>
              <a:rPr lang="en-US" baseline="30000" dirty="0" err="1"/>
              <a:t>th</a:t>
            </a:r>
            <a:r>
              <a:rPr lang="en-US" dirty="0"/>
              <a:t> item is purchased as part of the transaction, whereas </a:t>
            </a:r>
            <a:r>
              <a:rPr lang="en-US" i="1" dirty="0" err="1"/>
              <a:t>x</a:t>
            </a:r>
            <a:r>
              <a:rPr lang="en-US" i="1" baseline="-25000" dirty="0" err="1"/>
              <a:t>ij</a:t>
            </a:r>
            <a:r>
              <a:rPr lang="en-US" dirty="0"/>
              <a:t> = 0 if it was not purchased.</a:t>
            </a:r>
          </a:p>
          <a:p>
            <a:r>
              <a:rPr lang="en-US" dirty="0"/>
              <a:t>Those variables that frequently have joint values of one represent items that are frequently purchased together.</a:t>
            </a:r>
          </a:p>
          <a:p>
            <a:r>
              <a:rPr lang="en-US" dirty="0"/>
              <a:t>This information can be quite useful for stocking shelves, cross-marketing in sales promotions, catalog design, and consumer segmentation based on buying patterns.</a:t>
            </a:r>
          </a:p>
          <a:p>
            <a:r>
              <a:rPr lang="en-US" dirty="0"/>
              <a:t>Next, we will study clustering which will help use segmentation data for a variety of useful goals.</a:t>
            </a:r>
          </a:p>
        </p:txBody>
      </p:sp>
      <p:sp>
        <p:nvSpPr>
          <p:cNvPr id="4" name="Slide Number Placeholder 3"/>
          <p:cNvSpPr>
            <a:spLocks noGrp="1"/>
          </p:cNvSpPr>
          <p:nvPr>
            <p:ph type="sldNum" sz="quarter" idx="12"/>
          </p:nvPr>
        </p:nvSpPr>
        <p:spPr/>
        <p:txBody>
          <a:bodyPr/>
          <a:lstStyle/>
          <a:p>
            <a:fld id="{38E06347-BC0D-4F40-B989-B890AD03D868}" type="slidenum">
              <a:rPr lang="en-US" smtClean="0"/>
              <a:pPr/>
              <a:t>3</a:t>
            </a:fld>
            <a:endParaRPr lang="en-US"/>
          </a:p>
        </p:txBody>
      </p:sp>
    </p:spTree>
    <p:extLst>
      <p:ext uri="{BB962C8B-B14F-4D97-AF65-F5344CB8AC3E}">
        <p14:creationId xmlns:p14="http://schemas.microsoft.com/office/powerpoint/2010/main" val="1296953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744071"/>
          </a:xfrm>
        </p:spPr>
        <p:txBody>
          <a:bodyPr/>
          <a:lstStyle/>
          <a:p>
            <a:r>
              <a:rPr lang="en-US" sz="4800" dirty="0"/>
              <a:t>Cluster Analysis</a:t>
            </a:r>
          </a:p>
        </p:txBody>
      </p:sp>
      <p:sp>
        <p:nvSpPr>
          <p:cNvPr id="3" name="Content Placeholder 2"/>
          <p:cNvSpPr>
            <a:spLocks noGrp="1"/>
          </p:cNvSpPr>
          <p:nvPr>
            <p:ph idx="1"/>
          </p:nvPr>
        </p:nvSpPr>
        <p:spPr>
          <a:xfrm>
            <a:off x="152401" y="990600"/>
            <a:ext cx="8798858" cy="5730875"/>
          </a:xfrm>
        </p:spPr>
        <p:txBody>
          <a:bodyPr>
            <a:normAutofit lnSpcReduction="10000"/>
          </a:bodyPr>
          <a:lstStyle/>
          <a:p>
            <a:r>
              <a:rPr lang="en-US" dirty="0"/>
              <a:t>Cluster analysis, also called </a:t>
            </a:r>
            <a:r>
              <a:rPr lang="en-US" dirty="0">
                <a:solidFill>
                  <a:srgbClr val="FF0000"/>
                </a:solidFill>
              </a:rPr>
              <a:t>data segmentation</a:t>
            </a:r>
            <a:r>
              <a:rPr lang="en-US" dirty="0"/>
              <a:t>, has a variety of goals.</a:t>
            </a:r>
          </a:p>
          <a:p>
            <a:r>
              <a:rPr lang="en-US" dirty="0"/>
              <a:t>All relate to grouping or segmenting a collection of objects into </a:t>
            </a:r>
            <a:r>
              <a:rPr lang="en-US" dirty="0">
                <a:solidFill>
                  <a:srgbClr val="FF0000"/>
                </a:solidFill>
              </a:rPr>
              <a:t>subsets</a:t>
            </a:r>
            <a:r>
              <a:rPr lang="en-US" dirty="0"/>
              <a:t> or “clusters,” such that those within each cluster are more </a:t>
            </a:r>
            <a:r>
              <a:rPr lang="en-US" dirty="0">
                <a:solidFill>
                  <a:srgbClr val="FF0000"/>
                </a:solidFill>
              </a:rPr>
              <a:t>closely related </a:t>
            </a:r>
            <a:r>
              <a:rPr lang="en-US" dirty="0"/>
              <a:t>to one another than objects assigned to different clusters.</a:t>
            </a:r>
          </a:p>
          <a:p>
            <a:r>
              <a:rPr lang="en-US" dirty="0"/>
              <a:t>This involves successively grouping the clusters themselves so that at each level of the hierarchy, clusters within the same group are more similar to each other than those in different groups.</a:t>
            </a:r>
          </a:p>
          <a:p>
            <a:r>
              <a:rPr lang="en-US" dirty="0"/>
              <a:t>Central to all of the goals of cluster analysis is the notion of the degree of similarity (or dissimilarity) between the individual objects being clustered. </a:t>
            </a:r>
          </a:p>
          <a:p>
            <a:r>
              <a:rPr lang="en-US" dirty="0"/>
              <a:t>A clustering method attempts to group the objects based on the definition of similarity supplied to it.</a:t>
            </a:r>
          </a:p>
          <a:p>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4</a:t>
            </a:fld>
            <a:endParaRPr lang="en-US"/>
          </a:p>
        </p:txBody>
      </p:sp>
    </p:spTree>
    <p:extLst>
      <p:ext uri="{BB962C8B-B14F-4D97-AF65-F5344CB8AC3E}">
        <p14:creationId xmlns:p14="http://schemas.microsoft.com/office/powerpoint/2010/main" val="3785595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820271"/>
          </a:xfrm>
        </p:spPr>
        <p:txBody>
          <a:bodyPr/>
          <a:lstStyle/>
          <a:p>
            <a:r>
              <a:rPr lang="en-US" dirty="0"/>
              <a:t>Clustering Analysis</a:t>
            </a:r>
          </a:p>
        </p:txBody>
      </p:sp>
      <p:sp>
        <p:nvSpPr>
          <p:cNvPr id="4" name="Slide Number Placeholder 3"/>
          <p:cNvSpPr>
            <a:spLocks noGrp="1"/>
          </p:cNvSpPr>
          <p:nvPr>
            <p:ph type="sldNum" sz="quarter" idx="12"/>
          </p:nvPr>
        </p:nvSpPr>
        <p:spPr/>
        <p:txBody>
          <a:bodyPr/>
          <a:lstStyle/>
          <a:p>
            <a:fld id="{38E06347-BC0D-4F40-B989-B890AD03D868}" type="slidenum">
              <a:rPr lang="en-US" smtClean="0"/>
              <a:pPr/>
              <a:t>5</a:t>
            </a:fld>
            <a:endParaRPr lang="en-US"/>
          </a:p>
        </p:txBody>
      </p:sp>
      <p:pic>
        <p:nvPicPr>
          <p:cNvPr id="10242"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 y="914400"/>
            <a:ext cx="4083004"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572000" y="1219200"/>
            <a:ext cx="4572000" cy="2862322"/>
          </a:xfrm>
          <a:prstGeom prst="rect">
            <a:avLst/>
          </a:prstGeom>
        </p:spPr>
        <p:txBody>
          <a:bodyPr>
            <a:spAutoFit/>
          </a:bodyPr>
          <a:lstStyle/>
          <a:p>
            <a:r>
              <a:rPr lang="en-US" b="1" dirty="0"/>
              <a:t>FIGURE </a:t>
            </a:r>
            <a:r>
              <a:rPr lang="en-US" dirty="0"/>
              <a:t>14.4:</a:t>
            </a:r>
          </a:p>
          <a:p>
            <a:r>
              <a:rPr lang="en-US" dirty="0"/>
              <a:t>Simulated data in the plane, clustered into three classes (represented by orange, blue and green) by the </a:t>
            </a:r>
            <a:r>
              <a:rPr lang="en-US" i="1" dirty="0"/>
              <a:t>K</a:t>
            </a:r>
            <a:r>
              <a:rPr lang="en-US" dirty="0"/>
              <a:t>-means clustering algorithm.</a:t>
            </a:r>
          </a:p>
          <a:p>
            <a:endParaRPr lang="en-US" dirty="0"/>
          </a:p>
          <a:p>
            <a:r>
              <a:rPr lang="en-US" dirty="0"/>
              <a:t>In this case two of the clusters are not well separated, so that “segmentation” more accurately describes the part of this process than “clustering.”</a:t>
            </a:r>
          </a:p>
        </p:txBody>
      </p:sp>
      <p:sp>
        <p:nvSpPr>
          <p:cNvPr id="6" name="Rectangle 5"/>
          <p:cNvSpPr/>
          <p:nvPr/>
        </p:nvSpPr>
        <p:spPr>
          <a:xfrm>
            <a:off x="304799" y="4648200"/>
            <a:ext cx="8646459" cy="2215991"/>
          </a:xfrm>
          <a:prstGeom prst="rect">
            <a:avLst/>
          </a:prstGeom>
        </p:spPr>
        <p:txBody>
          <a:bodyPr wrap="square">
            <a:spAutoFit/>
          </a:bodyPr>
          <a:lstStyle/>
          <a:p>
            <a:r>
              <a:rPr lang="en-US" sz="2000" i="1" dirty="0"/>
              <a:t>K</a:t>
            </a:r>
            <a:r>
              <a:rPr lang="en-US" sz="2000" dirty="0"/>
              <a:t>-means clustering starts with guesses for the three cluster centers. Then it alternates the following steps until convergence:</a:t>
            </a:r>
          </a:p>
          <a:p>
            <a:pPr marL="285750" lvl="0" indent="-285750">
              <a:buFont typeface="Wingdings" pitchFamily="2" charset="2"/>
              <a:buChar char="Ø"/>
            </a:pPr>
            <a:endParaRPr lang="en-US" sz="800" dirty="0"/>
          </a:p>
          <a:p>
            <a:pPr marL="285750" lvl="0" indent="-285750">
              <a:buFont typeface="Wingdings" pitchFamily="2" charset="2"/>
              <a:buChar char="Ø"/>
            </a:pPr>
            <a:r>
              <a:rPr lang="en-US" sz="2000" dirty="0"/>
              <a:t>for each data point, the closest cluster center (in Euclidean distance) is identified;</a:t>
            </a:r>
          </a:p>
          <a:p>
            <a:pPr marL="285750" lvl="0" indent="-285750">
              <a:buFont typeface="Wingdings" pitchFamily="2" charset="2"/>
              <a:buChar char="Ø"/>
            </a:pPr>
            <a:r>
              <a:rPr lang="en-US" sz="1600" dirty="0"/>
              <a:t>each cluster center is replaced by the coordinate-wise average of all data points that are closest to it.</a:t>
            </a:r>
          </a:p>
          <a:p>
            <a:r>
              <a:rPr lang="en-US" dirty="0"/>
              <a:t>	</a:t>
            </a:r>
          </a:p>
        </p:txBody>
      </p:sp>
    </p:spTree>
    <p:extLst>
      <p:ext uri="{BB962C8B-B14F-4D97-AF65-F5344CB8AC3E}">
        <p14:creationId xmlns:p14="http://schemas.microsoft.com/office/powerpoint/2010/main" val="1776530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616" y="0"/>
            <a:ext cx="8147051" cy="820271"/>
          </a:xfrm>
        </p:spPr>
        <p:txBody>
          <a:bodyPr/>
          <a:lstStyle/>
          <a:p>
            <a:r>
              <a:rPr lang="en-US" sz="4400" dirty="0"/>
              <a:t>K-means clustering algorithm </a:t>
            </a:r>
          </a:p>
        </p:txBody>
      </p:sp>
      <p:sp>
        <p:nvSpPr>
          <p:cNvPr id="3" name="Content Placeholder 2"/>
          <p:cNvSpPr>
            <a:spLocks noGrp="1"/>
          </p:cNvSpPr>
          <p:nvPr>
            <p:ph idx="1"/>
          </p:nvPr>
        </p:nvSpPr>
        <p:spPr>
          <a:xfrm>
            <a:off x="228601" y="847539"/>
            <a:ext cx="8722658" cy="5629461"/>
          </a:xfrm>
        </p:spPr>
        <p:txBody>
          <a:bodyPr/>
          <a:lstStyle/>
          <a:p>
            <a:r>
              <a:rPr lang="en-US" dirty="0"/>
              <a:t>The </a:t>
            </a:r>
            <a:r>
              <a:rPr lang="en-US" i="1" dirty="0"/>
              <a:t>K</a:t>
            </a:r>
            <a:r>
              <a:rPr lang="en-US" dirty="0"/>
              <a:t>-means algorithm is one of the most popular iterative clustering methods. It is intended for situations in which all variables are of the quantitative type, and squared Euclidean distance:</a:t>
            </a:r>
          </a:p>
          <a:p>
            <a:endParaRPr lang="en-US" dirty="0"/>
          </a:p>
          <a:p>
            <a:pPr lvl="1"/>
            <a:r>
              <a:rPr lang="en-US" dirty="0"/>
              <a:t>is chosen as the dissimilarity measure. </a:t>
            </a:r>
          </a:p>
          <a:p>
            <a:r>
              <a:rPr lang="en-US" dirty="0"/>
              <a:t>Note that weighted Euclidean distance can be used by redefining the </a:t>
            </a:r>
            <a:r>
              <a:rPr lang="en-US" i="1" dirty="0" err="1"/>
              <a:t>x</a:t>
            </a:r>
            <a:r>
              <a:rPr lang="en-US" baseline="-25000" dirty="0" err="1"/>
              <a:t>ij</a:t>
            </a:r>
            <a:r>
              <a:rPr lang="en-US" dirty="0"/>
              <a:t> values.</a:t>
            </a:r>
          </a:p>
          <a:p>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6</a:t>
            </a:fld>
            <a:endParaRPr 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1972025841"/>
              </p:ext>
            </p:extLst>
          </p:nvPr>
        </p:nvGraphicFramePr>
        <p:xfrm>
          <a:off x="2743200" y="1981200"/>
          <a:ext cx="4121150" cy="838200"/>
        </p:xfrm>
        <a:graphic>
          <a:graphicData uri="http://schemas.openxmlformats.org/presentationml/2006/ole">
            <mc:AlternateContent xmlns:mc="http://schemas.openxmlformats.org/markup-compatibility/2006">
              <mc:Choice xmlns:v="urn:schemas-microsoft-com:vml" Requires="v">
                <p:oleObj spid="_x0000_s11510" name="Equation" r:id="rId4" imgW="2247900" imgH="457200" progId="Equation.3">
                  <p:embed/>
                </p:oleObj>
              </mc:Choice>
              <mc:Fallback>
                <p:oleObj name="Equation" r:id="rId4" imgW="2247900" imgH="4572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1981200"/>
                        <a:ext cx="4121150" cy="838200"/>
                      </a:xfrm>
                      <a:prstGeom prst="rect">
                        <a:avLst/>
                      </a:prstGeom>
                      <a:noFill/>
                    </p:spPr>
                  </p:pic>
                </p:oleObj>
              </mc:Fallback>
            </mc:AlternateContent>
          </a:graphicData>
        </a:graphic>
      </p:graphicFrame>
    </p:spTree>
    <p:extLst>
      <p:ext uri="{BB962C8B-B14F-4D97-AF65-F5344CB8AC3E}">
        <p14:creationId xmlns:p14="http://schemas.microsoft.com/office/powerpoint/2010/main" val="1220486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120799"/>
            <a:ext cx="8147051" cy="744071"/>
          </a:xfrm>
        </p:spPr>
        <p:txBody>
          <a:bodyPr/>
          <a:lstStyle/>
          <a:p>
            <a:r>
              <a:rPr lang="en-US" sz="4400" dirty="0"/>
              <a:t>K-means clustering algorithm </a:t>
            </a:r>
          </a:p>
        </p:txBody>
      </p:sp>
      <p:sp>
        <p:nvSpPr>
          <p:cNvPr id="3" name="Content Placeholder 2"/>
          <p:cNvSpPr>
            <a:spLocks noGrp="1"/>
          </p:cNvSpPr>
          <p:nvPr>
            <p:ph idx="1"/>
          </p:nvPr>
        </p:nvSpPr>
        <p:spPr>
          <a:xfrm>
            <a:off x="152400" y="990600"/>
            <a:ext cx="8991600" cy="5365750"/>
          </a:xfrm>
        </p:spPr>
        <p:txBody>
          <a:bodyPr/>
          <a:lstStyle/>
          <a:p>
            <a:r>
              <a:rPr lang="en-US" dirty="0"/>
              <a:t>  </a:t>
            </a:r>
          </a:p>
        </p:txBody>
      </p:sp>
      <p:sp>
        <p:nvSpPr>
          <p:cNvPr id="4" name="Slide Number Placeholder 3"/>
          <p:cNvSpPr>
            <a:spLocks noGrp="1"/>
          </p:cNvSpPr>
          <p:nvPr>
            <p:ph type="sldNum" sz="quarter" idx="12"/>
          </p:nvPr>
        </p:nvSpPr>
        <p:spPr/>
        <p:txBody>
          <a:bodyPr/>
          <a:lstStyle/>
          <a:p>
            <a:fld id="{38E06347-BC0D-4F40-B989-B890AD03D868}" type="slidenum">
              <a:rPr lang="en-US" smtClean="0"/>
              <a:pPr/>
              <a:t>7</a:t>
            </a:fld>
            <a:endParaRPr lang="en-US"/>
          </a:p>
        </p:txBody>
      </p:sp>
      <p:pic>
        <p:nvPicPr>
          <p:cNvPr id="6" name="Picture 5">
            <a:extLst>
              <a:ext uri="{FF2B5EF4-FFF2-40B4-BE49-F238E27FC236}">
                <a16:creationId xmlns:a16="http://schemas.microsoft.com/office/drawing/2014/main" id="{49A8F416-A2E5-4D2D-B017-D80F84D9EE46}"/>
              </a:ext>
            </a:extLst>
          </p:cNvPr>
          <p:cNvPicPr>
            <a:picLocks noChangeAspect="1"/>
          </p:cNvPicPr>
          <p:nvPr/>
        </p:nvPicPr>
        <p:blipFill>
          <a:blip r:embed="rId3"/>
          <a:stretch>
            <a:fillRect/>
          </a:stretch>
        </p:blipFill>
        <p:spPr>
          <a:xfrm>
            <a:off x="357187" y="917575"/>
            <a:ext cx="8429625" cy="5400675"/>
          </a:xfrm>
          <a:prstGeom prst="rect">
            <a:avLst/>
          </a:prstGeom>
        </p:spPr>
      </p:pic>
    </p:spTree>
    <p:extLst>
      <p:ext uri="{BB962C8B-B14F-4D97-AF65-F5344CB8AC3E}">
        <p14:creationId xmlns:p14="http://schemas.microsoft.com/office/powerpoint/2010/main" val="2405193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1" y="1006475"/>
            <a:ext cx="8722658" cy="5715000"/>
          </a:xfrm>
        </p:spPr>
        <p:txBody>
          <a:bodyPr>
            <a:normAutofit/>
          </a:bodyPr>
          <a:lstStyle/>
          <a:p>
            <a:pPr marL="0" indent="0">
              <a:buNone/>
            </a:pPr>
            <a:r>
              <a:rPr lang="en-US" b="1" u="sng" dirty="0"/>
              <a:t>It is important to note that: </a:t>
            </a:r>
            <a:endParaRPr lang="en-US" dirty="0"/>
          </a:p>
          <a:p>
            <a:r>
              <a:rPr lang="en-US" dirty="0"/>
              <a:t>While </a:t>
            </a:r>
            <a:r>
              <a:rPr lang="en-US" dirty="0">
                <a:solidFill>
                  <a:srgbClr val="FF0000"/>
                </a:solidFill>
              </a:rPr>
              <a:t>initializing</a:t>
            </a:r>
            <a:r>
              <a:rPr lang="en-US" dirty="0"/>
              <a:t> the centroids {m</a:t>
            </a:r>
            <a:r>
              <a:rPr lang="en-US" baseline="-25000" dirty="0"/>
              <a:t>1</a:t>
            </a:r>
            <a:r>
              <a:rPr lang="en-US" dirty="0"/>
              <a:t>, m</a:t>
            </a:r>
            <a:r>
              <a:rPr lang="en-US" baseline="-25000" dirty="0"/>
              <a:t>2</a:t>
            </a:r>
            <a:r>
              <a:rPr lang="en-US" dirty="0"/>
              <a:t>, …, </a:t>
            </a:r>
            <a:r>
              <a:rPr lang="en-US" dirty="0" err="1"/>
              <a:t>m</a:t>
            </a:r>
            <a:r>
              <a:rPr lang="en-US" baseline="-25000" dirty="0" err="1"/>
              <a:t>K</a:t>
            </a:r>
            <a:r>
              <a:rPr lang="en-US" dirty="0"/>
              <a:t>} randomly, it is  better idea to </a:t>
            </a:r>
            <a:r>
              <a:rPr lang="en-US" dirty="0">
                <a:solidFill>
                  <a:srgbClr val="FF0000"/>
                </a:solidFill>
              </a:rPr>
              <a:t>pick sample points </a:t>
            </a:r>
            <a:r>
              <a:rPr lang="en-US" dirty="0"/>
              <a:t>randomly and use them for initialization. </a:t>
            </a:r>
          </a:p>
          <a:p>
            <a:r>
              <a:rPr lang="en-US" dirty="0"/>
              <a:t>Also, the algorithm is </a:t>
            </a:r>
            <a:r>
              <a:rPr lang="en-US" dirty="0">
                <a:solidFill>
                  <a:srgbClr val="FF0000"/>
                </a:solidFill>
              </a:rPr>
              <a:t>initialization dependent </a:t>
            </a:r>
            <a:r>
              <a:rPr lang="en-US" dirty="0"/>
              <a:t>and can result into </a:t>
            </a:r>
            <a:r>
              <a:rPr lang="en-US" dirty="0">
                <a:solidFill>
                  <a:srgbClr val="FF0000"/>
                </a:solidFill>
              </a:rPr>
              <a:t>locally optimal </a:t>
            </a:r>
            <a:r>
              <a:rPr lang="en-US" dirty="0"/>
              <a:t>solution, thus it is better to </a:t>
            </a:r>
            <a:r>
              <a:rPr lang="en-US" dirty="0">
                <a:solidFill>
                  <a:srgbClr val="FF0000"/>
                </a:solidFill>
              </a:rPr>
              <a:t>run several times </a:t>
            </a:r>
            <a:r>
              <a:rPr lang="en-US" dirty="0"/>
              <a:t>to check whether the </a:t>
            </a:r>
            <a:r>
              <a:rPr lang="en-US" dirty="0">
                <a:solidFill>
                  <a:srgbClr val="FF0000"/>
                </a:solidFill>
              </a:rPr>
              <a:t>globally optimal </a:t>
            </a:r>
            <a:r>
              <a:rPr lang="en-US" dirty="0"/>
              <a:t>cluster or centroids are achieved or not.   </a:t>
            </a:r>
          </a:p>
          <a:p>
            <a:r>
              <a:rPr lang="en-US" dirty="0"/>
              <a:t>To pick better set of centroids, out of different random runs, total cost using equation </a:t>
            </a:r>
            <a:r>
              <a:rPr lang="en-US" b="1" dirty="0">
                <a:solidFill>
                  <a:srgbClr val="FF0000"/>
                </a:solidFill>
              </a:rPr>
              <a:t>(</a:t>
            </a:r>
            <a:r>
              <a:rPr lang="en-US" b="1" dirty="0" err="1">
                <a:solidFill>
                  <a:srgbClr val="FF0000"/>
                </a:solidFill>
              </a:rPr>
              <a:t>i</a:t>
            </a:r>
            <a:r>
              <a:rPr lang="en-US" b="1" dirty="0">
                <a:solidFill>
                  <a:srgbClr val="FF0000"/>
                </a:solidFill>
              </a:rPr>
              <a:t>)</a:t>
            </a:r>
            <a:r>
              <a:rPr lang="en-US" dirty="0"/>
              <a:t> can be used to compute and compare and to pick the one that has minimum cost.</a:t>
            </a:r>
          </a:p>
          <a:p>
            <a:r>
              <a:rPr lang="en-US" b="1" dirty="0">
                <a:solidFill>
                  <a:srgbClr val="FF0000"/>
                </a:solidFill>
              </a:rPr>
              <a:t>                                                                              … …     (</a:t>
            </a:r>
            <a:r>
              <a:rPr lang="en-US" b="1" dirty="0" err="1">
                <a:solidFill>
                  <a:srgbClr val="FF0000"/>
                </a:solidFill>
              </a:rPr>
              <a:t>i</a:t>
            </a:r>
            <a:r>
              <a:rPr lang="en-US" b="1" dirty="0">
                <a:solidFill>
                  <a:srgbClr val="FF0000"/>
                </a:solidFill>
              </a:rPr>
              <a:t>)</a:t>
            </a:r>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8</a:t>
            </a:fld>
            <a:endParaRPr lang="en-US"/>
          </a:p>
        </p:txBody>
      </p:sp>
      <p:sp>
        <p:nvSpPr>
          <p:cNvPr id="5" name="Title 1"/>
          <p:cNvSpPr>
            <a:spLocks noGrp="1"/>
          </p:cNvSpPr>
          <p:nvPr>
            <p:ph type="title"/>
          </p:nvPr>
        </p:nvSpPr>
        <p:spPr>
          <a:xfrm>
            <a:off x="498475" y="262404"/>
            <a:ext cx="8147051" cy="744071"/>
          </a:xfrm>
        </p:spPr>
        <p:txBody>
          <a:bodyPr/>
          <a:lstStyle/>
          <a:p>
            <a:r>
              <a:rPr lang="en-US" sz="4400" dirty="0"/>
              <a:t>K-means clustering algorithm </a:t>
            </a:r>
          </a:p>
        </p:txBody>
      </p:sp>
      <p:graphicFrame>
        <p:nvGraphicFramePr>
          <p:cNvPr id="6" name="Object 5"/>
          <p:cNvGraphicFramePr>
            <a:graphicFrameLocks noChangeAspect="1"/>
          </p:cNvGraphicFramePr>
          <p:nvPr>
            <p:extLst>
              <p:ext uri="{D42A27DB-BD31-4B8C-83A1-F6EECF244321}">
                <p14:modId xmlns:p14="http://schemas.microsoft.com/office/powerpoint/2010/main" val="4156278780"/>
              </p:ext>
            </p:extLst>
          </p:nvPr>
        </p:nvGraphicFramePr>
        <p:xfrm>
          <a:off x="2511425" y="5566215"/>
          <a:ext cx="4121150" cy="838200"/>
        </p:xfrm>
        <a:graphic>
          <a:graphicData uri="http://schemas.openxmlformats.org/presentationml/2006/ole">
            <mc:AlternateContent xmlns:mc="http://schemas.openxmlformats.org/markup-compatibility/2006">
              <mc:Choice xmlns:v="urn:schemas-microsoft-com:vml" Requires="v">
                <p:oleObj spid="_x0000_s23651" name="Equation" r:id="rId4" imgW="2247900" imgH="457200" progId="Equation.3">
                  <p:embed/>
                </p:oleObj>
              </mc:Choice>
              <mc:Fallback>
                <p:oleObj name="Equation" r:id="rId4" imgW="224790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1425" y="5566215"/>
                        <a:ext cx="4121150" cy="838200"/>
                      </a:xfrm>
                      <a:prstGeom prst="rect">
                        <a:avLst/>
                      </a:prstGeom>
                      <a:noFill/>
                    </p:spPr>
                  </p:pic>
                </p:oleObj>
              </mc:Fallback>
            </mc:AlternateContent>
          </a:graphicData>
        </a:graphic>
      </p:graphicFrame>
    </p:spTree>
    <p:extLst>
      <p:ext uri="{BB962C8B-B14F-4D97-AF65-F5344CB8AC3E}">
        <p14:creationId xmlns:p14="http://schemas.microsoft.com/office/powerpoint/2010/main" val="2737087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8E06347-BC0D-4F40-B989-B890AD03D868}" type="slidenum">
              <a:rPr lang="en-US" smtClean="0"/>
              <a:pPr/>
              <a:t>9</a:t>
            </a:fld>
            <a:endParaRPr lang="en-US"/>
          </a:p>
        </p:txBody>
      </p:sp>
      <p:sp>
        <p:nvSpPr>
          <p:cNvPr id="6" name="Title 1"/>
          <p:cNvSpPr>
            <a:spLocks noGrp="1"/>
          </p:cNvSpPr>
          <p:nvPr>
            <p:ph type="title"/>
          </p:nvPr>
        </p:nvSpPr>
        <p:spPr>
          <a:xfrm>
            <a:off x="498475" y="76200"/>
            <a:ext cx="8147051" cy="744071"/>
          </a:xfrm>
        </p:spPr>
        <p:txBody>
          <a:bodyPr/>
          <a:lstStyle/>
          <a:p>
            <a:r>
              <a:rPr lang="en-US" sz="4400" dirty="0"/>
              <a:t>K-means clustering algorithm </a:t>
            </a:r>
          </a:p>
        </p:txBody>
      </p:sp>
      <p:sp>
        <p:nvSpPr>
          <p:cNvPr id="7" name="Rectangle 6"/>
          <p:cNvSpPr/>
          <p:nvPr/>
        </p:nvSpPr>
        <p:spPr>
          <a:xfrm>
            <a:off x="5990104" y="2895600"/>
            <a:ext cx="3171825" cy="1477328"/>
          </a:xfrm>
          <a:prstGeom prst="rect">
            <a:avLst/>
          </a:prstGeom>
        </p:spPr>
        <p:txBody>
          <a:bodyPr wrap="square">
            <a:spAutoFit/>
          </a:bodyPr>
          <a:lstStyle/>
          <a:p>
            <a:r>
              <a:rPr lang="en-US" b="1" dirty="0"/>
              <a:t>FIGURE 14.6.</a:t>
            </a:r>
            <a:r>
              <a:rPr lang="en-US" dirty="0"/>
              <a:t> Successive iterations of the K-means clustering algorithm for the simulated data of Figure 14.4.</a:t>
            </a:r>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841760"/>
            <a:ext cx="5819775" cy="59155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0596404"/>
      </p:ext>
    </p:extLst>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addle">
  <a:themeElements>
    <a:clrScheme name="Saddle">
      <a:dk1>
        <a:srgbClr val="302C24"/>
      </a:dk1>
      <a:lt1>
        <a:sysClr val="window" lastClr="FFFFFF"/>
      </a:lt1>
      <a:dk2>
        <a:srgbClr val="AC6416"/>
      </a:dk2>
      <a:lt2>
        <a:srgbClr val="E8E4DB"/>
      </a:lt2>
      <a:accent1>
        <a:srgbClr val="C6B178"/>
      </a:accent1>
      <a:accent2>
        <a:srgbClr val="9C5B14"/>
      </a:accent2>
      <a:accent3>
        <a:srgbClr val="71B2BC"/>
      </a:accent3>
      <a:accent4>
        <a:srgbClr val="78AA5D"/>
      </a:accent4>
      <a:accent5>
        <a:srgbClr val="867099"/>
      </a:accent5>
      <a:accent6>
        <a:srgbClr val="4C6F75"/>
      </a:accent6>
      <a:hlink>
        <a:srgbClr val="F27B0E"/>
      </a:hlink>
      <a:folHlink>
        <a:srgbClr val="989268"/>
      </a:folHlink>
    </a:clrScheme>
    <a:fontScheme name="Saddle">
      <a:majorFont>
        <a:latin typeface="Book Antiqua"/>
        <a:ea typeface=""/>
        <a:cs typeface=""/>
        <a:font script="Jpan" typeface="ＭＳ 明朝"/>
      </a:majorFont>
      <a:minorFont>
        <a:latin typeface="Book Antiqua"/>
        <a:ea typeface=""/>
        <a:cs typeface=""/>
        <a:font script="Jpan" typeface="ＭＳ 明朝"/>
      </a:minorFont>
    </a:fontScheme>
    <a:fmtScheme name="Saddle">
      <a:fillStyleLst>
        <a:solidFill>
          <a:schemeClr val="phClr"/>
        </a:solidFill>
        <a:gradFill rotWithShape="1">
          <a:gsLst>
            <a:gs pos="0">
              <a:schemeClr val="phClr"/>
            </a:gs>
            <a:gs pos="30000">
              <a:schemeClr val="phClr">
                <a:tint val="80000"/>
              </a:schemeClr>
            </a:gs>
            <a:gs pos="100000">
              <a:schemeClr val="phClr">
                <a:tint val="100000"/>
              </a:schemeClr>
            </a:gs>
          </a:gsLst>
          <a:path path="rect">
            <a:fillToRect l="50000" r="100000"/>
          </a:path>
        </a:gradFill>
        <a:blipFill rotWithShape="1">
          <a:blip xmlns:r="http://schemas.openxmlformats.org/officeDocument/2006/relationships" r:embed="rId1">
            <a:duotone>
              <a:schemeClr val="phClr">
                <a:shade val="70000"/>
                <a:satMod val="120000"/>
              </a:schemeClr>
              <a:schemeClr val="phClr">
                <a:tint val="30000"/>
                <a:satMod val="120000"/>
              </a:schemeClr>
            </a:duotone>
          </a:blip>
          <a:stretch/>
        </a:blipFill>
      </a:fillStyleLst>
      <a:lnStyleLst>
        <a:ln w="25400" cap="flat" cmpd="sng" algn="ctr">
          <a:solidFill>
            <a:schemeClr val="phClr">
              <a:shade val="95000"/>
              <a:satMod val="105000"/>
            </a:schemeClr>
          </a:solidFill>
          <a:prstDash val="solid"/>
        </a:ln>
        <a:ln w="50800" cap="flat" cmpd="dbl" algn="ctr">
          <a:solidFill>
            <a:schemeClr val="phClr"/>
          </a:solidFill>
          <a:prstDash val="solid"/>
        </a:ln>
        <a:ln w="76200" cap="flat" cmpd="dbl" algn="ctr">
          <a:solidFill>
            <a:schemeClr val="phClr"/>
          </a:solidFill>
          <a:prstDash val="solid"/>
        </a:ln>
      </a:lnStyleLst>
      <a:effectStyleLst>
        <a:effectStyle>
          <a:effectLst/>
        </a:effectStyle>
        <a:effectStyle>
          <a:effectLst>
            <a:outerShdw blurRad="38100" dist="25400" dir="5400000" rotWithShape="0">
              <a:srgbClr val="FFFFFF">
                <a:alpha val="75000"/>
              </a:srgbClr>
            </a:outerShdw>
          </a:effectLst>
          <a:scene3d>
            <a:camera prst="orthographicFront">
              <a:rot lat="0" lon="0" rev="0"/>
            </a:camera>
            <a:lightRig rig="sunrise" dir="tl">
              <a:rot lat="0" lon="0" rev="1200000"/>
            </a:lightRig>
          </a:scene3d>
          <a:sp3d prstMaterial="softEdge">
            <a:bevelT w="0" h="0"/>
          </a:sp3d>
        </a:effectStyle>
        <a:effectStyle>
          <a:effectLst>
            <a:innerShdw blurRad="76200" dist="38100" dir="13500000">
              <a:srgbClr val="FFFFFF">
                <a:alpha val="75000"/>
              </a:srgbClr>
            </a:innerShdw>
          </a:effectLst>
          <a:scene3d>
            <a:camera prst="perspectiveFront" fov="2400000"/>
            <a:lightRig rig="twoPt" dir="tl"/>
          </a:scene3d>
          <a:sp3d>
            <a:bevelT w="25400" h="12700" prst="angle"/>
          </a:sp3d>
        </a:effectStyle>
      </a:effectStyleLst>
      <a:bgFillStyleLst>
        <a:solidFill>
          <a:schemeClr val="phClr"/>
        </a:solidFill>
        <a:blipFill rotWithShape="1">
          <a:blip xmlns:r="http://schemas.openxmlformats.org/officeDocument/2006/relationships" r:embed="rId2">
            <a:duotone>
              <a:schemeClr val="phClr">
                <a:shade val="30000"/>
                <a:satMod val="250000"/>
              </a:schemeClr>
              <a:schemeClr val="phClr">
                <a:tint val="50000"/>
                <a:satMod val="200000"/>
              </a:schemeClr>
            </a:duotone>
          </a:blip>
          <a:stretch/>
        </a:blipFill>
        <a:blipFill rotWithShape="1">
          <a:blip xmlns:r="http://schemas.openxmlformats.org/officeDocument/2006/relationships" r:embed="rId3">
            <a:duotone>
              <a:schemeClr val="phClr">
                <a:shade val="90000"/>
                <a:hueMod val="90000"/>
                <a:satMod val="150000"/>
                <a:lumMod val="90000"/>
              </a:schemeClr>
              <a:schemeClr val="phClr">
                <a:tint val="70000"/>
                <a:shade val="80000"/>
                <a:satMod val="3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Saddle.thmx</Template>
  <TotalTime>21063</TotalTime>
  <Words>1664</Words>
  <Application>Microsoft Office PowerPoint</Application>
  <PresentationFormat>On-screen Show (4:3)</PresentationFormat>
  <Paragraphs>118</Paragraphs>
  <Slides>16</Slides>
  <Notes>16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16</vt:i4>
      </vt:variant>
    </vt:vector>
  </HeadingPairs>
  <TitlesOfParts>
    <vt:vector size="25" baseType="lpstr">
      <vt:lpstr>Arial</vt:lpstr>
      <vt:lpstr>Book Antiqua</vt:lpstr>
      <vt:lpstr>Calibri</vt:lpstr>
      <vt:lpstr>Comic Sans MS</vt:lpstr>
      <vt:lpstr>Wingdings</vt:lpstr>
      <vt:lpstr>Wingdings 2</vt:lpstr>
      <vt:lpstr>Saddle</vt:lpstr>
      <vt:lpstr>Equation</vt:lpstr>
      <vt:lpstr>Worksheet</vt:lpstr>
      <vt:lpstr>CSCI 4588/5588, ML-II Chapter 5: Unsupervised Learning</vt:lpstr>
      <vt:lpstr>Unsupervised Learning</vt:lpstr>
      <vt:lpstr>Association Rules</vt:lpstr>
      <vt:lpstr>Cluster Analysis</vt:lpstr>
      <vt:lpstr>Clustering Analysis</vt:lpstr>
      <vt:lpstr>K-means clustering algorithm </vt:lpstr>
      <vt:lpstr>K-means clustering algorithm </vt:lpstr>
      <vt:lpstr>K-means clustering algorithm </vt:lpstr>
      <vt:lpstr>K-means clustering algorithm </vt:lpstr>
      <vt:lpstr>Practical Issues</vt:lpstr>
      <vt:lpstr>Practical Issues</vt:lpstr>
      <vt:lpstr>Practical Issues</vt:lpstr>
      <vt:lpstr>Practical Issues</vt:lpstr>
      <vt:lpstr>Hierarchical Clustering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4401: Principles of Operating Systems I</dc:title>
  <dc:creator>Christopher Taylor</dc:creator>
  <cp:lastModifiedBy>Tamjidul Hoque</cp:lastModifiedBy>
  <cp:revision>1234</cp:revision>
  <cp:lastPrinted>2019-11-06T21:34:12Z</cp:lastPrinted>
  <dcterms:created xsi:type="dcterms:W3CDTF">2010-11-05T16:55:14Z</dcterms:created>
  <dcterms:modified xsi:type="dcterms:W3CDTF">2020-11-04T02:52:01Z</dcterms:modified>
</cp:coreProperties>
</file>