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3" r:id="rId1"/>
  </p:sldMasterIdLst>
  <p:notesMasterIdLst>
    <p:notesMasterId r:id="rId26"/>
  </p:notesMasterIdLst>
  <p:handoutMasterIdLst>
    <p:handoutMasterId r:id="rId27"/>
  </p:handoutMasterIdLst>
  <p:sldIdLst>
    <p:sldId id="467" r:id="rId2"/>
    <p:sldId id="613" r:id="rId3"/>
    <p:sldId id="614" r:id="rId4"/>
    <p:sldId id="615" r:id="rId5"/>
    <p:sldId id="616" r:id="rId6"/>
    <p:sldId id="617" r:id="rId7"/>
    <p:sldId id="618" r:id="rId8"/>
    <p:sldId id="619" r:id="rId9"/>
    <p:sldId id="620" r:id="rId10"/>
    <p:sldId id="621" r:id="rId11"/>
    <p:sldId id="622" r:id="rId12"/>
    <p:sldId id="634" r:id="rId13"/>
    <p:sldId id="635" r:id="rId14"/>
    <p:sldId id="623" r:id="rId15"/>
    <p:sldId id="624" r:id="rId16"/>
    <p:sldId id="625" r:id="rId17"/>
    <p:sldId id="626" r:id="rId18"/>
    <p:sldId id="627" r:id="rId19"/>
    <p:sldId id="628" r:id="rId20"/>
    <p:sldId id="629" r:id="rId21"/>
    <p:sldId id="630" r:id="rId22"/>
    <p:sldId id="631" r:id="rId23"/>
    <p:sldId id="632" r:id="rId24"/>
    <p:sldId id="633" r:id="rId25"/>
  </p:sldIdLst>
  <p:sldSz cx="9144000" cy="6858000" type="screen4x3"/>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1CA7"/>
    <a:srgbClr val="B000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46" autoAdjust="0"/>
    <p:restoredTop sz="82861" autoAdjust="0"/>
  </p:normalViewPr>
  <p:slideViewPr>
    <p:cSldViewPr snapToObjects="1">
      <p:cViewPr varScale="1">
        <p:scale>
          <a:sx n="71" d="100"/>
          <a:sy n="71" d="100"/>
        </p:scale>
        <p:origin x="1670" y="53"/>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2438" tIns="46219" rIns="92438" bIns="46219"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4820"/>
          </a:xfrm>
          <a:prstGeom prst="rect">
            <a:avLst/>
          </a:prstGeom>
        </p:spPr>
        <p:txBody>
          <a:bodyPr vert="horz" lIns="92438" tIns="46219" rIns="92438" bIns="46219" rtlCol="0"/>
          <a:lstStyle>
            <a:lvl1pPr algn="r">
              <a:defRPr sz="1200"/>
            </a:lvl1pPr>
          </a:lstStyle>
          <a:p>
            <a:fld id="{A27D5C4E-375C-0D45-BAC9-2C7D27476EBB}" type="datetimeFigureOut">
              <a:rPr lang="en-US" smtClean="0"/>
              <a:pPr/>
              <a:t>11/3/2020</a:t>
            </a:fld>
            <a:endParaRPr lang="en-US"/>
          </a:p>
        </p:txBody>
      </p:sp>
      <p:sp>
        <p:nvSpPr>
          <p:cNvPr id="4" name="Footer Placeholder 3"/>
          <p:cNvSpPr>
            <a:spLocks noGrp="1"/>
          </p:cNvSpPr>
          <p:nvPr>
            <p:ph type="ftr" sz="quarter" idx="2"/>
          </p:nvPr>
        </p:nvSpPr>
        <p:spPr>
          <a:xfrm>
            <a:off x="1" y="8829967"/>
            <a:ext cx="2982119" cy="464820"/>
          </a:xfrm>
          <a:prstGeom prst="rect">
            <a:avLst/>
          </a:prstGeom>
        </p:spPr>
        <p:txBody>
          <a:bodyPr vert="horz" lIns="92438" tIns="46219" rIns="92438" bIns="46219"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438" tIns="46219" rIns="92438" bIns="46219" rtlCol="0" anchor="b"/>
          <a:lstStyle>
            <a:lvl1pPr algn="r">
              <a:defRPr sz="1200"/>
            </a:lvl1pPr>
          </a:lstStyle>
          <a:p>
            <a:fld id="{9C8E03D8-5102-8B47-8E07-C3373636B684}" type="slidenum">
              <a:rPr lang="en-US" smtClean="0"/>
              <a:pPr/>
              <a:t>‹#›</a:t>
            </a:fld>
            <a:endParaRPr lang="en-US"/>
          </a:p>
        </p:txBody>
      </p:sp>
    </p:spTree>
    <p:extLst>
      <p:ext uri="{BB962C8B-B14F-4D97-AF65-F5344CB8AC3E}">
        <p14:creationId xmlns:p14="http://schemas.microsoft.com/office/powerpoint/2010/main" val="14552127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2438" tIns="46219" rIns="92438" bIns="46219"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38" tIns="46219" rIns="92438" bIns="46219" rtlCol="0"/>
          <a:lstStyle>
            <a:lvl1pPr algn="r">
              <a:defRPr sz="1200"/>
            </a:lvl1pPr>
          </a:lstStyle>
          <a:p>
            <a:fld id="{EA472CC8-96E2-DA4F-AF59-3658B4DBAA3C}" type="datetimeFigureOut">
              <a:rPr lang="en-US" smtClean="0"/>
              <a:pPr/>
              <a:t>11/3/2020</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38" tIns="46219" rIns="92438" bIns="46219"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38" tIns="46219" rIns="92438" bIns="462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967"/>
            <a:ext cx="2982119" cy="464820"/>
          </a:xfrm>
          <a:prstGeom prst="rect">
            <a:avLst/>
          </a:prstGeom>
        </p:spPr>
        <p:txBody>
          <a:bodyPr vert="horz" lIns="92438" tIns="46219" rIns="92438" bIns="46219"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38" tIns="46219" rIns="92438" bIns="46219" rtlCol="0" anchor="b"/>
          <a:lstStyle>
            <a:lvl1pPr algn="r">
              <a:defRPr sz="1200"/>
            </a:lvl1pPr>
          </a:lstStyle>
          <a:p>
            <a:fld id="{717347E0-AEBB-E840-BDD8-2436C83FF7EF}" type="slidenum">
              <a:rPr lang="en-US" smtClean="0"/>
              <a:pPr/>
              <a:t>‹#›</a:t>
            </a:fld>
            <a:endParaRPr lang="en-US"/>
          </a:p>
        </p:txBody>
      </p:sp>
    </p:spTree>
    <p:extLst>
      <p:ext uri="{BB962C8B-B14F-4D97-AF65-F5344CB8AC3E}">
        <p14:creationId xmlns:p14="http://schemas.microsoft.com/office/powerpoint/2010/main" val="10633956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a:t>
            </a:fld>
            <a:endParaRPr lang="en-US"/>
          </a:p>
        </p:txBody>
      </p:sp>
    </p:spTree>
    <p:extLst>
      <p:ext uri="{BB962C8B-B14F-4D97-AF65-F5344CB8AC3E}">
        <p14:creationId xmlns:p14="http://schemas.microsoft.com/office/powerpoint/2010/main" val="514327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10</a:t>
            </a:fld>
            <a:endParaRPr lang="en-US"/>
          </a:p>
        </p:txBody>
      </p:sp>
    </p:spTree>
    <p:extLst>
      <p:ext uri="{BB962C8B-B14F-4D97-AF65-F5344CB8AC3E}">
        <p14:creationId xmlns:p14="http://schemas.microsoft.com/office/powerpoint/2010/main" val="662407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AdaBoost</a:t>
            </a:r>
            <a:r>
              <a:rPr lang="en-US" dirty="0"/>
              <a:t> =&gt; Adaptive Boosting</a:t>
            </a:r>
          </a:p>
          <a:p>
            <a:endParaRPr lang="en-US" dirty="0"/>
          </a:p>
          <a:p>
            <a:r>
              <a:rPr lang="en-US" baseline="0" dirty="0"/>
              <a:t>alpha  = logit (error)= log-ratio (error) </a:t>
            </a:r>
          </a:p>
          <a:p>
            <a:endParaRPr lang="en-US" baseline="0" dirty="0"/>
          </a:p>
          <a:p>
            <a:r>
              <a:rPr lang="en-US" baseline="0" dirty="0"/>
              <a:t>Example: err =0.9, alpha = log(0.1/0.9) = - 0.9542.   =&gt; w = w x e^ (-0.9542) = w x 0.385158.</a:t>
            </a:r>
          </a:p>
          <a:p>
            <a:r>
              <a:rPr lang="en-US" baseline="0" dirty="0"/>
              <a:t>               err = 0.1, alpha = log(0.9/0.1) =   0.9542    =&gt; w = w x e^ (0.9542)  = w x 2.5963.</a:t>
            </a:r>
          </a:p>
          <a:p>
            <a:endParaRPr lang="en-US" baseline="0" dirty="0"/>
          </a:p>
          <a:p>
            <a:pPr defTabSz="457157">
              <a:defRPr/>
            </a:pPr>
            <a:r>
              <a:rPr lang="en-US" baseline="0" dirty="0"/>
              <a:t>=&gt; err(high) = alpha (low)   or, inversely proportional.</a:t>
            </a:r>
          </a:p>
          <a:p>
            <a:r>
              <a:rPr lang="en-US" dirty="0"/>
              <a:t>=&gt;  Less </a:t>
            </a:r>
            <a:r>
              <a:rPr lang="en-US" baseline="0" dirty="0"/>
              <a:t>error should have higher weight now to influence the predictor to consider it. </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11</a:t>
            </a:fld>
            <a:endParaRPr lang="en-US"/>
          </a:p>
        </p:txBody>
      </p:sp>
    </p:spTree>
    <p:extLst>
      <p:ext uri="{BB962C8B-B14F-4D97-AF65-F5344CB8AC3E}">
        <p14:creationId xmlns:p14="http://schemas.microsoft.com/office/powerpoint/2010/main" val="4140246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12</a:t>
            </a:fld>
            <a:endParaRPr lang="en-US"/>
          </a:p>
        </p:txBody>
      </p:sp>
    </p:spTree>
    <p:extLst>
      <p:ext uri="{BB962C8B-B14F-4D97-AF65-F5344CB8AC3E}">
        <p14:creationId xmlns:p14="http://schemas.microsoft.com/office/powerpoint/2010/main" val="1022611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Book #4. Assume</a:t>
            </a:r>
            <a:r>
              <a:rPr lang="en-US" baseline="0" dirty="0"/>
              <a:t> multiclass classification and one-versus-rest. Here, carrot-shape versus rest.</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13</a:t>
            </a:fld>
            <a:endParaRPr lang="en-US"/>
          </a:p>
        </p:txBody>
      </p:sp>
    </p:spTree>
    <p:extLst>
      <p:ext uri="{BB962C8B-B14F-4D97-AF65-F5344CB8AC3E}">
        <p14:creationId xmlns:p14="http://schemas.microsoft.com/office/powerpoint/2010/main" val="1678396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7347E0-AEBB-E840-BDD8-2436C83FF7EF}" type="slidenum">
              <a:rPr lang="en-US" smtClean="0"/>
              <a:pPr/>
              <a:t>14</a:t>
            </a:fld>
            <a:endParaRPr lang="en-US"/>
          </a:p>
        </p:txBody>
      </p:sp>
    </p:spTree>
    <p:extLst>
      <p:ext uri="{BB962C8B-B14F-4D97-AF65-F5344CB8AC3E}">
        <p14:creationId xmlns:p14="http://schemas.microsoft.com/office/powerpoint/2010/main" val="2077737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15</a:t>
            </a:fld>
            <a:endParaRPr lang="en-US"/>
          </a:p>
        </p:txBody>
      </p:sp>
    </p:spTree>
    <p:extLst>
      <p:ext uri="{BB962C8B-B14F-4D97-AF65-F5344CB8AC3E}">
        <p14:creationId xmlns:p14="http://schemas.microsoft.com/office/powerpoint/2010/main" val="360347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16</a:t>
            </a:fld>
            <a:endParaRPr lang="en-US"/>
          </a:p>
        </p:txBody>
      </p:sp>
    </p:spTree>
    <p:extLst>
      <p:ext uri="{BB962C8B-B14F-4D97-AF65-F5344CB8AC3E}">
        <p14:creationId xmlns:p14="http://schemas.microsoft.com/office/powerpoint/2010/main" val="3105873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17</a:t>
            </a:fld>
            <a:endParaRPr lang="en-US"/>
          </a:p>
        </p:txBody>
      </p:sp>
    </p:spTree>
    <p:extLst>
      <p:ext uri="{BB962C8B-B14F-4D97-AF65-F5344CB8AC3E}">
        <p14:creationId xmlns:p14="http://schemas.microsoft.com/office/powerpoint/2010/main" val="3101540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18</a:t>
            </a:fld>
            <a:endParaRPr lang="en-US"/>
          </a:p>
        </p:txBody>
      </p:sp>
    </p:spTree>
    <p:extLst>
      <p:ext uri="{BB962C8B-B14F-4D97-AF65-F5344CB8AC3E}">
        <p14:creationId xmlns:p14="http://schemas.microsoft.com/office/powerpoint/2010/main" val="2784681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19</a:t>
            </a:fld>
            <a:endParaRPr lang="en-US"/>
          </a:p>
        </p:txBody>
      </p:sp>
    </p:spTree>
    <p:extLst>
      <p:ext uri="{BB962C8B-B14F-4D97-AF65-F5344CB8AC3E}">
        <p14:creationId xmlns:p14="http://schemas.microsoft.com/office/powerpoint/2010/main" val="357664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2</a:t>
            </a:fld>
            <a:endParaRPr lang="en-US"/>
          </a:p>
        </p:txBody>
      </p:sp>
    </p:spTree>
    <p:extLst>
      <p:ext uri="{BB962C8B-B14F-4D97-AF65-F5344CB8AC3E}">
        <p14:creationId xmlns:p14="http://schemas.microsoft.com/office/powerpoint/2010/main" val="2904066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20</a:t>
            </a:fld>
            <a:endParaRPr lang="en-US"/>
          </a:p>
        </p:txBody>
      </p:sp>
    </p:spTree>
    <p:extLst>
      <p:ext uri="{BB962C8B-B14F-4D97-AF65-F5344CB8AC3E}">
        <p14:creationId xmlns:p14="http://schemas.microsoft.com/office/powerpoint/2010/main" val="28382083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21</a:t>
            </a:fld>
            <a:endParaRPr lang="en-US"/>
          </a:p>
        </p:txBody>
      </p:sp>
    </p:spTree>
    <p:extLst>
      <p:ext uri="{BB962C8B-B14F-4D97-AF65-F5344CB8AC3E}">
        <p14:creationId xmlns:p14="http://schemas.microsoft.com/office/powerpoint/2010/main" val="184909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r>
              <a:rPr lang="en-US" baseline="-25000" dirty="0"/>
              <a:t>1</a:t>
            </a:r>
            <a:r>
              <a:rPr lang="en-US" dirty="0"/>
              <a:t>, here the ‘1’ is indicating bootstrap</a:t>
            </a:r>
            <a:r>
              <a:rPr lang="en-US" baseline="0" dirty="0"/>
              <a:t> sample number 1.</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22</a:t>
            </a:fld>
            <a:endParaRPr lang="en-US"/>
          </a:p>
        </p:txBody>
      </p:sp>
    </p:spTree>
    <p:extLst>
      <p:ext uri="{BB962C8B-B14F-4D97-AF65-F5344CB8AC3E}">
        <p14:creationId xmlns:p14="http://schemas.microsoft.com/office/powerpoint/2010/main" val="2395494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23</a:t>
            </a:fld>
            <a:endParaRPr lang="en-US"/>
          </a:p>
        </p:txBody>
      </p:sp>
    </p:spTree>
    <p:extLst>
      <p:ext uri="{BB962C8B-B14F-4D97-AF65-F5344CB8AC3E}">
        <p14:creationId xmlns:p14="http://schemas.microsoft.com/office/powerpoint/2010/main" val="1352918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24</a:t>
            </a:fld>
            <a:endParaRPr lang="en-US"/>
          </a:p>
        </p:txBody>
      </p:sp>
    </p:spTree>
    <p:extLst>
      <p:ext uri="{BB962C8B-B14F-4D97-AF65-F5344CB8AC3E}">
        <p14:creationId xmlns:p14="http://schemas.microsoft.com/office/powerpoint/2010/main" val="3796681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3</a:t>
            </a:fld>
            <a:endParaRPr lang="en-US"/>
          </a:p>
        </p:txBody>
      </p:sp>
    </p:spTree>
    <p:extLst>
      <p:ext uri="{BB962C8B-B14F-4D97-AF65-F5344CB8AC3E}">
        <p14:creationId xmlns:p14="http://schemas.microsoft.com/office/powerpoint/2010/main" val="2967292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37220">
              <a:defRPr/>
            </a:pPr>
            <a:r>
              <a:rPr lang="en-US" dirty="0"/>
              <a:t>Bootstrapped quantities are indicated by superscript *.</a:t>
            </a:r>
            <a:r>
              <a:rPr lang="en-US" baseline="0" dirty="0"/>
              <a:t> </a:t>
            </a:r>
            <a:endParaRPr lang="en-US" dirty="0"/>
          </a:p>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a:t>
            </a:fld>
            <a:endParaRPr lang="en-US"/>
          </a:p>
        </p:txBody>
      </p:sp>
    </p:spTree>
    <p:extLst>
      <p:ext uri="{BB962C8B-B14F-4D97-AF65-F5344CB8AC3E}">
        <p14:creationId xmlns:p14="http://schemas.microsoft.com/office/powerpoint/2010/main" val="3693744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Bootstrapped quantities are indicated by superscript *.</a:t>
            </a:r>
            <a:r>
              <a:rPr lang="en-US" baseline="0" dirty="0"/>
              <a:t> </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a:t>
            </a:fld>
            <a:endParaRPr lang="en-US"/>
          </a:p>
        </p:txBody>
      </p:sp>
    </p:spTree>
    <p:extLst>
      <p:ext uri="{BB962C8B-B14F-4D97-AF65-F5344CB8AC3E}">
        <p14:creationId xmlns:p14="http://schemas.microsoft.com/office/powerpoint/2010/main" val="2204508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6</a:t>
            </a:fld>
            <a:endParaRPr lang="en-US"/>
          </a:p>
        </p:txBody>
      </p:sp>
    </p:spTree>
    <p:extLst>
      <p:ext uri="{BB962C8B-B14F-4D97-AF65-F5344CB8AC3E}">
        <p14:creationId xmlns:p14="http://schemas.microsoft.com/office/powerpoint/2010/main" val="2975505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7</a:t>
            </a:fld>
            <a:endParaRPr lang="en-US"/>
          </a:p>
        </p:txBody>
      </p:sp>
    </p:spTree>
    <p:extLst>
      <p:ext uri="{BB962C8B-B14F-4D97-AF65-F5344CB8AC3E}">
        <p14:creationId xmlns:p14="http://schemas.microsoft.com/office/powerpoint/2010/main" val="1105313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8</a:t>
            </a:fld>
            <a:endParaRPr lang="en-US"/>
          </a:p>
        </p:txBody>
      </p:sp>
    </p:spTree>
    <p:extLst>
      <p:ext uri="{BB962C8B-B14F-4D97-AF65-F5344CB8AC3E}">
        <p14:creationId xmlns:p14="http://schemas.microsoft.com/office/powerpoint/2010/main" val="3752565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9</a:t>
            </a:fld>
            <a:endParaRPr lang="en-US"/>
          </a:p>
        </p:txBody>
      </p:sp>
    </p:spTree>
    <p:extLst>
      <p:ext uri="{BB962C8B-B14F-4D97-AF65-F5344CB8AC3E}">
        <p14:creationId xmlns:p14="http://schemas.microsoft.com/office/powerpoint/2010/main" val="51006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98348" y="1371600"/>
            <a:ext cx="8147304" cy="1344168"/>
          </a:xfrm>
        </p:spPr>
        <p:txBody>
          <a:bodyPr vert="horz" lIns="91440" tIns="45720" rIns="91440" bIns="45720" rtlCol="0" anchor="b" anchorCtr="0">
            <a:normAutofit/>
            <a:scene3d>
              <a:camera prst="orthographicFront"/>
              <a:lightRig rig="threePt" dir="t">
                <a:rot lat="0" lon="0" rev="10800000"/>
              </a:lightRig>
            </a:scene3d>
            <a:sp3d extrusionH="57150">
              <a:bevelT w="38100" h="38100" prst="relaxedInset"/>
              <a:bevelB w="38100" h="38100" prst="relaxedInset"/>
            </a:sp3d>
          </a:bodyPr>
          <a:lstStyle>
            <a:lvl1pPr algn="ctr" defTabSz="914400" rtl="0" eaLnBrk="1" latinLnBrk="0" hangingPunct="1">
              <a:lnSpc>
                <a:spcPts val="6400"/>
              </a:lnSpc>
              <a:spcBef>
                <a:spcPct val="0"/>
              </a:spcBef>
              <a:buNone/>
              <a:defRPr sz="6000" kern="1200">
                <a:solidFill>
                  <a:schemeClr val="bg1"/>
                </a:solidFill>
                <a:effectLst>
                  <a:outerShdw blurRad="25400" dist="19050" dir="4200000" algn="ctr" rotWithShape="0">
                    <a:schemeClr val="tx1">
                      <a:alpha val="40000"/>
                    </a:schemeClr>
                  </a:outerShdw>
                </a:effectLst>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98348" y="2715767"/>
            <a:ext cx="8147304" cy="667512"/>
          </a:xfrm>
        </p:spPr>
        <p:txBody>
          <a:bodyPr vert="horz" lIns="91440" tIns="45720" rIns="91440" bIns="45720" rtlCol="0">
            <a:normAutofit/>
            <a:scene3d>
              <a:camera prst="orthographicFront"/>
              <a:lightRig rig="threePt" dir="t"/>
            </a:scene3d>
            <a:sp3d extrusionH="57150">
              <a:bevelT w="38100" h="38100" prst="relaxedInset"/>
              <a:bevelB w="38100" h="38100" prst="relaxedInset"/>
            </a:sp3d>
          </a:bodyPr>
          <a:lstStyle>
            <a:lvl1pPr marL="0" indent="0" algn="ctr" defTabSz="914400" rtl="0" eaLnBrk="1" latinLnBrk="0" hangingPunct="1">
              <a:spcBef>
                <a:spcPts val="0"/>
              </a:spcBef>
              <a:buClr>
                <a:schemeClr val="tx1">
                  <a:lumMod val="75000"/>
                  <a:lumOff val="25000"/>
                </a:schemeClr>
              </a:buClr>
              <a:buSzPct val="75000"/>
              <a:buFont typeface="Wingdings 2" pitchFamily="18" charset="2"/>
              <a:buNone/>
              <a:defRPr sz="2200" b="0" kern="1200" baseline="0">
                <a:solidFill>
                  <a:schemeClr val="bg1"/>
                </a:solidFill>
                <a:effectLst>
                  <a:outerShdw blurRad="25400" dist="25400" dir="4200000" algn="ctr" rotWithShape="0">
                    <a:schemeClr val="tx1">
                      <a:alpha val="40000"/>
                    </a:scheme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67FF49AA-5FB4-B445-9D26-BF6666E25061}" type="datetime1">
              <a:rPr lang="en-US" smtClean="0"/>
              <a:t>11/3/2020</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38E06347-BC0D-4F40-B989-B890AD03D8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en-US"/>
              <a:t>Click to edit Master title style</a:t>
            </a:r>
            <a:endParaRPr/>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DDA0CB-B01B-A748-B657-D0FAFEFFE4D8}" type="datetime1">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
        <p:nvSpPr>
          <p:cNvPr id="8" name="Picture Placeholder 2"/>
          <p:cNvSpPr>
            <a:spLocks noGrp="1"/>
          </p:cNvSpPr>
          <p:nvPr>
            <p:ph type="pic" idx="1"/>
          </p:nvPr>
        </p:nvSpPr>
        <p:spPr>
          <a:xfrm>
            <a:off x="4805045" y="430306"/>
            <a:ext cx="3840480" cy="5432612"/>
          </a:xfrm>
          <a:solidFill>
            <a:schemeClr val="bg1">
              <a:lumMod val="85000"/>
            </a:schemeClr>
          </a:solidFill>
          <a:ln w="127000" cap="sq">
            <a:solidFill>
              <a:schemeClr val="bg1"/>
            </a:solidFill>
            <a:miter lim="800000"/>
          </a:ln>
          <a:effectLst>
            <a:outerShdw blurRad="76200" dist="12700" dir="5400000" sx="100500" sy="100500" rotWithShape="0">
              <a:prstClr val="black">
                <a:alpha val="30000"/>
              </a:prstClr>
            </a:outerShdw>
          </a:effectLst>
          <a:scene3d>
            <a:camera prst="orthographicFront"/>
            <a:lightRig rig="threePt" dir="t"/>
          </a:scene3d>
          <a:sp3d extrusionH="50800">
            <a:extrusionClr>
              <a:schemeClr val="tx1"/>
            </a:extrusionClr>
            <a:contourClr>
              <a:schemeClr val="tx1"/>
            </a:contourClr>
          </a:sp3d>
        </p:spPr>
        <p:txBody>
          <a:bodyPr vert="horz" lIns="91440" tIns="45720" rIns="91440" bIns="45720" rtlCol="0">
            <a:normAutofit/>
          </a:bodyPr>
          <a:lstStyle>
            <a:lvl1pPr marL="457200" indent="-457200" algn="l" defTabSz="914400" rtl="0" eaLnBrk="1" latinLnBrk="0" hangingPunct="1">
              <a:spcBef>
                <a:spcPts val="2000"/>
              </a:spcBef>
              <a:buClr>
                <a:schemeClr val="accent2">
                  <a:lumMod val="50000"/>
                  <a:lumOff val="50000"/>
                </a:schemeClr>
              </a:buClr>
              <a:buSzPct val="75000"/>
              <a:buFont typeface="Wingdings 2" pitchFamily="18" charset="2"/>
              <a:buNone/>
              <a:defRPr sz="2200" kern="1200">
                <a:solidFill>
                  <a:schemeClr val="tx1">
                    <a:lumMod val="75000"/>
                    <a:lumOff val="2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D67FF26-BBCD-DE4B-8024-454BBE5B4B8A}" type="datetime1">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1412" y="417513"/>
            <a:ext cx="1600200" cy="570865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11174" y="417513"/>
            <a:ext cx="6499225" cy="5708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DB38A11-2C66-9448-88A1-A5E38107FCFA}" type="datetime1">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6F04C6C6-F4AD-7A44-B3AE-2505FDE24BD9}" type="datetime1">
              <a:rPr lang="en-US" smtClean="0"/>
              <a:t>11/3/2020</a:t>
            </a:fld>
            <a:endParaRPr lang="en-US"/>
          </a:p>
        </p:txBody>
      </p:sp>
      <p:sp>
        <p:nvSpPr>
          <p:cNvPr id="4" name="Footer Placeholder 3"/>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lang="en-US"/>
          </a:p>
        </p:txBody>
      </p:sp>
      <p:sp>
        <p:nvSpPr>
          <p:cNvPr id="5" name="Slide Number Placeholder 4"/>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38E06347-BC0D-4F40-B989-B890AD03D8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3C5506F-1ABF-0D40-986B-BA31E644D2DC}" type="datetime1">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98475" y="4343398"/>
            <a:ext cx="8147049" cy="1346013"/>
          </a:xfrm>
        </p:spPr>
        <p:txBody>
          <a:bodyPr>
            <a:normAutofit/>
            <a:scene3d>
              <a:camera prst="orthographicFront"/>
              <a:lightRig rig="threePt" dir="t">
                <a:rot lat="0" lon="0" rev="10800000"/>
              </a:lightRig>
            </a:scene3d>
            <a:sp3d extrusionH="57150">
              <a:bevelT w="38100" h="38100" prst="relaxedInset"/>
              <a:bevelB w="38100" h="38100" prst="relaxedInset"/>
            </a:sp3d>
          </a:bodyPr>
          <a:lstStyle>
            <a:lvl1pPr>
              <a:lnSpc>
                <a:spcPts val="6400"/>
              </a:lnSpc>
              <a:defRPr sz="6000">
                <a:solidFill>
                  <a:schemeClr val="bg1"/>
                </a:solidFill>
                <a:effectLst>
                  <a:outerShdw blurRad="25400" dist="19050" dir="4200000" algn="ctr" rotWithShape="0">
                    <a:schemeClr val="tx1">
                      <a:alpha val="40000"/>
                    </a:schemeClr>
                  </a:outerShdw>
                </a:effectLst>
              </a:defRPr>
            </a:lvl1pPr>
          </a:lstStyle>
          <a:p>
            <a:r>
              <a:rPr lang="en-US"/>
              <a:t>Click to edit Master title style</a:t>
            </a:r>
            <a:endParaRPr/>
          </a:p>
        </p:txBody>
      </p:sp>
      <p:sp>
        <p:nvSpPr>
          <p:cNvPr id="3" name="Subtitle 2"/>
          <p:cNvSpPr>
            <a:spLocks noGrp="1"/>
          </p:cNvSpPr>
          <p:nvPr>
            <p:ph type="subTitle" idx="1"/>
          </p:nvPr>
        </p:nvSpPr>
        <p:spPr>
          <a:xfrm>
            <a:off x="498475" y="5688105"/>
            <a:ext cx="8147050" cy="663387"/>
          </a:xfrm>
        </p:spPr>
        <p:txBody>
          <a:bodyPr>
            <a:scene3d>
              <a:camera prst="orthographicFront"/>
              <a:lightRig rig="threePt" dir="t"/>
            </a:scene3d>
            <a:sp3d extrusionH="57150">
              <a:bevelT w="38100" h="38100" prst="relaxedInset"/>
              <a:bevelB w="38100" h="38100" prst="relaxedInset"/>
            </a:sp3d>
          </a:bodyPr>
          <a:lstStyle>
            <a:lvl1pPr marL="0" indent="0" algn="ctr">
              <a:spcBef>
                <a:spcPts val="0"/>
              </a:spcBef>
              <a:buNone/>
              <a:defRPr b="0" baseline="0">
                <a:solidFill>
                  <a:schemeClr val="bg1"/>
                </a:solidFill>
                <a:effectLst>
                  <a:outerShdw blurRad="25400" dist="25400" dir="4200000" algn="ctr"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9E65AB05-FD93-AA42-AD07-984EF816C821}" type="datetime1">
              <a:rPr lang="en-US" smtClean="0"/>
              <a:t>11/3/2020</a:t>
            </a:fld>
            <a:endParaRPr lang="en-US"/>
          </a:p>
        </p:txBody>
      </p:sp>
      <p:sp>
        <p:nvSpPr>
          <p:cNvPr id="5" name="Footer Placeholder 4"/>
          <p:cNvSpPr>
            <a:spLocks noGrp="1"/>
          </p:cNvSpPr>
          <p:nvPr>
            <p:ph type="ftr" sz="quarter" idx="11"/>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38E06347-BC0D-4F40-B989-B890AD03D868}" type="slidenum">
              <a:rPr lang="en-US" smtClean="0"/>
              <a:pPr/>
              <a:t>‹#›</a:t>
            </a:fld>
            <a:endParaRPr lang="en-US"/>
          </a:p>
        </p:txBody>
      </p:sp>
      <p:sp>
        <p:nvSpPr>
          <p:cNvPr id="8" name="Picture Placeholder 7"/>
          <p:cNvSpPr>
            <a:spLocks noGrp="1"/>
          </p:cNvSpPr>
          <p:nvPr>
            <p:ph type="pic" sz="quarter" idx="13"/>
          </p:nvPr>
        </p:nvSpPr>
        <p:spPr>
          <a:xfrm>
            <a:off x="1981200" y="685800"/>
            <a:ext cx="5181600" cy="3352800"/>
          </a:xfrm>
          <a:solidFill>
            <a:schemeClr val="tx1">
              <a:lumMod val="75000"/>
            </a:schemeClr>
          </a:solidFill>
          <a:ln w="127000" cap="sq">
            <a:solidFill>
              <a:schemeClr val="tx1"/>
            </a:solidFill>
            <a:miter lim="800000"/>
          </a:ln>
          <a:effectLst>
            <a:outerShdw blurRad="63500" sx="101000" sy="101000" algn="ctr" rotWithShape="0">
              <a:schemeClr val="bg2">
                <a:lumMod val="20000"/>
                <a:lumOff val="80000"/>
                <a:alpha val="40000"/>
              </a:schemeClr>
            </a:outerShdw>
          </a:effectLst>
          <a:scene3d>
            <a:camera prst="orthographicFront"/>
            <a:lightRig rig="twoPt" dir="t">
              <a:rot lat="0" lon="0" rev="9000000"/>
            </a:lightRig>
          </a:scene3d>
          <a:sp3d prstMaterial="matte">
            <a:bevelT w="12700" prst="relaxedInset"/>
            <a:bevelB w="38100" h="127000" prst="relaxedInset"/>
            <a:extrusionClr>
              <a:schemeClr val="tx1"/>
            </a:extrusionClr>
            <a:contourClr>
              <a:schemeClr val="tx1"/>
            </a:contourClr>
          </a:sp3d>
        </p:spPr>
        <p:txBody>
          <a:bodyPr/>
          <a:lstStyle>
            <a:lvl1pPr>
              <a:buNone/>
              <a:defRPr/>
            </a:lvl1pPr>
          </a:lstStyle>
          <a:p>
            <a:r>
              <a:rPr lang="en-US"/>
              <a:t>Click icon to add picture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8475" y="1774826"/>
            <a:ext cx="8147050" cy="1873250"/>
          </a:xfrm>
        </p:spPr>
        <p:txBody>
          <a:bodyPr anchor="b" anchorCtr="0"/>
          <a:lstStyle>
            <a:lvl1pPr algn="ctr">
              <a:defRPr sz="6000" b="0" cap="none" baseline="0"/>
            </a:lvl1pPr>
          </a:lstStyle>
          <a:p>
            <a:r>
              <a:rPr lang="en-US"/>
              <a:t>Click to edit Master title style</a:t>
            </a:r>
            <a:endParaRPr/>
          </a:p>
        </p:txBody>
      </p:sp>
      <p:sp>
        <p:nvSpPr>
          <p:cNvPr id="3" name="Text Placeholder 2"/>
          <p:cNvSpPr>
            <a:spLocks noGrp="1"/>
          </p:cNvSpPr>
          <p:nvPr>
            <p:ph type="body" idx="1"/>
          </p:nvPr>
        </p:nvSpPr>
        <p:spPr>
          <a:xfrm>
            <a:off x="498475" y="3654519"/>
            <a:ext cx="8147050" cy="1500187"/>
          </a:xfrm>
        </p:spPr>
        <p:txBody>
          <a:bodyPr anchor="t" anchorCtr="0">
            <a:normAutofit/>
          </a:bodyPr>
          <a:lstStyle>
            <a:lvl1pPr marL="0" indent="0" algn="ctr">
              <a:spcBef>
                <a:spcPts val="0"/>
              </a:spcBef>
              <a:buNone/>
              <a:defRPr sz="22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2476BB-CAEC-204D-8944-3B2715FBA477}" type="datetime1">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p>
            <a:r>
              <a:rPr lang="en-US"/>
              <a:t>Click to edit Master title style</a:t>
            </a:r>
            <a:endParaRPr/>
          </a:p>
        </p:txBody>
      </p:sp>
      <p:sp>
        <p:nvSpPr>
          <p:cNvPr id="3" name="Content Placeholder 2"/>
          <p:cNvSpPr>
            <a:spLocks noGrp="1"/>
          </p:cNvSpPr>
          <p:nvPr>
            <p:ph sz="half" idx="1"/>
          </p:nvPr>
        </p:nvSpPr>
        <p:spPr>
          <a:xfrm>
            <a:off x="498475" y="1762125"/>
            <a:ext cx="3840480" cy="4364038"/>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05046" y="1762125"/>
            <a:ext cx="3840480" cy="4364038"/>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CC0F619-B526-0040-87DC-1E2EC540FE6B}" type="datetime1">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98475"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8475" y="2541494"/>
            <a:ext cx="3840480" cy="3584668"/>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05046"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5046" y="2541494"/>
            <a:ext cx="3840480" cy="3584668"/>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35DD30D5-4FF8-CF4B-9C66-1CC51F4DF38B}" type="datetime1">
              <a:rPr lang="en-US" smtClean="0"/>
              <a:t>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E06347-BC0D-4F40-B989-B890AD03D868}" type="slidenum">
              <a:rPr lang="en-US" smtClean="0"/>
              <a:pPr/>
              <a:t>‹#›</a:t>
            </a:fld>
            <a:endParaRPr lang="en-US"/>
          </a:p>
        </p:txBody>
      </p:sp>
      <p:cxnSp>
        <p:nvCxnSpPr>
          <p:cNvPr id="11" name="Straight Connector 10"/>
          <p:cNvCxnSpPr/>
          <p:nvPr/>
        </p:nvCxnSpPr>
        <p:spPr>
          <a:xfrm>
            <a:off x="502920"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05045"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655BE2F-4514-F649-A820-3409E8B211B6}" type="datetime1">
              <a:rPr lang="en-US" smtClean="0"/>
              <a:t>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E85E9-EA82-EE4E-8CFB-822799F2D0EC}" type="datetime1">
              <a:rPr lang="en-US" smtClean="0"/>
              <a:t>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en-US"/>
              <a:t>Click to edit Master title style</a:t>
            </a:r>
            <a:endParaRPr/>
          </a:p>
        </p:txBody>
      </p:sp>
      <p:sp>
        <p:nvSpPr>
          <p:cNvPr id="3" name="Content Placeholder 2"/>
          <p:cNvSpPr>
            <a:spLocks noGrp="1"/>
          </p:cNvSpPr>
          <p:nvPr>
            <p:ph idx="1"/>
          </p:nvPr>
        </p:nvSpPr>
        <p:spPr>
          <a:xfrm>
            <a:off x="4792532" y="403412"/>
            <a:ext cx="3840480" cy="5722751"/>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360588-083D-7445-B9C2-7D1315E62A51}" type="datetime1">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5" y="94129"/>
            <a:ext cx="8147051" cy="1452283"/>
          </a:xfrm>
          <a:prstGeom prst="rect">
            <a:avLst/>
          </a:prstGeom>
        </p:spPr>
        <p:txBody>
          <a:bodyPr vert="horz" lIns="91440" tIns="45720" rIns="91440" bIns="45720" rtlCol="0" anchor="b" anchorCtr="0">
            <a:noAutofit/>
          </a:bodyPr>
          <a:lstStyle/>
          <a:p>
            <a:r>
              <a:rPr lang="en-US" dirty="0"/>
              <a:t>Click to edit Master title style</a:t>
            </a:r>
            <a:endParaRPr dirty="0"/>
          </a:p>
        </p:txBody>
      </p:sp>
      <p:sp>
        <p:nvSpPr>
          <p:cNvPr id="3" name="Text Placeholder 2"/>
          <p:cNvSpPr>
            <a:spLocks noGrp="1"/>
          </p:cNvSpPr>
          <p:nvPr>
            <p:ph type="body" idx="1"/>
          </p:nvPr>
        </p:nvSpPr>
        <p:spPr>
          <a:xfrm>
            <a:off x="498475" y="1761565"/>
            <a:ext cx="8147051" cy="43645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188259" y="6356350"/>
            <a:ext cx="2133600" cy="365125"/>
          </a:xfrm>
          <a:prstGeom prst="rect">
            <a:avLst/>
          </a:prstGeom>
        </p:spPr>
        <p:txBody>
          <a:bodyPr vert="horz" lIns="91440" tIns="45720" rIns="91440" bIns="45720" rtlCol="0" anchor="ctr"/>
          <a:lstStyle>
            <a:lvl1pPr algn="l">
              <a:defRPr sz="1100">
                <a:solidFill>
                  <a:schemeClr val="tx1">
                    <a:lumMod val="75000"/>
                    <a:lumOff val="25000"/>
                  </a:schemeClr>
                </a:solidFill>
              </a:defRPr>
            </a:lvl1pPr>
          </a:lstStyle>
          <a:p>
            <a:fld id="{BF48B01E-565E-D744-8F6F-916EAB403632}" type="datetime1">
              <a:rPr lang="en-US" smtClean="0"/>
              <a:t>11/3/2020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6817659" y="6356350"/>
            <a:ext cx="2133600" cy="365125"/>
          </a:xfrm>
          <a:prstGeom prst="rect">
            <a:avLst/>
          </a:prstGeom>
        </p:spPr>
        <p:txBody>
          <a:bodyPr vert="horz" lIns="91440" tIns="45720" rIns="91440" bIns="45720" rtlCol="0" anchor="ctr"/>
          <a:lstStyle>
            <a:lvl1pPr algn="r">
              <a:defRPr sz="1100">
                <a:solidFill>
                  <a:schemeClr val="tx1">
                    <a:lumMod val="75000"/>
                    <a:lumOff val="25000"/>
                  </a:schemeClr>
                </a:solidFill>
              </a:defRPr>
            </a:lvl1pPr>
          </a:lstStyle>
          <a:p>
            <a:fld id="{EE18E161-C840-FB4F-B633-36084F6677D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Lst>
  <p:hf hdr="0" ftr="0" dt="0"/>
  <p:txStyles>
    <p:titleStyle>
      <a:lvl1pPr algn="ctr" defTabSz="914400" rtl="0" eaLnBrk="1" latinLnBrk="0" hangingPunct="1">
        <a:spcBef>
          <a:spcPct val="0"/>
        </a:spcBef>
        <a:buNone/>
        <a:defRPr sz="5000" kern="1200">
          <a:solidFill>
            <a:schemeClr val="tx1"/>
          </a:solidFill>
          <a:latin typeface="Comic Sans MS"/>
          <a:ea typeface="+mj-ea"/>
          <a:cs typeface="+mj-cs"/>
        </a:defRPr>
      </a:lvl1pPr>
    </p:titleStyle>
    <p:bodyStyle>
      <a:lvl1pPr marL="457200" indent="-457200" algn="l" defTabSz="914400" rtl="0" eaLnBrk="1" latinLnBrk="0" hangingPunct="1">
        <a:spcBef>
          <a:spcPts val="2000"/>
        </a:spcBef>
        <a:buClr>
          <a:schemeClr val="tx1">
            <a:lumMod val="75000"/>
            <a:lumOff val="25000"/>
          </a:schemeClr>
        </a:buClr>
        <a:buSzPct val="75000"/>
        <a:buFont typeface="Wingdings" charset="2"/>
        <a:buChar char="Ø"/>
        <a:defRPr sz="2200" kern="1200">
          <a:solidFill>
            <a:schemeClr val="tx1"/>
          </a:solidFill>
          <a:latin typeface="Arial"/>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charset="2"/>
        <a:buChar char="Ø"/>
        <a:defRPr sz="2000" kern="1200">
          <a:solidFill>
            <a:schemeClr val="tx1"/>
          </a:solidFill>
          <a:latin typeface="Arial"/>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charset="2"/>
        <a:buChar char="Ø"/>
        <a:defRPr sz="1800" kern="1200">
          <a:solidFill>
            <a:schemeClr val="tx1"/>
          </a:solidFill>
          <a:latin typeface="Arial"/>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1.emf"/><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emf"/><Relationship Id="rId5" Type="http://schemas.openxmlformats.org/officeDocument/2006/relationships/image" Target="../media/image12.w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4.w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3548" y="1371600"/>
            <a:ext cx="8839200" cy="3249168"/>
          </a:xfrm>
        </p:spPr>
        <p:txBody>
          <a:bodyPr>
            <a:normAutofit fontScale="90000"/>
          </a:bodyPr>
          <a:lstStyle/>
          <a:p>
            <a:r>
              <a:rPr lang="en-US" dirty="0"/>
              <a:t>CSCI 4/5588</a:t>
            </a:r>
            <a:br>
              <a:rPr lang="en-US" dirty="0"/>
            </a:br>
            <a:r>
              <a:rPr lang="en-US" dirty="0"/>
              <a:t>ML-II</a:t>
            </a:r>
            <a:br>
              <a:rPr lang="en-US" dirty="0"/>
            </a:br>
            <a:r>
              <a:rPr lang="en-US" sz="4000" dirty="0"/>
              <a:t>Chapter #6:  </a:t>
            </a:r>
            <a:br>
              <a:rPr lang="en-US" sz="4000" dirty="0"/>
            </a:br>
            <a:r>
              <a:rPr lang="en-US" sz="5300" dirty="0"/>
              <a:t>Random Forest</a:t>
            </a:r>
            <a:endParaRPr lang="en-US" sz="4400" dirty="0"/>
          </a:p>
        </p:txBody>
      </p:sp>
      <p:sp>
        <p:nvSpPr>
          <p:cNvPr id="4" name="Subtitle 2"/>
          <p:cNvSpPr txBox="1">
            <a:spLocks/>
          </p:cNvSpPr>
          <p:nvPr/>
        </p:nvSpPr>
        <p:spPr>
          <a:xfrm>
            <a:off x="539496" y="4742688"/>
            <a:ext cx="8147304" cy="667512"/>
          </a:xfrm>
          <a:prstGeom prst="rect">
            <a:avLst/>
          </a:prstGeom>
        </p:spPr>
        <p:txBody>
          <a:bodyPr vert="horz" lIns="91440" tIns="45720" rIns="91440" bIns="45720" rtlCol="0">
            <a:noAutofit/>
            <a:scene3d>
              <a:camera prst="orthographicFront"/>
              <a:lightRig rig="threePt" dir="t"/>
            </a:scene3d>
            <a:sp3d extrusionH="57150">
              <a:bevelT w="38100" h="38100" prst="relaxedInset"/>
              <a:bevelB w="38100" h="38100" prst="relaxedInset"/>
            </a:sp3d>
          </a:bodyPr>
          <a:lstStyle/>
          <a:p>
            <a:pPr marL="0" marR="0" lvl="0" indent="0" algn="ctr" defTabSz="914400" rtl="0" eaLnBrk="1" fontAlgn="auto" latinLnBrk="0" hangingPunct="1">
              <a:lnSpc>
                <a:spcPct val="100000"/>
              </a:lnSpc>
              <a:spcBef>
                <a:spcPts val="0"/>
              </a:spcBef>
              <a:spcAft>
                <a:spcPts val="0"/>
              </a:spcAft>
              <a:buClr>
                <a:schemeClr val="tx1">
                  <a:lumMod val="75000"/>
                  <a:lumOff val="25000"/>
                </a:schemeClr>
              </a:buClr>
              <a:buSzPct val="75000"/>
              <a:buFont typeface="Wingdings 2" pitchFamily="18" charset="2"/>
              <a:buNone/>
              <a:tabLst/>
              <a:defRPr/>
            </a:pPr>
            <a:endParaRPr kumimoji="0" lang="en-US" sz="4000" b="0" i="0" u="none" strike="noStrike" kern="1200" cap="none" spc="0" normalizeH="0" baseline="0" noProof="0" dirty="0">
              <a:ln>
                <a:noFill/>
              </a:ln>
              <a:solidFill>
                <a:schemeClr val="bg1"/>
              </a:solidFill>
              <a:effectLst>
                <a:outerShdw blurRad="25400" dist="25400" dir="4200000" algn="ctr" rotWithShape="0">
                  <a:schemeClr val="tx1">
                    <a:alpha val="40000"/>
                  </a:schemeClr>
                </a:outerShdw>
              </a:effectLst>
              <a:uLnTx/>
              <a:uFillTx/>
              <a:latin typeface="+mn-lt"/>
              <a:ea typeface="+mn-ea"/>
              <a:cs typeface="+mn-cs"/>
            </a:endParaRPr>
          </a:p>
        </p:txBody>
      </p:sp>
      <p:sp>
        <p:nvSpPr>
          <p:cNvPr id="3" name="TextBox 2"/>
          <p:cNvSpPr txBox="1"/>
          <p:nvPr/>
        </p:nvSpPr>
        <p:spPr>
          <a:xfrm>
            <a:off x="2743200" y="5377989"/>
            <a:ext cx="4191000" cy="461665"/>
          </a:xfrm>
          <a:prstGeom prst="rect">
            <a:avLst/>
          </a:prstGeom>
          <a:noFill/>
        </p:spPr>
        <p:txBody>
          <a:bodyPr wrap="square" rtlCol="0">
            <a:spAutoFit/>
          </a:bodyPr>
          <a:lstStyle/>
          <a:p>
            <a:pPr algn="ctr"/>
            <a:r>
              <a:rPr lang="en-US" sz="2400" dirty="0" err="1"/>
              <a:t>Md</a:t>
            </a:r>
            <a:r>
              <a:rPr lang="en-US" sz="2400" dirty="0"/>
              <a:t> </a:t>
            </a:r>
            <a:r>
              <a:rPr lang="en-US" sz="2400" dirty="0" err="1"/>
              <a:t>Tamjidul</a:t>
            </a:r>
            <a:r>
              <a:rPr lang="en-US" sz="2400" dirty="0"/>
              <a:t> </a:t>
            </a:r>
            <a:r>
              <a:rPr lang="en-US" sz="2400" dirty="0" err="1"/>
              <a:t>Hoque</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8E06347-BC0D-4F40-B989-B890AD03D868}" type="slidenum">
              <a:rPr lang="en-US" smtClean="0"/>
              <a:pPr/>
              <a:t>10</a:t>
            </a:fld>
            <a:endParaRPr lang="en-US"/>
          </a:p>
        </p:txBody>
      </p:sp>
      <p:sp>
        <p:nvSpPr>
          <p:cNvPr id="5" name="Title 1"/>
          <p:cNvSpPr>
            <a:spLocks noGrp="1"/>
          </p:cNvSpPr>
          <p:nvPr>
            <p:ph type="title"/>
          </p:nvPr>
        </p:nvSpPr>
        <p:spPr>
          <a:xfrm>
            <a:off x="498475" y="94129"/>
            <a:ext cx="8147051" cy="667871"/>
          </a:xfrm>
        </p:spPr>
        <p:txBody>
          <a:bodyPr/>
          <a:lstStyle/>
          <a:p>
            <a:r>
              <a:rPr lang="en-US" dirty="0"/>
              <a:t>Boosting Methods</a:t>
            </a:r>
          </a:p>
        </p:txBody>
      </p:sp>
      <p:pic>
        <p:nvPicPr>
          <p:cNvPr id="1638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0" y="751463"/>
            <a:ext cx="5351251" cy="580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379259" y="3886200"/>
            <a:ext cx="4572000" cy="1477328"/>
          </a:xfrm>
          <a:prstGeom prst="rect">
            <a:avLst/>
          </a:prstGeom>
        </p:spPr>
        <p:txBody>
          <a:bodyPr>
            <a:spAutoFit/>
          </a:bodyPr>
          <a:lstStyle/>
          <a:p>
            <a:r>
              <a:rPr lang="en-US" dirty="0"/>
              <a:t>FIGURE: Schematic of </a:t>
            </a:r>
            <a:r>
              <a:rPr lang="en-US" dirty="0" err="1"/>
              <a:t>AdaBoost</a:t>
            </a:r>
            <a:r>
              <a:rPr lang="en-US" dirty="0"/>
              <a:t>. </a:t>
            </a:r>
          </a:p>
          <a:p>
            <a:endParaRPr lang="en-US" dirty="0"/>
          </a:p>
          <a:p>
            <a:r>
              <a:rPr lang="en-US" dirty="0"/>
              <a:t>Classifiers are trained on weighted versions of the dataset, and then combined to produce a final prediction.</a:t>
            </a:r>
          </a:p>
        </p:txBody>
      </p:sp>
    </p:spTree>
    <p:extLst>
      <p:ext uri="{BB962C8B-B14F-4D97-AF65-F5344CB8AC3E}">
        <p14:creationId xmlns:p14="http://schemas.microsoft.com/office/powerpoint/2010/main" val="3427022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8E06347-BC0D-4F40-B989-B890AD03D868}" type="slidenum">
              <a:rPr lang="en-US" smtClean="0"/>
              <a:pPr/>
              <a:t>11</a:t>
            </a:fld>
            <a:endParaRPr lang="en-US"/>
          </a:p>
        </p:txBody>
      </p:sp>
      <p:sp>
        <p:nvSpPr>
          <p:cNvPr id="5" name="Title 1"/>
          <p:cNvSpPr>
            <a:spLocks noGrp="1"/>
          </p:cNvSpPr>
          <p:nvPr>
            <p:ph type="title"/>
          </p:nvPr>
        </p:nvSpPr>
        <p:spPr>
          <a:xfrm>
            <a:off x="498475" y="94129"/>
            <a:ext cx="8147051" cy="667871"/>
          </a:xfrm>
        </p:spPr>
        <p:txBody>
          <a:bodyPr/>
          <a:lstStyle/>
          <a:p>
            <a:r>
              <a:rPr lang="en-US" dirty="0"/>
              <a:t>Boosting Methods</a:t>
            </a: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l="8356" t="16495" r="26999" b="18922"/>
          <a:stretch>
            <a:fillRect/>
          </a:stretch>
        </p:blipFill>
        <p:spPr bwMode="auto">
          <a:xfrm>
            <a:off x="152400" y="995082"/>
            <a:ext cx="8913274" cy="502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6624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1871662" y="490537"/>
            <a:ext cx="5400675" cy="5876925"/>
          </a:xfrm>
          <a:prstGeom prst="rect">
            <a:avLst/>
          </a:prstGeom>
        </p:spPr>
      </p:pic>
      <p:sp>
        <p:nvSpPr>
          <p:cNvPr id="3" name="TextBox 2"/>
          <p:cNvSpPr txBox="1"/>
          <p:nvPr/>
        </p:nvSpPr>
        <p:spPr>
          <a:xfrm>
            <a:off x="76200" y="152400"/>
            <a:ext cx="8915400" cy="461665"/>
          </a:xfrm>
          <a:prstGeom prst="rect">
            <a:avLst/>
          </a:prstGeom>
          <a:noFill/>
        </p:spPr>
        <p:txBody>
          <a:bodyPr wrap="square" rtlCol="0">
            <a:spAutoFit/>
          </a:bodyPr>
          <a:lstStyle/>
          <a:p>
            <a:r>
              <a:rPr lang="en-US" sz="2400" dirty="0"/>
              <a:t>Example 1: (Binary-classification) How does the boosting work?</a:t>
            </a:r>
          </a:p>
        </p:txBody>
      </p:sp>
      <p:cxnSp>
        <p:nvCxnSpPr>
          <p:cNvPr id="5" name="Straight Arrow Connector 4"/>
          <p:cNvCxnSpPr/>
          <p:nvPr/>
        </p:nvCxnSpPr>
        <p:spPr>
          <a:xfrm>
            <a:off x="3429000" y="2514600"/>
            <a:ext cx="0" cy="251460"/>
          </a:xfrm>
          <a:prstGeom prst="straightConnector1">
            <a:avLst/>
          </a:prstGeom>
          <a:ln w="25400" cmpd="sng">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3581400" y="4090797"/>
            <a:ext cx="0" cy="276606"/>
          </a:xfrm>
          <a:prstGeom prst="straightConnector1">
            <a:avLst/>
          </a:prstGeom>
          <a:ln w="25400" cmpd="sng">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6096000" y="1905000"/>
            <a:ext cx="0" cy="228600"/>
          </a:xfrm>
          <a:prstGeom prst="straightConnector1">
            <a:avLst/>
          </a:prstGeom>
          <a:ln w="25400" cmpd="sng">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6019800" y="4038600"/>
            <a:ext cx="0" cy="228600"/>
          </a:xfrm>
          <a:prstGeom prst="straightConnector1">
            <a:avLst/>
          </a:prstGeom>
          <a:ln w="25400" cmpd="sng">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4233864" y="1290484"/>
            <a:ext cx="838200" cy="3124200"/>
          </a:xfrm>
          <a:prstGeom prst="straightConnector1">
            <a:avLst/>
          </a:prstGeom>
          <a:ln w="28575" cmpd="sng">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51503" y="1724799"/>
            <a:ext cx="1600200" cy="276999"/>
          </a:xfrm>
          <a:prstGeom prst="rect">
            <a:avLst/>
          </a:prstGeom>
          <a:noFill/>
        </p:spPr>
        <p:txBody>
          <a:bodyPr wrap="square" rtlCol="0">
            <a:spAutoFit/>
          </a:bodyPr>
          <a:lstStyle/>
          <a:p>
            <a:pPr algn="r"/>
            <a:r>
              <a:rPr lang="en-US" sz="1200" dirty="0"/>
              <a:t>Decision boundary</a:t>
            </a:r>
          </a:p>
        </p:txBody>
      </p:sp>
    </p:spTree>
    <p:extLst>
      <p:ext uri="{BB962C8B-B14F-4D97-AF65-F5344CB8AC3E}">
        <p14:creationId xmlns:p14="http://schemas.microsoft.com/office/powerpoint/2010/main" val="1315670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8E06347-BC0D-4F40-B989-B890AD03D868}" type="slidenum">
              <a:rPr lang="en-US" smtClean="0"/>
              <a:pPr/>
              <a:t>13</a:t>
            </a:fld>
            <a:endParaRPr lang="en-US"/>
          </a:p>
        </p:txBody>
      </p:sp>
      <p:pic>
        <p:nvPicPr>
          <p:cNvPr id="5" name="Picture 4"/>
          <p:cNvPicPr>
            <a:picLocks noChangeAspect="1"/>
          </p:cNvPicPr>
          <p:nvPr/>
        </p:nvPicPr>
        <p:blipFill>
          <a:blip r:embed="rId3"/>
          <a:stretch>
            <a:fillRect/>
          </a:stretch>
        </p:blipFill>
        <p:spPr>
          <a:xfrm>
            <a:off x="188259" y="2438400"/>
            <a:ext cx="8763000" cy="3102102"/>
          </a:xfrm>
          <a:prstGeom prst="rect">
            <a:avLst/>
          </a:prstGeom>
        </p:spPr>
      </p:pic>
      <p:sp>
        <p:nvSpPr>
          <p:cNvPr id="6" name="TextBox 5"/>
          <p:cNvSpPr txBox="1"/>
          <p:nvPr/>
        </p:nvSpPr>
        <p:spPr>
          <a:xfrm>
            <a:off x="158762" y="347990"/>
            <a:ext cx="8955741" cy="523220"/>
          </a:xfrm>
          <a:prstGeom prst="rect">
            <a:avLst/>
          </a:prstGeom>
          <a:noFill/>
        </p:spPr>
        <p:txBody>
          <a:bodyPr wrap="square" rtlCol="0">
            <a:spAutoFit/>
          </a:bodyPr>
          <a:lstStyle/>
          <a:p>
            <a:r>
              <a:rPr lang="en-US" sz="2800" dirty="0"/>
              <a:t>Example 2:  (Multiclass) How does the boosting work?</a:t>
            </a:r>
          </a:p>
        </p:txBody>
      </p:sp>
    </p:spTree>
    <p:extLst>
      <p:ext uri="{BB962C8B-B14F-4D97-AF65-F5344CB8AC3E}">
        <p14:creationId xmlns:p14="http://schemas.microsoft.com/office/powerpoint/2010/main" val="499193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896471"/>
          </a:xfrm>
        </p:spPr>
        <p:txBody>
          <a:bodyPr/>
          <a:lstStyle/>
          <a:p>
            <a:r>
              <a:rPr lang="en-US" dirty="0"/>
              <a:t>Decision Trees</a:t>
            </a:r>
          </a:p>
        </p:txBody>
      </p:sp>
      <p:sp>
        <p:nvSpPr>
          <p:cNvPr id="3" name="Content Placeholder 2"/>
          <p:cNvSpPr>
            <a:spLocks noGrp="1"/>
          </p:cNvSpPr>
          <p:nvPr>
            <p:ph idx="1"/>
          </p:nvPr>
        </p:nvSpPr>
        <p:spPr>
          <a:xfrm>
            <a:off x="228601" y="990600"/>
            <a:ext cx="8722658" cy="5486400"/>
          </a:xfrm>
        </p:spPr>
        <p:txBody>
          <a:bodyPr>
            <a:normAutofit lnSpcReduction="10000"/>
          </a:bodyPr>
          <a:lstStyle/>
          <a:p>
            <a:r>
              <a:rPr lang="en-US" dirty="0"/>
              <a:t>There are various simple, but widely used, models that </a:t>
            </a:r>
            <a:r>
              <a:rPr lang="en-US" u="sng" dirty="0"/>
              <a:t>work by partitioning the input space into cuboid regions</a:t>
            </a:r>
            <a:r>
              <a:rPr lang="en-US" dirty="0"/>
              <a:t>, whose edges are aligned with the axes, and then assigning a simple model (for example, a constant) to each region. </a:t>
            </a:r>
          </a:p>
          <a:p>
            <a:r>
              <a:rPr lang="en-US" dirty="0"/>
              <a:t>They can be viewed as a model combination method in which only one model is responsible for making predictions at any given point in input space. </a:t>
            </a:r>
          </a:p>
          <a:p>
            <a:r>
              <a:rPr lang="en-US" dirty="0"/>
              <a:t>The process of selecting a specific model, given a new input x, can be described by a sequential decision-making process corresponding to the traversal of a binary tree (one that splits into two branches at each node). </a:t>
            </a:r>
          </a:p>
          <a:p>
            <a:r>
              <a:rPr lang="en-US" dirty="0"/>
              <a:t>Here, we focus on a particular tree-based framework called </a:t>
            </a:r>
            <a:r>
              <a:rPr lang="en-US" b="1" dirty="0"/>
              <a:t>c</a:t>
            </a:r>
            <a:r>
              <a:rPr lang="en-US" dirty="0"/>
              <a:t>lassification </a:t>
            </a:r>
            <a:r>
              <a:rPr lang="en-US" b="1" dirty="0"/>
              <a:t>a</a:t>
            </a:r>
            <a:r>
              <a:rPr lang="en-US" dirty="0"/>
              <a:t>nd </a:t>
            </a:r>
            <a:r>
              <a:rPr lang="en-US" b="1" dirty="0"/>
              <a:t>r</a:t>
            </a:r>
            <a:r>
              <a:rPr lang="en-US" dirty="0"/>
              <a:t>egression </a:t>
            </a:r>
            <a:r>
              <a:rPr lang="en-US" b="1" dirty="0"/>
              <a:t>t</a:t>
            </a:r>
            <a:r>
              <a:rPr lang="en-US" dirty="0"/>
              <a:t>rees, or CART (</a:t>
            </a:r>
            <a:r>
              <a:rPr lang="en-US" dirty="0" err="1"/>
              <a:t>Breiman</a:t>
            </a:r>
            <a:r>
              <a:rPr lang="en-US" dirty="0"/>
              <a:t> </a:t>
            </a:r>
            <a:r>
              <a:rPr lang="en-US" i="1" dirty="0"/>
              <a:t>et al.</a:t>
            </a:r>
            <a:r>
              <a:rPr lang="en-US" dirty="0"/>
              <a:t>, 1984).</a:t>
            </a:r>
          </a:p>
        </p:txBody>
      </p:sp>
      <p:sp>
        <p:nvSpPr>
          <p:cNvPr id="4" name="Slide Number Placeholder 3"/>
          <p:cNvSpPr>
            <a:spLocks noGrp="1"/>
          </p:cNvSpPr>
          <p:nvPr>
            <p:ph type="sldNum" sz="quarter" idx="12"/>
          </p:nvPr>
        </p:nvSpPr>
        <p:spPr/>
        <p:txBody>
          <a:bodyPr/>
          <a:lstStyle/>
          <a:p>
            <a:fld id="{38E06347-BC0D-4F40-B989-B890AD03D868}" type="slidenum">
              <a:rPr lang="en-US" smtClean="0"/>
              <a:pPr/>
              <a:t>14</a:t>
            </a:fld>
            <a:endParaRPr lang="en-US"/>
          </a:p>
        </p:txBody>
      </p:sp>
    </p:spTree>
    <p:extLst>
      <p:ext uri="{BB962C8B-B14F-4D97-AF65-F5344CB8AC3E}">
        <p14:creationId xmlns:p14="http://schemas.microsoft.com/office/powerpoint/2010/main" val="2143442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4129"/>
            <a:ext cx="5257800" cy="744071"/>
          </a:xfrm>
        </p:spPr>
        <p:txBody>
          <a:bodyPr/>
          <a:lstStyle/>
          <a:p>
            <a:r>
              <a:rPr lang="en-US" dirty="0"/>
              <a:t>Decision Trees</a:t>
            </a:r>
          </a:p>
        </p:txBody>
      </p:sp>
      <p:sp>
        <p:nvSpPr>
          <p:cNvPr id="4" name="Slide Number Placeholder 3"/>
          <p:cNvSpPr>
            <a:spLocks noGrp="1"/>
          </p:cNvSpPr>
          <p:nvPr>
            <p:ph type="sldNum" sz="quarter" idx="12"/>
          </p:nvPr>
        </p:nvSpPr>
        <p:spPr/>
        <p:txBody>
          <a:bodyPr/>
          <a:lstStyle/>
          <a:p>
            <a:fld id="{38E06347-BC0D-4F40-B989-B890AD03D868}" type="slidenum">
              <a:rPr lang="en-US" smtClean="0"/>
              <a:pPr/>
              <a:t>15</a:t>
            </a:fld>
            <a:endParaRPr lang="en-US"/>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76" y="1028525"/>
            <a:ext cx="9177276" cy="384999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3713" y="5145393"/>
            <a:ext cx="8840515" cy="1354217"/>
          </a:xfrm>
          <a:prstGeom prst="rect">
            <a:avLst/>
          </a:prstGeom>
        </p:spPr>
        <p:txBody>
          <a:bodyPr wrap="square">
            <a:spAutoFit/>
          </a:bodyPr>
          <a:lstStyle/>
          <a:p>
            <a:r>
              <a:rPr lang="en-US" dirty="0"/>
              <a:t>Figure 1(a): Illustration of a two-dimensional input space that has been partitioned into five regions using axis-aligned boundaries. </a:t>
            </a:r>
          </a:p>
          <a:p>
            <a:endParaRPr lang="en-US" sz="900" dirty="0"/>
          </a:p>
          <a:p>
            <a:r>
              <a:rPr lang="en-US" dirty="0"/>
              <a:t>1(b): Binary tree corresponding to the partitioning of input space shown in Figure 1(a). </a:t>
            </a:r>
          </a:p>
        </p:txBody>
      </p:sp>
    </p:spTree>
    <p:extLst>
      <p:ext uri="{BB962C8B-B14F-4D97-AF65-F5344CB8AC3E}">
        <p14:creationId xmlns:p14="http://schemas.microsoft.com/office/powerpoint/2010/main" val="3260713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820271"/>
          </a:xfrm>
        </p:spPr>
        <p:txBody>
          <a:bodyPr/>
          <a:lstStyle/>
          <a:p>
            <a:r>
              <a:rPr lang="en-US" dirty="0"/>
              <a:t>Decision Trees</a:t>
            </a:r>
          </a:p>
        </p:txBody>
      </p:sp>
      <p:sp>
        <p:nvSpPr>
          <p:cNvPr id="3" name="Content Placeholder 2"/>
          <p:cNvSpPr>
            <a:spLocks noGrp="1"/>
          </p:cNvSpPr>
          <p:nvPr>
            <p:ph idx="1"/>
          </p:nvPr>
        </p:nvSpPr>
        <p:spPr>
          <a:xfrm>
            <a:off x="228601" y="1066800"/>
            <a:ext cx="8722658" cy="5289550"/>
          </a:xfrm>
        </p:spPr>
        <p:txBody>
          <a:bodyPr>
            <a:normAutofit fontScale="92500"/>
          </a:bodyPr>
          <a:lstStyle/>
          <a:p>
            <a:r>
              <a:rPr lang="en-US" dirty="0"/>
              <a:t>Within each region, there is a separate model to predict the target variable. </a:t>
            </a:r>
          </a:p>
          <a:p>
            <a:r>
              <a:rPr lang="en-US" dirty="0"/>
              <a:t>For instance, in </a:t>
            </a:r>
            <a:r>
              <a:rPr lang="en-US" b="1" dirty="0">
                <a:solidFill>
                  <a:srgbClr val="091CA7"/>
                </a:solidFill>
              </a:rPr>
              <a:t>regression</a:t>
            </a:r>
            <a:r>
              <a:rPr lang="en-US" dirty="0">
                <a:solidFill>
                  <a:srgbClr val="0070C0"/>
                </a:solidFill>
              </a:rPr>
              <a:t> </a:t>
            </a:r>
            <a:r>
              <a:rPr lang="en-US" dirty="0"/>
              <a:t>we might simply </a:t>
            </a:r>
            <a:r>
              <a:rPr lang="en-US" dirty="0">
                <a:solidFill>
                  <a:srgbClr val="091CA7"/>
                </a:solidFill>
              </a:rPr>
              <a:t>predict a constant</a:t>
            </a:r>
            <a:r>
              <a:rPr lang="en-US" dirty="0"/>
              <a:t> over each region, or in </a:t>
            </a:r>
            <a:r>
              <a:rPr lang="en-US" b="1" dirty="0">
                <a:solidFill>
                  <a:srgbClr val="C00000"/>
                </a:solidFill>
              </a:rPr>
              <a:t>classification</a:t>
            </a:r>
            <a:r>
              <a:rPr lang="en-US" dirty="0">
                <a:solidFill>
                  <a:srgbClr val="C00000"/>
                </a:solidFill>
              </a:rPr>
              <a:t> </a:t>
            </a:r>
            <a:r>
              <a:rPr lang="en-US" dirty="0"/>
              <a:t>we might </a:t>
            </a:r>
            <a:r>
              <a:rPr lang="en-US" dirty="0">
                <a:solidFill>
                  <a:srgbClr val="C00000"/>
                </a:solidFill>
              </a:rPr>
              <a:t>assign each region to a specific class</a:t>
            </a:r>
            <a:r>
              <a:rPr lang="en-US" dirty="0"/>
              <a:t>. </a:t>
            </a:r>
          </a:p>
          <a:p>
            <a:r>
              <a:rPr lang="en-US" dirty="0"/>
              <a:t>A key property of tree-based models, which makes them popular in fields such as medical diagnosis, for example, is that </a:t>
            </a:r>
            <a:r>
              <a:rPr lang="en-US" u="sng" dirty="0"/>
              <a:t>they are readily interpretable by humans</a:t>
            </a:r>
            <a:r>
              <a:rPr lang="en-US" dirty="0"/>
              <a:t> because they correspond to a sequence of binary decisions applied to the individual input variables. </a:t>
            </a:r>
          </a:p>
          <a:p>
            <a:r>
              <a:rPr lang="en-US" dirty="0"/>
              <a:t>For instance, to predict a patient's disease, we might first ask “is their temperature greater than some threshold?”. If the answer is yes, then we might next ask “is their blood pressure less than some threshold?” Each leaf of the tree is then associated with a specific diagnosis.</a:t>
            </a:r>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16</a:t>
            </a:fld>
            <a:endParaRPr lang="en-US"/>
          </a:p>
        </p:txBody>
      </p:sp>
    </p:spTree>
    <p:extLst>
      <p:ext uri="{BB962C8B-B14F-4D97-AF65-F5344CB8AC3E}">
        <p14:creationId xmlns:p14="http://schemas.microsoft.com/office/powerpoint/2010/main" val="2440809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820271"/>
          </a:xfrm>
        </p:spPr>
        <p:txBody>
          <a:bodyPr/>
          <a:lstStyle/>
          <a:p>
            <a:r>
              <a:rPr lang="en-US" dirty="0"/>
              <a:t>Decision Trees</a:t>
            </a:r>
          </a:p>
        </p:txBody>
      </p:sp>
      <p:sp>
        <p:nvSpPr>
          <p:cNvPr id="3" name="Content Placeholder 2"/>
          <p:cNvSpPr>
            <a:spLocks noGrp="1"/>
          </p:cNvSpPr>
          <p:nvPr>
            <p:ph idx="1"/>
          </p:nvPr>
        </p:nvSpPr>
        <p:spPr>
          <a:xfrm>
            <a:off x="152401" y="1828800"/>
            <a:ext cx="8798858" cy="3429000"/>
          </a:xfrm>
        </p:spPr>
        <p:txBody>
          <a:bodyPr/>
          <a:lstStyle/>
          <a:p>
            <a:r>
              <a:rPr lang="en-US" dirty="0"/>
              <a:t>In order to learn such a model from a training set, we have to determine the structure of the tree:</a:t>
            </a:r>
          </a:p>
          <a:p>
            <a:endParaRPr lang="en-US" dirty="0"/>
          </a:p>
          <a:p>
            <a:pPr lvl="1"/>
            <a:r>
              <a:rPr lang="en-US" dirty="0"/>
              <a:t>including which input variable is chosen at each node to form the split criterion as well as </a:t>
            </a:r>
          </a:p>
          <a:p>
            <a:pPr lvl="1"/>
            <a:r>
              <a:rPr lang="en-US" dirty="0"/>
              <a:t>the value of the threshold parameter </a:t>
            </a:r>
            <a:r>
              <a:rPr lang="en-US" i="1" dirty="0">
                <a:sym typeface="Symbol"/>
              </a:rPr>
              <a:t></a:t>
            </a:r>
            <a:r>
              <a:rPr lang="en-US" baseline="-25000" dirty="0" err="1"/>
              <a:t>i</a:t>
            </a:r>
            <a:r>
              <a:rPr lang="en-US" dirty="0"/>
              <a:t> for the split. </a:t>
            </a:r>
          </a:p>
          <a:p>
            <a:pPr lvl="1"/>
            <a:r>
              <a:rPr lang="en-US" dirty="0"/>
              <a:t>We also have to determine the values of the predictive variable within each region.</a:t>
            </a:r>
          </a:p>
        </p:txBody>
      </p:sp>
      <p:sp>
        <p:nvSpPr>
          <p:cNvPr id="4" name="Slide Number Placeholder 3"/>
          <p:cNvSpPr>
            <a:spLocks noGrp="1"/>
          </p:cNvSpPr>
          <p:nvPr>
            <p:ph type="sldNum" sz="quarter" idx="12"/>
          </p:nvPr>
        </p:nvSpPr>
        <p:spPr/>
        <p:txBody>
          <a:bodyPr/>
          <a:lstStyle/>
          <a:p>
            <a:fld id="{38E06347-BC0D-4F40-B989-B890AD03D868}" type="slidenum">
              <a:rPr lang="en-US" smtClean="0"/>
              <a:pPr/>
              <a:t>17</a:t>
            </a:fld>
            <a:endParaRPr lang="en-US"/>
          </a:p>
        </p:txBody>
      </p:sp>
    </p:spTree>
    <p:extLst>
      <p:ext uri="{BB962C8B-B14F-4D97-AF65-F5344CB8AC3E}">
        <p14:creationId xmlns:p14="http://schemas.microsoft.com/office/powerpoint/2010/main" val="3632268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820271"/>
          </a:xfrm>
        </p:spPr>
        <p:txBody>
          <a:bodyPr/>
          <a:lstStyle/>
          <a:p>
            <a:r>
              <a:rPr lang="en-US" dirty="0"/>
              <a:t>Decision Trees</a:t>
            </a:r>
          </a:p>
        </p:txBody>
      </p:sp>
      <p:sp>
        <p:nvSpPr>
          <p:cNvPr id="3" name="Content Placeholder 2"/>
          <p:cNvSpPr>
            <a:spLocks noGrp="1"/>
          </p:cNvSpPr>
          <p:nvPr>
            <p:ph idx="1"/>
          </p:nvPr>
        </p:nvSpPr>
        <p:spPr>
          <a:xfrm>
            <a:off x="228601" y="1143000"/>
            <a:ext cx="8722658" cy="5213350"/>
          </a:xfrm>
        </p:spPr>
        <p:txBody>
          <a:bodyPr/>
          <a:lstStyle/>
          <a:p>
            <a:r>
              <a:rPr lang="en-US" dirty="0"/>
              <a:t>Consider first a regression problem in which the goal is to predict a single target variable </a:t>
            </a:r>
            <a:r>
              <a:rPr lang="en-US" b="1" i="1" dirty="0"/>
              <a:t>t</a:t>
            </a:r>
            <a:r>
              <a:rPr lang="en-US" dirty="0"/>
              <a:t> from a D-dimensional vector </a:t>
            </a:r>
            <a:r>
              <a:rPr lang="en-US" b="1" dirty="0"/>
              <a:t>x</a:t>
            </a:r>
            <a:r>
              <a:rPr lang="en-US" dirty="0"/>
              <a:t> = (</a:t>
            </a:r>
            <a:r>
              <a:rPr lang="en-US" i="1" dirty="0"/>
              <a:t>x</a:t>
            </a:r>
            <a:r>
              <a:rPr lang="en-US" baseline="-25000" dirty="0"/>
              <a:t>1</a:t>
            </a:r>
            <a:r>
              <a:rPr lang="en-US" dirty="0"/>
              <a:t> , …, </a:t>
            </a:r>
            <a:r>
              <a:rPr lang="en-US" i="1" dirty="0" err="1"/>
              <a:t>x</a:t>
            </a:r>
            <a:r>
              <a:rPr lang="en-US" baseline="-25000" dirty="0" err="1"/>
              <a:t>D</a:t>
            </a:r>
            <a:r>
              <a:rPr lang="en-US" dirty="0"/>
              <a:t>)</a:t>
            </a:r>
            <a:r>
              <a:rPr lang="en-US" baseline="30000" dirty="0"/>
              <a:t>T</a:t>
            </a:r>
            <a:r>
              <a:rPr lang="en-US" dirty="0"/>
              <a:t> of input variables. </a:t>
            </a:r>
          </a:p>
          <a:p>
            <a:r>
              <a:rPr lang="en-US" dirty="0"/>
              <a:t>The training data consists of input vectors {</a:t>
            </a:r>
            <a:r>
              <a:rPr lang="en-US" b="1" dirty="0"/>
              <a:t>x</a:t>
            </a:r>
            <a:r>
              <a:rPr lang="en-US" baseline="-25000" dirty="0"/>
              <a:t>1</a:t>
            </a:r>
            <a:r>
              <a:rPr lang="en-US" dirty="0"/>
              <a:t>, ..., </a:t>
            </a:r>
            <a:r>
              <a:rPr lang="en-US" b="1" dirty="0" err="1"/>
              <a:t>x</a:t>
            </a:r>
            <a:r>
              <a:rPr lang="en-US" baseline="-25000" dirty="0" err="1"/>
              <a:t>N</a:t>
            </a:r>
            <a:r>
              <a:rPr lang="en-US" dirty="0"/>
              <a:t> } along with the corresponding continuous labels {t</a:t>
            </a:r>
            <a:r>
              <a:rPr lang="en-US" baseline="-25000" dirty="0"/>
              <a:t>1</a:t>
            </a:r>
            <a:r>
              <a:rPr lang="en-US" dirty="0"/>
              <a:t> , …, </a:t>
            </a:r>
            <a:r>
              <a:rPr lang="en-US" dirty="0" err="1"/>
              <a:t>t</a:t>
            </a:r>
            <a:r>
              <a:rPr lang="en-US" baseline="-25000" dirty="0" err="1"/>
              <a:t>N</a:t>
            </a:r>
            <a:r>
              <a:rPr lang="en-US" dirty="0"/>
              <a:t>}. </a:t>
            </a:r>
          </a:p>
          <a:p>
            <a:r>
              <a:rPr lang="en-US" dirty="0"/>
              <a:t>If the partitioning of the input space is given, and we </a:t>
            </a:r>
            <a:r>
              <a:rPr lang="en-US" dirty="0">
                <a:solidFill>
                  <a:srgbClr val="00B050"/>
                </a:solidFill>
              </a:rPr>
              <a:t>minimize the sum-of-squares error function</a:t>
            </a:r>
            <a:r>
              <a:rPr lang="en-US" dirty="0"/>
              <a:t>, then the optimal value of the predictive variable within any given region is just given by the average of the values of </a:t>
            </a:r>
            <a:r>
              <a:rPr lang="en-US" i="1" dirty="0" err="1"/>
              <a:t>t</a:t>
            </a:r>
            <a:r>
              <a:rPr lang="en-US" baseline="-25000" dirty="0" err="1"/>
              <a:t>n</a:t>
            </a:r>
            <a:r>
              <a:rPr lang="en-US" dirty="0"/>
              <a:t> for those data points that fall in that region.</a:t>
            </a:r>
          </a:p>
        </p:txBody>
      </p:sp>
      <p:sp>
        <p:nvSpPr>
          <p:cNvPr id="4" name="Slide Number Placeholder 3"/>
          <p:cNvSpPr>
            <a:spLocks noGrp="1"/>
          </p:cNvSpPr>
          <p:nvPr>
            <p:ph type="sldNum" sz="quarter" idx="12"/>
          </p:nvPr>
        </p:nvSpPr>
        <p:spPr/>
        <p:txBody>
          <a:bodyPr/>
          <a:lstStyle/>
          <a:p>
            <a:fld id="{38E06347-BC0D-4F40-B989-B890AD03D868}" type="slidenum">
              <a:rPr lang="en-US" smtClean="0"/>
              <a:pPr/>
              <a:t>18</a:t>
            </a:fld>
            <a:endParaRPr lang="en-US"/>
          </a:p>
        </p:txBody>
      </p:sp>
    </p:spTree>
    <p:extLst>
      <p:ext uri="{BB962C8B-B14F-4D97-AF65-F5344CB8AC3E}">
        <p14:creationId xmlns:p14="http://schemas.microsoft.com/office/powerpoint/2010/main" val="467021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744071"/>
          </a:xfrm>
        </p:spPr>
        <p:txBody>
          <a:bodyPr/>
          <a:lstStyle/>
          <a:p>
            <a:r>
              <a:rPr lang="en-US" dirty="0"/>
              <a:t>Decision Trees</a:t>
            </a:r>
          </a:p>
        </p:txBody>
      </p:sp>
      <p:sp>
        <p:nvSpPr>
          <p:cNvPr id="3" name="Content Placeholder 2"/>
          <p:cNvSpPr>
            <a:spLocks noGrp="1"/>
          </p:cNvSpPr>
          <p:nvPr>
            <p:ph idx="1"/>
          </p:nvPr>
        </p:nvSpPr>
        <p:spPr>
          <a:xfrm>
            <a:off x="228601" y="838199"/>
            <a:ext cx="8722658" cy="5883275"/>
          </a:xfrm>
        </p:spPr>
        <p:txBody>
          <a:bodyPr>
            <a:normAutofit fontScale="92500" lnSpcReduction="20000"/>
          </a:bodyPr>
          <a:lstStyle/>
          <a:p>
            <a:r>
              <a:rPr lang="en-US" u="sng" dirty="0"/>
              <a:t>How to determine the structure of the decision tree</a:t>
            </a:r>
            <a:r>
              <a:rPr lang="en-US" dirty="0"/>
              <a:t>:</a:t>
            </a:r>
          </a:p>
          <a:p>
            <a:pPr lvl="1"/>
            <a:r>
              <a:rPr lang="en-US" dirty="0"/>
              <a:t>Even for a fixed number of nodes in the tree, the problem of determining the </a:t>
            </a:r>
            <a:r>
              <a:rPr lang="en-US" u="sng" dirty="0"/>
              <a:t>optimal structure </a:t>
            </a:r>
            <a:r>
              <a:rPr lang="en-US" dirty="0"/>
              <a:t>(including choice of input variable for each split as well as the corresponding thresholds) </a:t>
            </a:r>
            <a:r>
              <a:rPr lang="en-US" u="sng" dirty="0"/>
              <a:t>to minimize the sum-of-squares error is usually computationally infeasible</a:t>
            </a:r>
            <a:r>
              <a:rPr lang="en-US" dirty="0"/>
              <a:t> due to the </a:t>
            </a:r>
            <a:r>
              <a:rPr lang="en-US" dirty="0" err="1"/>
              <a:t>combinatorially</a:t>
            </a:r>
            <a:r>
              <a:rPr lang="en-US" dirty="0"/>
              <a:t> large number of possible solutions.</a:t>
            </a:r>
          </a:p>
          <a:p>
            <a:pPr lvl="1"/>
            <a:r>
              <a:rPr lang="en-US" u="sng" dirty="0"/>
              <a:t>Instead, a greedy optimization is generally done by starting with a single root node</a:t>
            </a:r>
            <a:r>
              <a:rPr lang="en-US" dirty="0"/>
              <a:t>, corresponding to the whole input space, and then growing the tree by adding nodes one at a time.</a:t>
            </a:r>
          </a:p>
          <a:p>
            <a:pPr lvl="1"/>
            <a:r>
              <a:rPr lang="en-US" dirty="0"/>
              <a:t>At each step there will be some number of candidate regions in input space that can be split, corresponding to the addition of a pair of leaf nodes to the existing tree. </a:t>
            </a:r>
          </a:p>
          <a:p>
            <a:pPr lvl="1"/>
            <a:r>
              <a:rPr lang="en-US" dirty="0"/>
              <a:t>For each of these, there is a choice of which of the D input variables to split, as well as the value of the threshold. </a:t>
            </a:r>
          </a:p>
          <a:p>
            <a:pPr lvl="1"/>
            <a:r>
              <a:rPr lang="en-US" dirty="0"/>
              <a:t>The joint optimization of the choice of region to split, and the choice of input variable and threshold, can be done efficiently by exhaustive search noting that, for a given choice of split variable and threshold, the optimal choice of predictive variable is given by the local average of the data, as noted earlier. </a:t>
            </a:r>
          </a:p>
          <a:p>
            <a:pPr lvl="1"/>
            <a:r>
              <a:rPr lang="en-US" dirty="0"/>
              <a:t>This is repeated for all possible choices of variable to be split, and the one that gives the smallest residual sum-of-squares error is retained.</a:t>
            </a:r>
          </a:p>
        </p:txBody>
      </p:sp>
      <p:sp>
        <p:nvSpPr>
          <p:cNvPr id="4" name="Slide Number Placeholder 3"/>
          <p:cNvSpPr>
            <a:spLocks noGrp="1"/>
          </p:cNvSpPr>
          <p:nvPr>
            <p:ph type="sldNum" sz="quarter" idx="12"/>
          </p:nvPr>
        </p:nvSpPr>
        <p:spPr/>
        <p:txBody>
          <a:bodyPr/>
          <a:lstStyle/>
          <a:p>
            <a:fld id="{38E06347-BC0D-4F40-B989-B890AD03D868}" type="slidenum">
              <a:rPr lang="en-US" smtClean="0"/>
              <a:pPr/>
              <a:t>19</a:t>
            </a:fld>
            <a:endParaRPr lang="en-US"/>
          </a:p>
        </p:txBody>
      </p:sp>
    </p:spTree>
    <p:extLst>
      <p:ext uri="{BB962C8B-B14F-4D97-AF65-F5344CB8AC3E}">
        <p14:creationId xmlns:p14="http://schemas.microsoft.com/office/powerpoint/2010/main" val="1450016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820271"/>
          </a:xfrm>
        </p:spPr>
        <p:txBody>
          <a:bodyPr/>
          <a:lstStyle/>
          <a:p>
            <a:r>
              <a:rPr lang="en-US" dirty="0"/>
              <a:t>Overview</a:t>
            </a:r>
          </a:p>
        </p:txBody>
      </p:sp>
      <p:sp>
        <p:nvSpPr>
          <p:cNvPr id="3" name="Content Placeholder 2"/>
          <p:cNvSpPr>
            <a:spLocks noGrp="1"/>
          </p:cNvSpPr>
          <p:nvPr>
            <p:ph idx="1"/>
          </p:nvPr>
        </p:nvSpPr>
        <p:spPr>
          <a:xfrm>
            <a:off x="172571" y="1371600"/>
            <a:ext cx="8798858" cy="4572000"/>
          </a:xfrm>
        </p:spPr>
        <p:txBody>
          <a:bodyPr>
            <a:normAutofit/>
          </a:bodyPr>
          <a:lstStyle/>
          <a:p>
            <a:r>
              <a:rPr lang="en-US" sz="2800" dirty="0"/>
              <a:t>We will be studying </a:t>
            </a:r>
          </a:p>
          <a:p>
            <a:pPr lvl="1"/>
            <a:r>
              <a:rPr lang="en-US" sz="2800" dirty="0"/>
              <a:t>Bootstrap methods</a:t>
            </a:r>
          </a:p>
          <a:p>
            <a:pPr lvl="1"/>
            <a:r>
              <a:rPr lang="en-US" sz="2800" dirty="0"/>
              <a:t>Bagging</a:t>
            </a:r>
          </a:p>
          <a:p>
            <a:pPr lvl="1"/>
            <a:r>
              <a:rPr lang="en-US" sz="2800" dirty="0"/>
              <a:t>Boosting methods</a:t>
            </a:r>
          </a:p>
          <a:p>
            <a:pPr lvl="1"/>
            <a:r>
              <a:rPr lang="en-US" sz="2800" dirty="0"/>
              <a:t>Decision Trees</a:t>
            </a:r>
          </a:p>
          <a:p>
            <a:pPr lvl="1"/>
            <a:r>
              <a:rPr lang="en-US" sz="2800" dirty="0"/>
              <a:t>Random Forest </a:t>
            </a:r>
          </a:p>
          <a:p>
            <a:pPr lvl="1"/>
            <a:r>
              <a:rPr lang="en-US" sz="2800" dirty="0"/>
              <a:t>Ensemble Learning</a:t>
            </a:r>
          </a:p>
        </p:txBody>
      </p:sp>
      <p:sp>
        <p:nvSpPr>
          <p:cNvPr id="4" name="Slide Number Placeholder 3"/>
          <p:cNvSpPr>
            <a:spLocks noGrp="1"/>
          </p:cNvSpPr>
          <p:nvPr>
            <p:ph type="sldNum" sz="quarter" idx="12"/>
          </p:nvPr>
        </p:nvSpPr>
        <p:spPr/>
        <p:txBody>
          <a:bodyPr/>
          <a:lstStyle/>
          <a:p>
            <a:fld id="{38E06347-BC0D-4F40-B989-B890AD03D868}" type="slidenum">
              <a:rPr lang="en-US" smtClean="0"/>
              <a:pPr/>
              <a:t>2</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28731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744071"/>
          </a:xfrm>
        </p:spPr>
        <p:txBody>
          <a:bodyPr/>
          <a:lstStyle/>
          <a:p>
            <a:r>
              <a:rPr lang="en-US" dirty="0"/>
              <a:t>Decision Trees</a:t>
            </a:r>
          </a:p>
        </p:txBody>
      </p:sp>
      <p:sp>
        <p:nvSpPr>
          <p:cNvPr id="3" name="Content Placeholder 2"/>
          <p:cNvSpPr>
            <a:spLocks noGrp="1"/>
          </p:cNvSpPr>
          <p:nvPr>
            <p:ph idx="1"/>
          </p:nvPr>
        </p:nvSpPr>
        <p:spPr>
          <a:xfrm>
            <a:off x="152400" y="990600"/>
            <a:ext cx="8686799" cy="5365750"/>
          </a:xfrm>
        </p:spPr>
        <p:txBody>
          <a:bodyPr/>
          <a:lstStyle/>
          <a:p>
            <a:r>
              <a:rPr lang="en-US" dirty="0"/>
              <a:t>When to stop growing the Tree:</a:t>
            </a:r>
          </a:p>
          <a:p>
            <a:pPr lvl="1"/>
            <a:r>
              <a:rPr lang="en-US" dirty="0"/>
              <a:t> stop when the reduction in residual error falls below some threshold</a:t>
            </a:r>
          </a:p>
          <a:p>
            <a:pPr lvl="1"/>
            <a:r>
              <a:rPr lang="en-US" dirty="0"/>
              <a:t>often none of the available splits produces a significant reduction in error, thus </a:t>
            </a:r>
          </a:p>
          <a:p>
            <a:pPr lvl="1"/>
            <a:r>
              <a:rPr lang="en-US" dirty="0"/>
              <a:t>it is common practice to grow a large tree, using a stopping criterion based on the number of data points associated with the leaf nodes, and then prune back the resulting tree.</a:t>
            </a:r>
          </a:p>
          <a:p>
            <a:r>
              <a:rPr lang="en-US" dirty="0"/>
              <a:t>The pruning is based on a criterion that balances residual error against a measure of model complexity.</a:t>
            </a:r>
          </a:p>
          <a:p>
            <a:r>
              <a:rPr lang="en-US" dirty="0"/>
              <a:t>Mostly, we use negative cross-entry and/or </a:t>
            </a:r>
            <a:r>
              <a:rPr lang="en-US" dirty="0" err="1"/>
              <a:t>Gini</a:t>
            </a:r>
            <a:r>
              <a:rPr lang="en-US" dirty="0"/>
              <a:t>-index … the main idea is, t</a:t>
            </a:r>
            <a:r>
              <a:rPr lang="en-US" u="sng" dirty="0"/>
              <a:t>hey encourage the formation of regions in which a high proportion of the data points are assigned to one class</a:t>
            </a:r>
            <a:r>
              <a:rPr lang="en-US" dirty="0"/>
              <a:t>.</a:t>
            </a:r>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20</a:t>
            </a:fld>
            <a:endParaRPr lang="en-US"/>
          </a:p>
        </p:txBody>
      </p:sp>
    </p:spTree>
    <p:extLst>
      <p:ext uri="{BB962C8B-B14F-4D97-AF65-F5344CB8AC3E}">
        <p14:creationId xmlns:p14="http://schemas.microsoft.com/office/powerpoint/2010/main" val="1833319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744071"/>
          </a:xfrm>
        </p:spPr>
        <p:txBody>
          <a:bodyPr/>
          <a:lstStyle/>
          <a:p>
            <a:r>
              <a:rPr lang="en-US" dirty="0"/>
              <a:t>Random Forest </a:t>
            </a:r>
          </a:p>
        </p:txBody>
      </p:sp>
      <p:sp>
        <p:nvSpPr>
          <p:cNvPr id="3" name="Content Placeholder 2"/>
          <p:cNvSpPr>
            <a:spLocks noGrp="1"/>
          </p:cNvSpPr>
          <p:nvPr>
            <p:ph idx="1"/>
          </p:nvPr>
        </p:nvSpPr>
        <p:spPr>
          <a:xfrm>
            <a:off x="152401" y="990600"/>
            <a:ext cx="8798858" cy="5365750"/>
          </a:xfrm>
        </p:spPr>
        <p:txBody>
          <a:bodyPr/>
          <a:lstStyle/>
          <a:p>
            <a:r>
              <a:rPr lang="en-US" u="sng" dirty="0"/>
              <a:t>The essential idea in bagging is to average many noisy but approximately unbiased models, and hence reduce the variance.</a:t>
            </a:r>
          </a:p>
          <a:p>
            <a:r>
              <a:rPr lang="en-US" u="sng" dirty="0"/>
              <a:t>Trees are ideal candidates for bagging, since they can capture complex interaction structures in the data, and if grown sufficiently deep, have relatively low bias.</a:t>
            </a:r>
          </a:p>
          <a:p>
            <a:r>
              <a:rPr lang="en-US" dirty="0"/>
              <a:t>Since trees are notoriously noisy, they benefit greatly from the averaging.</a:t>
            </a:r>
          </a:p>
          <a:p>
            <a:r>
              <a:rPr lang="en-US" dirty="0"/>
              <a:t>Moreover, since each tree generated in bagging is identically distributed (</a:t>
            </a:r>
            <a:r>
              <a:rPr lang="en-US" i="1" dirty="0" err="1"/>
              <a:t>i.d.</a:t>
            </a:r>
            <a:r>
              <a:rPr lang="en-US" dirty="0"/>
              <a:t>), the expectation of an average of B such trees is the same as the expectation of any one of them. This means the bias of bagged trees is the same as that of the individual trees, and the only hope of improvement is through variance reduction.</a:t>
            </a:r>
          </a:p>
        </p:txBody>
      </p:sp>
      <p:sp>
        <p:nvSpPr>
          <p:cNvPr id="4" name="Slide Number Placeholder 3"/>
          <p:cNvSpPr>
            <a:spLocks noGrp="1"/>
          </p:cNvSpPr>
          <p:nvPr>
            <p:ph type="sldNum" sz="quarter" idx="12"/>
          </p:nvPr>
        </p:nvSpPr>
        <p:spPr/>
        <p:txBody>
          <a:bodyPr/>
          <a:lstStyle/>
          <a:p>
            <a:fld id="{38E06347-BC0D-4F40-B989-B890AD03D868}" type="slidenum">
              <a:rPr lang="en-US" smtClean="0"/>
              <a:pPr/>
              <a:t>21</a:t>
            </a:fld>
            <a:endParaRPr lang="en-US"/>
          </a:p>
        </p:txBody>
      </p:sp>
    </p:spTree>
    <p:extLst>
      <p:ext uri="{BB962C8B-B14F-4D97-AF65-F5344CB8AC3E}">
        <p14:creationId xmlns:p14="http://schemas.microsoft.com/office/powerpoint/2010/main" val="1955923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972671"/>
          </a:xfrm>
        </p:spPr>
        <p:txBody>
          <a:bodyPr/>
          <a:lstStyle/>
          <a:p>
            <a:r>
              <a:rPr lang="en-US" dirty="0"/>
              <a:t>Random Forest</a:t>
            </a:r>
          </a:p>
        </p:txBody>
      </p:sp>
      <p:sp>
        <p:nvSpPr>
          <p:cNvPr id="4" name="Slide Number Placeholder 3"/>
          <p:cNvSpPr>
            <a:spLocks noGrp="1"/>
          </p:cNvSpPr>
          <p:nvPr>
            <p:ph type="sldNum" sz="quarter" idx="12"/>
          </p:nvPr>
        </p:nvSpPr>
        <p:spPr/>
        <p:txBody>
          <a:bodyPr/>
          <a:lstStyle/>
          <a:p>
            <a:fld id="{38E06347-BC0D-4F40-B989-B890AD03D868}" type="slidenum">
              <a:rPr lang="en-US" smtClean="0"/>
              <a:pPr/>
              <a:t>22</a:t>
            </a:fld>
            <a:endParaRPr lang="en-US"/>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l="16644" t="14865" r="16618" b="14586"/>
          <a:stretch>
            <a:fillRect/>
          </a:stretch>
        </p:blipFill>
        <p:spPr bwMode="auto">
          <a:xfrm>
            <a:off x="304799" y="1066800"/>
            <a:ext cx="8646459" cy="5130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6391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820271"/>
          </a:xfrm>
        </p:spPr>
        <p:txBody>
          <a:bodyPr/>
          <a:lstStyle/>
          <a:p>
            <a:r>
              <a:rPr lang="en-US" dirty="0"/>
              <a:t>Random Forest</a:t>
            </a:r>
          </a:p>
        </p:txBody>
      </p:sp>
      <p:sp>
        <p:nvSpPr>
          <p:cNvPr id="4" name="Slide Number Placeholder 3"/>
          <p:cNvSpPr>
            <a:spLocks noGrp="1"/>
          </p:cNvSpPr>
          <p:nvPr>
            <p:ph type="sldNum" sz="quarter" idx="12"/>
          </p:nvPr>
        </p:nvSpPr>
        <p:spPr/>
        <p:txBody>
          <a:bodyPr/>
          <a:lstStyle/>
          <a:p>
            <a:fld id="{38E06347-BC0D-4F40-B989-B890AD03D868}" type="slidenum">
              <a:rPr lang="en-US" smtClean="0"/>
              <a:pPr/>
              <a:t>23</a:t>
            </a:fld>
            <a:endParaRPr lang="en-US"/>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914400"/>
            <a:ext cx="8646459" cy="40830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95834" y="5245071"/>
            <a:ext cx="8655424" cy="923330"/>
          </a:xfrm>
          <a:prstGeom prst="rect">
            <a:avLst/>
          </a:prstGeom>
        </p:spPr>
        <p:txBody>
          <a:bodyPr wrap="square">
            <a:spAutoFit/>
          </a:bodyPr>
          <a:lstStyle/>
          <a:p>
            <a:r>
              <a:rPr lang="en-US" b="1" dirty="0"/>
              <a:t>FIGURE</a:t>
            </a:r>
            <a:r>
              <a:rPr lang="en-US" dirty="0"/>
              <a:t>: Random forests versus 3-NN on the mixture data. The axis-oriented nature of the individual trees in a random forest lead to decision regions with an axis-oriented flavor.</a:t>
            </a:r>
          </a:p>
        </p:txBody>
      </p:sp>
    </p:spTree>
    <p:extLst>
      <p:ext uri="{BB962C8B-B14F-4D97-AF65-F5344CB8AC3E}">
        <p14:creationId xmlns:p14="http://schemas.microsoft.com/office/powerpoint/2010/main" val="3181771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667871"/>
          </a:xfrm>
        </p:spPr>
        <p:txBody>
          <a:bodyPr/>
          <a:lstStyle/>
          <a:p>
            <a:r>
              <a:rPr lang="en-US" sz="4800" dirty="0"/>
              <a:t>Ensemble Learning </a:t>
            </a:r>
          </a:p>
        </p:txBody>
      </p:sp>
      <p:sp>
        <p:nvSpPr>
          <p:cNvPr id="3" name="Content Placeholder 2"/>
          <p:cNvSpPr>
            <a:spLocks noGrp="1"/>
          </p:cNvSpPr>
          <p:nvPr>
            <p:ph idx="1"/>
          </p:nvPr>
        </p:nvSpPr>
        <p:spPr>
          <a:xfrm>
            <a:off x="228601" y="1066800"/>
            <a:ext cx="8722658" cy="5059363"/>
          </a:xfrm>
        </p:spPr>
        <p:txBody>
          <a:bodyPr/>
          <a:lstStyle/>
          <a:p>
            <a:r>
              <a:rPr lang="en-US" dirty="0"/>
              <a:t>The idea of ensemble learning is to build a prediction model by combining the strengths of a collection of simpler base models. </a:t>
            </a:r>
          </a:p>
          <a:p>
            <a:r>
              <a:rPr lang="en-US" u="sng" dirty="0"/>
              <a:t>Bagging and random forests are ensemble methods for classification</a:t>
            </a:r>
            <a:r>
              <a:rPr lang="en-US" dirty="0"/>
              <a:t>, where a </a:t>
            </a:r>
            <a:r>
              <a:rPr lang="en-US" i="1" dirty="0"/>
              <a:t>committee</a:t>
            </a:r>
            <a:r>
              <a:rPr lang="en-US" dirty="0"/>
              <a:t> of trees each cast a vote for the predicted class, ….</a:t>
            </a:r>
          </a:p>
          <a:p>
            <a:endParaRPr lang="en-US" dirty="0"/>
          </a:p>
          <a:p>
            <a:r>
              <a:rPr lang="en-US" dirty="0"/>
              <a:t>Ensemble learning can be broken down into two tasks: </a:t>
            </a:r>
          </a:p>
          <a:p>
            <a:pPr lvl="1"/>
            <a:r>
              <a:rPr lang="en-US" dirty="0"/>
              <a:t>developing a population of base learners from the training data, and </a:t>
            </a:r>
          </a:p>
          <a:p>
            <a:pPr lvl="1"/>
            <a:r>
              <a:rPr lang="en-US" dirty="0"/>
              <a:t>then combining them to form the composite predictor. </a:t>
            </a:r>
          </a:p>
          <a:p>
            <a:r>
              <a:rPr lang="en-US" dirty="0"/>
              <a:t>And the composite predictor is expected to perform better than the individual.</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24</a:t>
            </a:fld>
            <a:endParaRPr lang="en-US"/>
          </a:p>
        </p:txBody>
      </p:sp>
      <p:sp>
        <p:nvSpPr>
          <p:cNvPr id="5" name="TextBox 4"/>
          <p:cNvSpPr txBox="1"/>
          <p:nvPr/>
        </p:nvSpPr>
        <p:spPr>
          <a:xfrm>
            <a:off x="4191000" y="6329829"/>
            <a:ext cx="1981200" cy="369332"/>
          </a:xfrm>
          <a:prstGeom prst="rect">
            <a:avLst/>
          </a:prstGeom>
          <a:noFill/>
        </p:spPr>
        <p:txBody>
          <a:bodyPr wrap="square" rtlCol="0">
            <a:spAutoFit/>
          </a:bodyPr>
          <a:lstStyle/>
          <a:p>
            <a:r>
              <a:rPr lang="en-US" dirty="0"/>
              <a:t>---- x -----</a:t>
            </a:r>
          </a:p>
        </p:txBody>
      </p:sp>
    </p:spTree>
    <p:extLst>
      <p:ext uri="{BB962C8B-B14F-4D97-AF65-F5344CB8AC3E}">
        <p14:creationId xmlns:p14="http://schemas.microsoft.com/office/powerpoint/2010/main" val="343454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94129"/>
            <a:ext cx="6705600" cy="972671"/>
          </a:xfrm>
        </p:spPr>
        <p:txBody>
          <a:bodyPr/>
          <a:lstStyle/>
          <a:p>
            <a:r>
              <a:rPr lang="en-US" dirty="0"/>
              <a:t>Bootstrap Methods</a:t>
            </a:r>
          </a:p>
        </p:txBody>
      </p:sp>
      <p:sp>
        <p:nvSpPr>
          <p:cNvPr id="3" name="Content Placeholder 2"/>
          <p:cNvSpPr>
            <a:spLocks noGrp="1"/>
          </p:cNvSpPr>
          <p:nvPr>
            <p:ph idx="1"/>
          </p:nvPr>
        </p:nvSpPr>
        <p:spPr>
          <a:xfrm>
            <a:off x="228601" y="1295400"/>
            <a:ext cx="8722658" cy="5060950"/>
          </a:xfrm>
        </p:spPr>
        <p:txBody>
          <a:bodyPr/>
          <a:lstStyle/>
          <a:p>
            <a:r>
              <a:rPr lang="en-US" dirty="0"/>
              <a:t>The bootstrap is a general tool for </a:t>
            </a:r>
            <a:r>
              <a:rPr lang="en-US" b="1" i="1" dirty="0">
                <a:solidFill>
                  <a:srgbClr val="0070C0"/>
                </a:solidFill>
              </a:rPr>
              <a:t>assessing statistical accuracy</a:t>
            </a:r>
            <a:r>
              <a:rPr lang="en-US" dirty="0"/>
              <a:t>.</a:t>
            </a:r>
          </a:p>
          <a:p>
            <a:r>
              <a:rPr lang="en-US" dirty="0"/>
              <a:t>Suppose we have a model fit to a set of training data. We denote the training set by </a:t>
            </a:r>
            <a:r>
              <a:rPr lang="en-US" i="1" dirty="0"/>
              <a:t>Z</a:t>
            </a:r>
            <a:r>
              <a:rPr lang="en-US" dirty="0"/>
              <a:t> = (</a:t>
            </a:r>
            <a:r>
              <a:rPr lang="en-US" i="1" dirty="0"/>
              <a:t>z</a:t>
            </a:r>
            <a:r>
              <a:rPr lang="en-US" baseline="-25000" dirty="0"/>
              <a:t>1</a:t>
            </a:r>
            <a:r>
              <a:rPr lang="en-US" dirty="0"/>
              <a:t>, </a:t>
            </a:r>
            <a:r>
              <a:rPr lang="en-US" i="1" dirty="0"/>
              <a:t>z</a:t>
            </a:r>
            <a:r>
              <a:rPr lang="en-US" baseline="-25000" dirty="0"/>
              <a:t>2</a:t>
            </a:r>
            <a:r>
              <a:rPr lang="en-US" dirty="0"/>
              <a:t>, … , </a:t>
            </a:r>
            <a:r>
              <a:rPr lang="en-US" i="1" dirty="0" err="1"/>
              <a:t>z</a:t>
            </a:r>
            <a:r>
              <a:rPr lang="en-US" baseline="-25000" dirty="0" err="1"/>
              <a:t>N</a:t>
            </a:r>
            <a:r>
              <a:rPr lang="en-US" dirty="0"/>
              <a:t>) where </a:t>
            </a:r>
            <a:r>
              <a:rPr lang="en-US" i="1" dirty="0" err="1"/>
              <a:t>z</a:t>
            </a:r>
            <a:r>
              <a:rPr lang="en-US" baseline="-25000" dirty="0" err="1"/>
              <a:t>i</a:t>
            </a:r>
            <a:r>
              <a:rPr lang="en-US" dirty="0"/>
              <a:t> = (</a:t>
            </a:r>
            <a:r>
              <a:rPr lang="en-US" i="1" dirty="0"/>
              <a:t>x</a:t>
            </a:r>
            <a:r>
              <a:rPr lang="en-US" baseline="-25000" dirty="0"/>
              <a:t>i</a:t>
            </a:r>
            <a:r>
              <a:rPr lang="en-US" dirty="0"/>
              <a:t>, </a:t>
            </a:r>
            <a:r>
              <a:rPr lang="en-US" i="1" dirty="0" err="1"/>
              <a:t>y</a:t>
            </a:r>
            <a:r>
              <a:rPr lang="en-US" baseline="-25000" dirty="0" err="1"/>
              <a:t>i</a:t>
            </a:r>
            <a:r>
              <a:rPr lang="en-US" dirty="0"/>
              <a:t>). The basic idea is to</a:t>
            </a:r>
          </a:p>
          <a:p>
            <a:pPr lvl="1"/>
            <a:r>
              <a:rPr lang="en-US" dirty="0"/>
              <a:t>randomly draw datasets </a:t>
            </a:r>
            <a:r>
              <a:rPr lang="en-US" b="1" i="1" dirty="0">
                <a:solidFill>
                  <a:srgbClr val="0070C0"/>
                </a:solidFill>
              </a:rPr>
              <a:t>with replacement</a:t>
            </a:r>
            <a:r>
              <a:rPr lang="en-US" dirty="0"/>
              <a:t> from the training data, </a:t>
            </a:r>
          </a:p>
          <a:p>
            <a:pPr lvl="1"/>
            <a:endParaRPr lang="en-US" dirty="0"/>
          </a:p>
          <a:p>
            <a:pPr lvl="1"/>
            <a:r>
              <a:rPr lang="en-US" dirty="0"/>
              <a:t>this is done </a:t>
            </a:r>
            <a:r>
              <a:rPr lang="en-US" i="1" dirty="0"/>
              <a:t>B</a:t>
            </a:r>
            <a:r>
              <a:rPr lang="en-US" dirty="0"/>
              <a:t> times (</a:t>
            </a:r>
            <a:r>
              <a:rPr lang="en-US" i="1" dirty="0"/>
              <a:t>B</a:t>
            </a:r>
            <a:r>
              <a:rPr lang="en-US" dirty="0"/>
              <a:t> = 100 say), producing </a:t>
            </a:r>
            <a:r>
              <a:rPr lang="en-US" i="1" dirty="0"/>
              <a:t>B</a:t>
            </a:r>
            <a:r>
              <a:rPr lang="en-US" dirty="0"/>
              <a:t> bootstrap datasets, as shown in Figure (next Slide).</a:t>
            </a:r>
          </a:p>
          <a:p>
            <a:pPr lvl="1"/>
            <a:endParaRPr lang="en-US" dirty="0"/>
          </a:p>
          <a:p>
            <a:pPr lvl="1"/>
            <a:r>
              <a:rPr lang="en-US" dirty="0"/>
              <a:t>Then we refit the model to each of the bootstrap datasets, and examine the behavior of the fits over the </a:t>
            </a:r>
            <a:r>
              <a:rPr lang="en-US" i="1" dirty="0"/>
              <a:t>B</a:t>
            </a:r>
            <a:r>
              <a:rPr lang="en-US" dirty="0"/>
              <a:t> replications.</a:t>
            </a:r>
          </a:p>
          <a:p>
            <a:pPr lvl="1"/>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3</a:t>
            </a:fld>
            <a:endParaRPr lang="en-US"/>
          </a:p>
        </p:txBody>
      </p:sp>
    </p:spTree>
    <p:extLst>
      <p:ext uri="{BB962C8B-B14F-4D97-AF65-F5344CB8AC3E}">
        <p14:creationId xmlns:p14="http://schemas.microsoft.com/office/powerpoint/2010/main" val="1644557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667871"/>
          </a:xfrm>
        </p:spPr>
        <p:txBody>
          <a:bodyPr/>
          <a:lstStyle/>
          <a:p>
            <a:r>
              <a:rPr lang="en-US" dirty="0"/>
              <a:t>Bootstrap Methods</a:t>
            </a:r>
          </a:p>
        </p:txBody>
      </p:sp>
      <p:sp>
        <p:nvSpPr>
          <p:cNvPr id="4" name="Slide Number Placeholder 3"/>
          <p:cNvSpPr>
            <a:spLocks noGrp="1"/>
          </p:cNvSpPr>
          <p:nvPr>
            <p:ph type="sldNum" sz="quarter" idx="12"/>
          </p:nvPr>
        </p:nvSpPr>
        <p:spPr/>
        <p:txBody>
          <a:bodyPr/>
          <a:lstStyle/>
          <a:p>
            <a:fld id="{38E06347-BC0D-4F40-B989-B890AD03D868}" type="slidenum">
              <a:rPr lang="en-US" smtClean="0"/>
              <a:pPr/>
              <a:t>4</a:t>
            </a:fld>
            <a:endParaRPr 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0047" y="730624"/>
            <a:ext cx="5638800" cy="3856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2753" y="4967149"/>
            <a:ext cx="8901953" cy="1754326"/>
          </a:xfrm>
          <a:prstGeom prst="rect">
            <a:avLst/>
          </a:prstGeom>
        </p:spPr>
        <p:txBody>
          <a:bodyPr wrap="square">
            <a:spAutoFit/>
          </a:bodyPr>
          <a:lstStyle/>
          <a:p>
            <a:r>
              <a:rPr lang="en-US" dirty="0"/>
              <a:t>&gt; We wish to assess the statistical accuracy of a quantity </a:t>
            </a:r>
            <a:r>
              <a:rPr lang="en-US" i="1" dirty="0"/>
              <a:t>S</a:t>
            </a:r>
            <a:r>
              <a:rPr lang="en-US" dirty="0"/>
              <a:t>(</a:t>
            </a:r>
            <a:r>
              <a:rPr lang="en-US" i="1" dirty="0"/>
              <a:t>Z</a:t>
            </a:r>
            <a:r>
              <a:rPr lang="en-US" dirty="0"/>
              <a:t>) computed from our dataset. </a:t>
            </a:r>
          </a:p>
          <a:p>
            <a:r>
              <a:rPr lang="en-US" dirty="0"/>
              <a:t>&gt; B training sets </a:t>
            </a:r>
            <a:r>
              <a:rPr lang="en-US" i="1" dirty="0" err="1"/>
              <a:t>Z</a:t>
            </a:r>
            <a:r>
              <a:rPr lang="en-US" baseline="30000" dirty="0" err="1"/>
              <a:t>∗b</a:t>
            </a:r>
            <a:r>
              <a:rPr lang="en-US" dirty="0"/>
              <a:t>, </a:t>
            </a:r>
            <a:r>
              <a:rPr lang="en-US" i="1" dirty="0"/>
              <a:t>b</a:t>
            </a:r>
            <a:r>
              <a:rPr lang="en-US" dirty="0"/>
              <a:t> = 1, …, </a:t>
            </a:r>
            <a:r>
              <a:rPr lang="en-US" i="1" dirty="0"/>
              <a:t>B</a:t>
            </a:r>
            <a:r>
              <a:rPr lang="en-US" dirty="0"/>
              <a:t> each of size </a:t>
            </a:r>
            <a:r>
              <a:rPr lang="en-US" i="1" dirty="0"/>
              <a:t>N</a:t>
            </a:r>
            <a:r>
              <a:rPr lang="en-US" dirty="0"/>
              <a:t> are drawn with replacement from the original dataset. </a:t>
            </a:r>
          </a:p>
          <a:p>
            <a:r>
              <a:rPr lang="en-US" dirty="0"/>
              <a:t>&gt; The quantity of interest </a:t>
            </a:r>
            <a:r>
              <a:rPr lang="en-US" i="1" dirty="0"/>
              <a:t>S</a:t>
            </a:r>
            <a:r>
              <a:rPr lang="en-US" dirty="0"/>
              <a:t>(</a:t>
            </a:r>
            <a:r>
              <a:rPr lang="en-US" i="1" dirty="0"/>
              <a:t>Z</a:t>
            </a:r>
            <a:r>
              <a:rPr lang="en-US" dirty="0"/>
              <a:t>) is computed from each bootstrap training set, and the values </a:t>
            </a:r>
            <a:r>
              <a:rPr lang="en-US" i="1" dirty="0"/>
              <a:t>S</a:t>
            </a:r>
            <a:r>
              <a:rPr lang="en-US" dirty="0"/>
              <a:t>(</a:t>
            </a:r>
            <a:r>
              <a:rPr lang="en-US" i="1" dirty="0"/>
              <a:t>Z</a:t>
            </a:r>
            <a:r>
              <a:rPr lang="en-US" baseline="30000" dirty="0"/>
              <a:t>∗1</a:t>
            </a:r>
            <a:r>
              <a:rPr lang="en-US" dirty="0"/>
              <a:t>) , … , </a:t>
            </a:r>
            <a:r>
              <a:rPr lang="en-US" i="1" dirty="0"/>
              <a:t>S</a:t>
            </a:r>
            <a:r>
              <a:rPr lang="en-US" dirty="0"/>
              <a:t>(</a:t>
            </a:r>
            <a:r>
              <a:rPr lang="en-US" i="1" dirty="0"/>
              <a:t>Z</a:t>
            </a:r>
            <a:r>
              <a:rPr lang="en-US" baseline="30000" dirty="0"/>
              <a:t>∗</a:t>
            </a:r>
            <a:r>
              <a:rPr lang="en-US" i="1" baseline="30000" dirty="0"/>
              <a:t>B</a:t>
            </a:r>
            <a:r>
              <a:rPr lang="en-US" dirty="0"/>
              <a:t>) are used to assess the statistical accuracy of </a:t>
            </a:r>
            <a:r>
              <a:rPr lang="en-US" i="1" dirty="0"/>
              <a:t>S</a:t>
            </a:r>
            <a:r>
              <a:rPr lang="en-US" dirty="0"/>
              <a:t>(</a:t>
            </a:r>
            <a:r>
              <a:rPr lang="en-US" i="1" dirty="0"/>
              <a:t>Z</a:t>
            </a:r>
            <a:r>
              <a:rPr lang="en-US" dirty="0"/>
              <a:t>).</a:t>
            </a:r>
          </a:p>
        </p:txBody>
      </p:sp>
      <p:sp>
        <p:nvSpPr>
          <p:cNvPr id="7" name="Rectangle 6"/>
          <p:cNvSpPr/>
          <p:nvPr/>
        </p:nvSpPr>
        <p:spPr>
          <a:xfrm>
            <a:off x="8965" y="4596927"/>
            <a:ext cx="3773790" cy="369332"/>
          </a:xfrm>
          <a:prstGeom prst="rect">
            <a:avLst/>
          </a:prstGeom>
        </p:spPr>
        <p:txBody>
          <a:bodyPr wrap="none">
            <a:spAutoFit/>
          </a:bodyPr>
          <a:lstStyle/>
          <a:p>
            <a:r>
              <a:rPr lang="en-US" u="sng" dirty="0"/>
              <a:t>Schematic of the bootstrap process:</a:t>
            </a:r>
          </a:p>
        </p:txBody>
      </p:sp>
    </p:spTree>
    <p:extLst>
      <p:ext uri="{BB962C8B-B14F-4D97-AF65-F5344CB8AC3E}">
        <p14:creationId xmlns:p14="http://schemas.microsoft.com/office/powerpoint/2010/main" val="133647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1" y="762000"/>
            <a:ext cx="8798858" cy="5594350"/>
          </a:xfrm>
        </p:spPr>
        <p:txBody>
          <a:bodyPr>
            <a:normAutofit lnSpcReduction="10000"/>
          </a:bodyPr>
          <a:lstStyle/>
          <a:p>
            <a:r>
              <a:rPr lang="en-US" dirty="0"/>
              <a:t>In the figure, </a:t>
            </a:r>
            <a:r>
              <a:rPr lang="en-US" i="1" dirty="0"/>
              <a:t>S</a:t>
            </a:r>
            <a:r>
              <a:rPr lang="en-US" dirty="0"/>
              <a:t>(</a:t>
            </a:r>
            <a:r>
              <a:rPr lang="en-US" i="1" dirty="0"/>
              <a:t>Z</a:t>
            </a:r>
            <a:r>
              <a:rPr lang="en-US" dirty="0"/>
              <a:t>) is any quantity computed from the data </a:t>
            </a:r>
            <a:r>
              <a:rPr lang="en-US" i="1" dirty="0"/>
              <a:t>Z</a:t>
            </a:r>
            <a:r>
              <a:rPr lang="en-US" dirty="0"/>
              <a:t>, for example, the prediction at some input point. </a:t>
            </a:r>
          </a:p>
          <a:p>
            <a:r>
              <a:rPr lang="en-US" dirty="0"/>
              <a:t>From the bootstrap sampling we can estimate any aspect of the distribution (say, distribution function </a:t>
            </a:r>
            <a:r>
              <a:rPr lang="en-US" i="1" dirty="0"/>
              <a:t>F</a:t>
            </a:r>
            <a:r>
              <a:rPr lang="en-US" dirty="0"/>
              <a:t> for the data (</a:t>
            </a:r>
            <a:r>
              <a:rPr lang="en-US" i="1" dirty="0"/>
              <a:t>z</a:t>
            </a:r>
            <a:r>
              <a:rPr lang="en-US" baseline="-25000" dirty="0"/>
              <a:t>1</a:t>
            </a:r>
            <a:r>
              <a:rPr lang="en-US" dirty="0"/>
              <a:t>, </a:t>
            </a:r>
            <a:r>
              <a:rPr lang="en-US" i="1" dirty="0"/>
              <a:t>z</a:t>
            </a:r>
            <a:r>
              <a:rPr lang="en-US" baseline="-25000" dirty="0"/>
              <a:t>2</a:t>
            </a:r>
            <a:r>
              <a:rPr lang="en-US" dirty="0"/>
              <a:t>,  … , </a:t>
            </a:r>
            <a:r>
              <a:rPr lang="en-US" i="1" dirty="0" err="1"/>
              <a:t>z</a:t>
            </a:r>
            <a:r>
              <a:rPr lang="en-US" baseline="-25000" dirty="0" err="1"/>
              <a:t>N</a:t>
            </a:r>
            <a:r>
              <a:rPr lang="en-US" dirty="0"/>
              <a:t>)) of </a:t>
            </a:r>
            <a:r>
              <a:rPr lang="en-US" i="1" dirty="0"/>
              <a:t>S</a:t>
            </a:r>
            <a:r>
              <a:rPr lang="en-US" dirty="0"/>
              <a:t>(</a:t>
            </a:r>
            <a:r>
              <a:rPr lang="en-US" i="1" dirty="0"/>
              <a:t>Z</a:t>
            </a:r>
            <a:r>
              <a:rPr lang="en-US" dirty="0"/>
              <a:t>), for example, its variance,</a:t>
            </a:r>
          </a:p>
          <a:p>
            <a:r>
              <a:rPr lang="en-US" dirty="0"/>
              <a:t> </a:t>
            </a:r>
          </a:p>
          <a:p>
            <a:endParaRPr lang="en-US" dirty="0"/>
          </a:p>
          <a:p>
            <a:r>
              <a:rPr lang="en-US" dirty="0"/>
              <a:t>where mean, </a:t>
            </a:r>
          </a:p>
          <a:p>
            <a:endParaRPr lang="en-US" dirty="0"/>
          </a:p>
          <a:p>
            <a:r>
              <a:rPr lang="en-US" dirty="0"/>
              <a:t>The larger the number of </a:t>
            </a:r>
            <a:r>
              <a:rPr lang="en-US" i="1" dirty="0"/>
              <a:t>B</a:t>
            </a:r>
            <a:r>
              <a:rPr lang="en-US" dirty="0"/>
              <a:t> of bootstrap samples, the more satisfactory is the estimate of a statistic and its variance. One of the benefits of bootstrap estimation is that </a:t>
            </a:r>
            <a:r>
              <a:rPr lang="en-US" i="1" dirty="0"/>
              <a:t>B</a:t>
            </a:r>
            <a:r>
              <a:rPr lang="en-US" dirty="0"/>
              <a:t> can be adjusted to the computational resources. </a:t>
            </a:r>
          </a:p>
        </p:txBody>
      </p:sp>
      <p:sp>
        <p:nvSpPr>
          <p:cNvPr id="4" name="Slide Number Placeholder 3"/>
          <p:cNvSpPr>
            <a:spLocks noGrp="1"/>
          </p:cNvSpPr>
          <p:nvPr>
            <p:ph type="sldNum" sz="quarter" idx="12"/>
          </p:nvPr>
        </p:nvSpPr>
        <p:spPr/>
        <p:txBody>
          <a:bodyPr/>
          <a:lstStyle/>
          <a:p>
            <a:fld id="{38E06347-BC0D-4F40-B989-B890AD03D868}" type="slidenum">
              <a:rPr lang="en-US" smtClean="0"/>
              <a:pPr/>
              <a:t>5</a:t>
            </a:fld>
            <a:endParaRPr lang="en-US"/>
          </a:p>
        </p:txBody>
      </p:sp>
      <p:sp>
        <p:nvSpPr>
          <p:cNvPr id="5" name="Title 1"/>
          <p:cNvSpPr>
            <a:spLocks noGrp="1"/>
          </p:cNvSpPr>
          <p:nvPr>
            <p:ph type="title"/>
          </p:nvPr>
        </p:nvSpPr>
        <p:spPr>
          <a:xfrm>
            <a:off x="498475" y="94129"/>
            <a:ext cx="8147051" cy="667871"/>
          </a:xfrm>
        </p:spPr>
        <p:txBody>
          <a:bodyPr/>
          <a:lstStyle/>
          <a:p>
            <a:r>
              <a:rPr lang="en-US" dirty="0"/>
              <a:t>Bootstrap Methods</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98372032"/>
              </p:ext>
            </p:extLst>
          </p:nvPr>
        </p:nvGraphicFramePr>
        <p:xfrm>
          <a:off x="2663059" y="2743200"/>
          <a:ext cx="4414520" cy="838200"/>
        </p:xfrm>
        <a:graphic>
          <a:graphicData uri="http://schemas.openxmlformats.org/presentationml/2006/ole">
            <mc:AlternateContent xmlns:mc="http://schemas.openxmlformats.org/markup-compatibility/2006">
              <mc:Choice xmlns:v="urn:schemas-microsoft-com:vml" Requires="v">
                <p:oleObj spid="_x0000_s11685" name="Equation" r:id="rId4" imgW="2260600" imgH="431800" progId="Equation.3">
                  <p:embed/>
                </p:oleObj>
              </mc:Choice>
              <mc:Fallback>
                <p:oleObj name="Equation" r:id="rId4" imgW="2260600" imgH="4318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3059" y="2743200"/>
                        <a:ext cx="4414520" cy="838200"/>
                      </a:xfrm>
                      <a:prstGeom prst="rect">
                        <a:avLst/>
                      </a:prstGeom>
                      <a:noFill/>
                    </p:spPr>
                  </p:pic>
                </p:oleObj>
              </mc:Fallback>
            </mc:AlternateContent>
          </a:graphicData>
        </a:graphic>
      </p:graphicFrame>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319749824"/>
              </p:ext>
            </p:extLst>
          </p:nvPr>
        </p:nvGraphicFramePr>
        <p:xfrm>
          <a:off x="3124200" y="3733800"/>
          <a:ext cx="2540953" cy="914743"/>
        </p:xfrm>
        <a:graphic>
          <a:graphicData uri="http://schemas.openxmlformats.org/presentationml/2006/ole">
            <mc:AlternateContent xmlns:mc="http://schemas.openxmlformats.org/markup-compatibility/2006">
              <mc:Choice xmlns:v="urn:schemas-microsoft-com:vml" Requires="v">
                <p:oleObj spid="_x0000_s11686" name="Equation" r:id="rId6" imgW="1193800" imgH="431800" progId="Equation.3">
                  <p:embed/>
                </p:oleObj>
              </mc:Choice>
              <mc:Fallback>
                <p:oleObj name="Equation" r:id="rId6" imgW="1193800" imgH="4318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3733800"/>
                        <a:ext cx="2540953" cy="914743"/>
                      </a:xfrm>
                      <a:prstGeom prst="rect">
                        <a:avLst/>
                      </a:prstGeom>
                      <a:noFill/>
                    </p:spPr>
                  </p:pic>
                </p:oleObj>
              </mc:Fallback>
            </mc:AlternateContent>
          </a:graphicData>
        </a:graphic>
      </p:graphicFrame>
    </p:spTree>
    <p:extLst>
      <p:ext uri="{BB962C8B-B14F-4D97-AF65-F5344CB8AC3E}">
        <p14:creationId xmlns:p14="http://schemas.microsoft.com/office/powerpoint/2010/main" val="336263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1" y="914400"/>
            <a:ext cx="8798858" cy="5441950"/>
          </a:xfrm>
        </p:spPr>
        <p:txBody>
          <a:bodyPr/>
          <a:lstStyle/>
          <a:p>
            <a:r>
              <a:rPr lang="en-US" dirty="0"/>
              <a:t>How can we apply the bootstrap to estimate prediction error? </a:t>
            </a:r>
          </a:p>
          <a:p>
            <a:r>
              <a:rPr lang="en-US" dirty="0"/>
              <a:t>One approach would be to fit the model in question on a set of bootstrap samples, and then keep track of how well it predicts the original training set. </a:t>
            </a:r>
          </a:p>
          <a:p>
            <a:r>
              <a:rPr lang="en-US" dirty="0"/>
              <a:t>  </a:t>
            </a:r>
          </a:p>
        </p:txBody>
      </p:sp>
      <p:sp>
        <p:nvSpPr>
          <p:cNvPr id="4" name="Slide Number Placeholder 3"/>
          <p:cNvSpPr>
            <a:spLocks noGrp="1"/>
          </p:cNvSpPr>
          <p:nvPr>
            <p:ph type="sldNum" sz="quarter" idx="12"/>
          </p:nvPr>
        </p:nvSpPr>
        <p:spPr/>
        <p:txBody>
          <a:bodyPr/>
          <a:lstStyle/>
          <a:p>
            <a:fld id="{38E06347-BC0D-4F40-B989-B890AD03D868}" type="slidenum">
              <a:rPr lang="en-US" smtClean="0"/>
              <a:pPr/>
              <a:t>6</a:t>
            </a:fld>
            <a:endParaRPr lang="en-US"/>
          </a:p>
        </p:txBody>
      </p:sp>
      <p:sp>
        <p:nvSpPr>
          <p:cNvPr id="5" name="Title 1"/>
          <p:cNvSpPr>
            <a:spLocks noGrp="1"/>
          </p:cNvSpPr>
          <p:nvPr>
            <p:ph type="title"/>
          </p:nvPr>
        </p:nvSpPr>
        <p:spPr>
          <a:xfrm>
            <a:off x="498475" y="94129"/>
            <a:ext cx="8147051" cy="667871"/>
          </a:xfrm>
        </p:spPr>
        <p:txBody>
          <a:bodyPr/>
          <a:lstStyle/>
          <a:p>
            <a:r>
              <a:rPr lang="en-US" dirty="0"/>
              <a:t>Bootstrap Methods</a:t>
            </a:r>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259" y="2895600"/>
            <a:ext cx="8382000" cy="701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828528449"/>
              </p:ext>
            </p:extLst>
          </p:nvPr>
        </p:nvGraphicFramePr>
        <p:xfrm>
          <a:off x="2734933" y="4038600"/>
          <a:ext cx="4172373" cy="838200"/>
        </p:xfrm>
        <a:graphic>
          <a:graphicData uri="http://schemas.openxmlformats.org/presentationml/2006/ole">
            <mc:AlternateContent xmlns:mc="http://schemas.openxmlformats.org/markup-compatibility/2006">
              <mc:Choice xmlns:v="urn:schemas-microsoft-com:vml" Requires="v">
                <p:oleObj spid="_x0000_s12498" name="Equation" r:id="rId5" imgW="2133600" imgH="431800" progId="Equation.3">
                  <p:embed/>
                </p:oleObj>
              </mc:Choice>
              <mc:Fallback>
                <p:oleObj name="Equation" r:id="rId5" imgW="2133600" imgH="431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4933" y="4038600"/>
                        <a:ext cx="4172373" cy="838200"/>
                      </a:xfrm>
                      <a:prstGeom prst="rect">
                        <a:avLst/>
                      </a:prstGeom>
                      <a:noFill/>
                    </p:spPr>
                  </p:pic>
                </p:oleObj>
              </mc:Fallback>
            </mc:AlternateContent>
          </a:graphicData>
        </a:graphic>
      </p:graphicFrame>
    </p:spTree>
    <p:extLst>
      <p:ext uri="{BB962C8B-B14F-4D97-AF65-F5344CB8AC3E}">
        <p14:creationId xmlns:p14="http://schemas.microsoft.com/office/powerpoint/2010/main" val="2057416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9" y="94129"/>
            <a:ext cx="4343401" cy="896471"/>
          </a:xfrm>
        </p:spPr>
        <p:txBody>
          <a:bodyPr/>
          <a:lstStyle/>
          <a:p>
            <a:r>
              <a:rPr lang="en-US" dirty="0"/>
              <a:t>Bagging</a:t>
            </a:r>
          </a:p>
        </p:txBody>
      </p:sp>
      <p:sp>
        <p:nvSpPr>
          <p:cNvPr id="3" name="Content Placeholder 2"/>
          <p:cNvSpPr>
            <a:spLocks noGrp="1"/>
          </p:cNvSpPr>
          <p:nvPr>
            <p:ph idx="1"/>
          </p:nvPr>
        </p:nvSpPr>
        <p:spPr>
          <a:xfrm>
            <a:off x="228601" y="990600"/>
            <a:ext cx="8722658" cy="5365750"/>
          </a:xfrm>
        </p:spPr>
        <p:txBody>
          <a:bodyPr/>
          <a:lstStyle/>
          <a:p>
            <a:r>
              <a:rPr lang="en-US" i="1" dirty="0"/>
              <a:t>Bagging</a:t>
            </a:r>
            <a:r>
              <a:rPr lang="en-US" dirty="0"/>
              <a:t> is basically </a:t>
            </a:r>
            <a:r>
              <a:rPr lang="en-US" i="1" dirty="0"/>
              <a:t>bootstrap aggregation</a:t>
            </a:r>
            <a:r>
              <a:rPr lang="en-US" dirty="0"/>
              <a:t>. </a:t>
            </a:r>
          </a:p>
          <a:p>
            <a:r>
              <a:rPr lang="en-US" dirty="0"/>
              <a:t>Bootstrap has been shown to be a way of assessing the accuracy of a parameter estimate or a prediction.</a:t>
            </a:r>
          </a:p>
          <a:p>
            <a:r>
              <a:rPr lang="en-US" dirty="0"/>
              <a:t>Consider first the regression problem;</a:t>
            </a:r>
          </a:p>
          <a:p>
            <a:pPr lvl="1"/>
            <a:r>
              <a:rPr lang="en-US" dirty="0"/>
              <a:t>    </a:t>
            </a:r>
          </a:p>
          <a:p>
            <a:pPr lvl="1"/>
            <a:endParaRPr lang="en-US" dirty="0"/>
          </a:p>
          <a:p>
            <a:pPr lvl="1"/>
            <a:r>
              <a:rPr lang="en-US" i="1" dirty="0"/>
              <a:t>Bootstrap aggregation</a:t>
            </a:r>
            <a:r>
              <a:rPr lang="en-US" dirty="0"/>
              <a:t> or bagging averages this prediction over a collection of bootstrap samples, thereby reducing its variance.</a:t>
            </a:r>
          </a:p>
          <a:p>
            <a:pPr lvl="1"/>
            <a:r>
              <a:rPr lang="en-US" dirty="0"/>
              <a:t>  </a:t>
            </a:r>
          </a:p>
        </p:txBody>
      </p:sp>
      <p:sp>
        <p:nvSpPr>
          <p:cNvPr id="4" name="Slide Number Placeholder 3"/>
          <p:cNvSpPr>
            <a:spLocks noGrp="1"/>
          </p:cNvSpPr>
          <p:nvPr>
            <p:ph type="sldNum" sz="quarter" idx="12"/>
          </p:nvPr>
        </p:nvSpPr>
        <p:spPr/>
        <p:txBody>
          <a:bodyPr/>
          <a:lstStyle/>
          <a:p>
            <a:fld id="{38E06347-BC0D-4F40-B989-B890AD03D868}" type="slidenum">
              <a:rPr lang="en-US" smtClean="0"/>
              <a:pPr/>
              <a:t>7</a:t>
            </a:fld>
            <a:endParaRPr lang="en-US"/>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799" y="2987440"/>
            <a:ext cx="7884459" cy="64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4728" y="4564804"/>
            <a:ext cx="8059272" cy="692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958344050"/>
              </p:ext>
            </p:extLst>
          </p:nvPr>
        </p:nvGraphicFramePr>
        <p:xfrm>
          <a:off x="3886200" y="5410200"/>
          <a:ext cx="2438400" cy="762000"/>
        </p:xfrm>
        <a:graphic>
          <a:graphicData uri="http://schemas.openxmlformats.org/presentationml/2006/ole">
            <mc:AlternateContent xmlns:mc="http://schemas.openxmlformats.org/markup-compatibility/2006">
              <mc:Choice xmlns:v="urn:schemas-microsoft-com:vml" Requires="v">
                <p:oleObj spid="_x0000_s13510" name="Equation" r:id="rId6" imgW="1371600" imgH="431800" progId="Equation.3">
                  <p:embed/>
                </p:oleObj>
              </mc:Choice>
              <mc:Fallback>
                <p:oleObj name="Equation" r:id="rId6" imgW="1371600" imgH="4318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5410200"/>
                        <a:ext cx="2438400" cy="762000"/>
                      </a:xfrm>
                      <a:prstGeom prst="rect">
                        <a:avLst/>
                      </a:prstGeom>
                      <a:noFill/>
                    </p:spPr>
                  </p:pic>
                </p:oleObj>
              </mc:Fallback>
            </mc:AlternateContent>
          </a:graphicData>
        </a:graphic>
      </p:graphicFrame>
    </p:spTree>
    <p:extLst>
      <p:ext uri="{BB962C8B-B14F-4D97-AF65-F5344CB8AC3E}">
        <p14:creationId xmlns:p14="http://schemas.microsoft.com/office/powerpoint/2010/main" val="448331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4129"/>
            <a:ext cx="6400800" cy="820271"/>
          </a:xfrm>
        </p:spPr>
        <p:txBody>
          <a:bodyPr/>
          <a:lstStyle/>
          <a:p>
            <a:r>
              <a:rPr lang="en-US" dirty="0"/>
              <a:t>Boosting Methods</a:t>
            </a:r>
          </a:p>
        </p:txBody>
      </p:sp>
      <p:sp>
        <p:nvSpPr>
          <p:cNvPr id="3" name="Content Placeholder 2"/>
          <p:cNvSpPr>
            <a:spLocks noGrp="1"/>
          </p:cNvSpPr>
          <p:nvPr>
            <p:ph idx="1"/>
          </p:nvPr>
        </p:nvSpPr>
        <p:spPr>
          <a:xfrm>
            <a:off x="152401" y="1066800"/>
            <a:ext cx="8798858" cy="5289550"/>
          </a:xfrm>
        </p:spPr>
        <p:txBody>
          <a:bodyPr/>
          <a:lstStyle/>
          <a:p>
            <a:r>
              <a:rPr lang="en-US" dirty="0"/>
              <a:t>Boosting is one of the most powerful learning ideas introduced in the last twenty years. It was originally designed for classification problems, but it can be used for regression as well. </a:t>
            </a:r>
          </a:p>
          <a:p>
            <a:r>
              <a:rPr lang="en-US" dirty="0"/>
              <a:t>The motivation for boosting was a procedure that </a:t>
            </a:r>
            <a:r>
              <a:rPr lang="en-US" u="sng" dirty="0"/>
              <a:t>combines the outputs of many “weak” classifiers to produce a powerful “committee.”</a:t>
            </a:r>
            <a:r>
              <a:rPr lang="en-US" dirty="0"/>
              <a:t> </a:t>
            </a:r>
          </a:p>
          <a:p>
            <a:r>
              <a:rPr lang="en-US" dirty="0"/>
              <a:t>We will see “AdaBoost.M1”, the most popular boosting algorithm:</a:t>
            </a:r>
          </a:p>
          <a:p>
            <a:pPr lvl="1"/>
            <a:r>
              <a:rPr lang="en-US" dirty="0"/>
              <a:t>Consider a two-class problem, with the output variable coded as </a:t>
            </a:r>
            <a:r>
              <a:rPr lang="en-US" i="1" dirty="0"/>
              <a:t>Y</a:t>
            </a:r>
            <a:r>
              <a:rPr lang="en-US" dirty="0"/>
              <a:t> ∈ {−1, 1}. Given a vector of predictor variables </a:t>
            </a:r>
            <a:r>
              <a:rPr lang="en-US" i="1" dirty="0"/>
              <a:t>X</a:t>
            </a:r>
            <a:r>
              <a:rPr lang="en-US" dirty="0"/>
              <a:t>, a classifier </a:t>
            </a:r>
            <a:r>
              <a:rPr lang="en-US" i="1" dirty="0"/>
              <a:t>G</a:t>
            </a:r>
            <a:r>
              <a:rPr lang="en-US" dirty="0"/>
              <a:t>(</a:t>
            </a:r>
            <a:r>
              <a:rPr lang="en-US" i="1" dirty="0"/>
              <a:t>X</a:t>
            </a:r>
            <a:r>
              <a:rPr lang="en-US" dirty="0"/>
              <a:t>) produces a prediction taking one of the two values {−1, 1}. The error rate on the training sample is </a:t>
            </a:r>
          </a:p>
          <a:p>
            <a:pPr lvl="1"/>
            <a:endParaRPr lang="en-US" dirty="0"/>
          </a:p>
          <a:p>
            <a:pPr lvl="1"/>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8</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714666849"/>
              </p:ext>
            </p:extLst>
          </p:nvPr>
        </p:nvGraphicFramePr>
        <p:xfrm>
          <a:off x="3767137" y="5349330"/>
          <a:ext cx="2709863" cy="721561"/>
        </p:xfrm>
        <a:graphic>
          <a:graphicData uri="http://schemas.openxmlformats.org/presentationml/2006/ole">
            <mc:AlternateContent xmlns:mc="http://schemas.openxmlformats.org/markup-compatibility/2006">
              <mc:Choice xmlns:v="urn:schemas-microsoft-com:vml" Requires="v">
                <p:oleObj spid="_x0000_s14523" name="Equation" r:id="rId4" imgW="1612900" imgH="431800" progId="Equation.3">
                  <p:embed/>
                </p:oleObj>
              </mc:Choice>
              <mc:Fallback>
                <p:oleObj name="Equation" r:id="rId4" imgW="1612900" imgH="4318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7137" y="5349330"/>
                        <a:ext cx="2709863" cy="721561"/>
                      </a:xfrm>
                      <a:prstGeom prst="rect">
                        <a:avLst/>
                      </a:prstGeom>
                      <a:noFill/>
                    </p:spPr>
                  </p:pic>
                </p:oleObj>
              </mc:Fallback>
            </mc:AlternateContent>
          </a:graphicData>
        </a:graphic>
      </p:graphicFrame>
      <p:pic>
        <p:nvPicPr>
          <p:cNvPr id="14341"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r="13197"/>
          <a:stretch/>
        </p:blipFill>
        <p:spPr bwMode="auto">
          <a:xfrm>
            <a:off x="1103313" y="6093720"/>
            <a:ext cx="7847946" cy="376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3688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1" y="1066799"/>
            <a:ext cx="8722658" cy="5654675"/>
          </a:xfrm>
        </p:spPr>
        <p:txBody>
          <a:bodyPr>
            <a:normAutofit/>
          </a:bodyPr>
          <a:lstStyle/>
          <a:p>
            <a:r>
              <a:rPr lang="en-US" dirty="0"/>
              <a:t>A weak classifier is one whose error rate is only slightly better than random guessing. </a:t>
            </a:r>
          </a:p>
          <a:p>
            <a:r>
              <a:rPr lang="en-US" dirty="0"/>
              <a:t>The purpose of boosting is to </a:t>
            </a:r>
            <a:r>
              <a:rPr lang="en-US" b="1" dirty="0"/>
              <a:t>sequentially</a:t>
            </a:r>
            <a:r>
              <a:rPr lang="en-US" dirty="0"/>
              <a:t> apply the weak classification algorithm to repeatedly modified versions of the data, thereby producing a sequence of weak classifiers </a:t>
            </a:r>
            <a:r>
              <a:rPr lang="en-US" dirty="0" err="1"/>
              <a:t>G</a:t>
            </a:r>
            <a:r>
              <a:rPr lang="en-US" baseline="-25000" dirty="0" err="1"/>
              <a:t>m</a:t>
            </a:r>
            <a:r>
              <a:rPr lang="en-US" dirty="0"/>
              <a:t>(</a:t>
            </a:r>
            <a:r>
              <a:rPr lang="en-US" i="1" dirty="0"/>
              <a:t>x</a:t>
            </a:r>
            <a:r>
              <a:rPr lang="en-US" dirty="0"/>
              <a:t>), </a:t>
            </a:r>
            <a:r>
              <a:rPr lang="en-US" i="1" dirty="0"/>
              <a:t>m</a:t>
            </a:r>
            <a:r>
              <a:rPr lang="en-US" dirty="0"/>
              <a:t> = 1, 2, …, </a:t>
            </a:r>
            <a:r>
              <a:rPr lang="en-US" i="1" dirty="0"/>
              <a:t>M</a:t>
            </a:r>
            <a:r>
              <a:rPr lang="en-US" dirty="0"/>
              <a:t>.</a:t>
            </a:r>
          </a:p>
          <a:p>
            <a:r>
              <a:rPr lang="en-US" dirty="0"/>
              <a:t>The predictions from all of them are then combined through a </a:t>
            </a:r>
            <a:r>
              <a:rPr lang="en-US" b="1" u="sng" dirty="0"/>
              <a:t>weighted majority vote</a:t>
            </a:r>
            <a:r>
              <a:rPr lang="en-US" dirty="0"/>
              <a:t> to produce the final prediction:</a:t>
            </a:r>
          </a:p>
          <a:p>
            <a:endParaRPr lang="en-US" dirty="0"/>
          </a:p>
          <a:p>
            <a:r>
              <a:rPr lang="en-US" dirty="0"/>
              <a:t>Here </a:t>
            </a:r>
            <a:r>
              <a:rPr lang="en-US" i="1" dirty="0"/>
              <a:t>α</a:t>
            </a:r>
            <a:r>
              <a:rPr lang="en-US" baseline="-25000" dirty="0"/>
              <a:t>1</a:t>
            </a:r>
            <a:r>
              <a:rPr lang="en-US" dirty="0"/>
              <a:t>, </a:t>
            </a:r>
            <a:r>
              <a:rPr lang="en-US" i="1" dirty="0"/>
              <a:t>α</a:t>
            </a:r>
            <a:r>
              <a:rPr lang="en-US" baseline="-25000" dirty="0"/>
              <a:t>2</a:t>
            </a:r>
            <a:r>
              <a:rPr lang="en-US" dirty="0"/>
              <a:t>, …, </a:t>
            </a:r>
            <a:r>
              <a:rPr lang="en-US" i="1" dirty="0"/>
              <a:t>α</a:t>
            </a:r>
            <a:r>
              <a:rPr lang="en-US" baseline="-25000" dirty="0"/>
              <a:t>M</a:t>
            </a:r>
            <a:r>
              <a:rPr lang="en-US" dirty="0"/>
              <a:t> are computed by the boosting algorithm, and weight the contribution of each respective </a:t>
            </a:r>
            <a:r>
              <a:rPr lang="en-US" i="1" dirty="0" err="1"/>
              <a:t>G</a:t>
            </a:r>
            <a:r>
              <a:rPr lang="en-US" baseline="-25000" dirty="0" err="1"/>
              <a:t>m</a:t>
            </a:r>
            <a:r>
              <a:rPr lang="en-US" dirty="0"/>
              <a:t>(</a:t>
            </a:r>
            <a:r>
              <a:rPr lang="en-US" i="1" dirty="0"/>
              <a:t>x</a:t>
            </a:r>
            <a:r>
              <a:rPr lang="en-US" dirty="0"/>
              <a:t>). Their effect is to give higher influence to the more accurate classifiers in the sequence.</a:t>
            </a:r>
          </a:p>
        </p:txBody>
      </p:sp>
      <p:sp>
        <p:nvSpPr>
          <p:cNvPr id="4" name="Slide Number Placeholder 3"/>
          <p:cNvSpPr>
            <a:spLocks noGrp="1"/>
          </p:cNvSpPr>
          <p:nvPr>
            <p:ph type="sldNum" sz="quarter" idx="12"/>
          </p:nvPr>
        </p:nvSpPr>
        <p:spPr/>
        <p:txBody>
          <a:bodyPr/>
          <a:lstStyle/>
          <a:p>
            <a:fld id="{38E06347-BC0D-4F40-B989-B890AD03D868}" type="slidenum">
              <a:rPr lang="en-US" smtClean="0"/>
              <a:pPr/>
              <a:t>9</a:t>
            </a:fld>
            <a:endParaRPr lang="en-US"/>
          </a:p>
        </p:txBody>
      </p:sp>
      <p:sp>
        <p:nvSpPr>
          <p:cNvPr id="5" name="Title 1"/>
          <p:cNvSpPr>
            <a:spLocks noGrp="1"/>
          </p:cNvSpPr>
          <p:nvPr>
            <p:ph type="title"/>
          </p:nvPr>
        </p:nvSpPr>
        <p:spPr>
          <a:xfrm>
            <a:off x="1371600" y="94129"/>
            <a:ext cx="6400800" cy="820271"/>
          </a:xfrm>
        </p:spPr>
        <p:txBody>
          <a:bodyPr/>
          <a:lstStyle/>
          <a:p>
            <a:r>
              <a:rPr lang="en-US" dirty="0"/>
              <a:t>Boosting Methods</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351341310"/>
              </p:ext>
            </p:extLst>
          </p:nvPr>
        </p:nvGraphicFramePr>
        <p:xfrm>
          <a:off x="3460376" y="4419600"/>
          <a:ext cx="2667000" cy="739977"/>
        </p:xfrm>
        <a:graphic>
          <a:graphicData uri="http://schemas.openxmlformats.org/presentationml/2006/ole">
            <mc:AlternateContent xmlns:mc="http://schemas.openxmlformats.org/markup-compatibility/2006">
              <mc:Choice xmlns:v="urn:schemas-microsoft-com:vml" Requires="v">
                <p:oleObj spid="_x0000_s15541" name="Equation" r:id="rId4" imgW="1651000" imgH="457200" progId="Equation.3">
                  <p:embed/>
                </p:oleObj>
              </mc:Choice>
              <mc:Fallback>
                <p:oleObj name="Equation" r:id="rId4" imgW="1651000" imgH="4572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0376" y="4419600"/>
                        <a:ext cx="2667000" cy="739977"/>
                      </a:xfrm>
                      <a:prstGeom prst="rect">
                        <a:avLst/>
                      </a:prstGeom>
                      <a:noFill/>
                    </p:spPr>
                  </p:pic>
                </p:oleObj>
              </mc:Fallback>
            </mc:AlternateContent>
          </a:graphicData>
        </a:graphic>
      </p:graphicFrame>
    </p:spTree>
    <p:extLst>
      <p:ext uri="{BB962C8B-B14F-4D97-AF65-F5344CB8AC3E}">
        <p14:creationId xmlns:p14="http://schemas.microsoft.com/office/powerpoint/2010/main" val="536731078"/>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addle">
  <a:themeElements>
    <a:clrScheme name="Saddle">
      <a:dk1>
        <a:srgbClr val="302C24"/>
      </a:dk1>
      <a:lt1>
        <a:sysClr val="window" lastClr="FFFFFF"/>
      </a:lt1>
      <a:dk2>
        <a:srgbClr val="AC6416"/>
      </a:dk2>
      <a:lt2>
        <a:srgbClr val="E8E4DB"/>
      </a:lt2>
      <a:accent1>
        <a:srgbClr val="C6B178"/>
      </a:accent1>
      <a:accent2>
        <a:srgbClr val="9C5B14"/>
      </a:accent2>
      <a:accent3>
        <a:srgbClr val="71B2BC"/>
      </a:accent3>
      <a:accent4>
        <a:srgbClr val="78AA5D"/>
      </a:accent4>
      <a:accent5>
        <a:srgbClr val="867099"/>
      </a:accent5>
      <a:accent6>
        <a:srgbClr val="4C6F75"/>
      </a:accent6>
      <a:hlink>
        <a:srgbClr val="F27B0E"/>
      </a:hlink>
      <a:folHlink>
        <a:srgbClr val="989268"/>
      </a:folHlink>
    </a:clrScheme>
    <a:fontScheme name="Saddle">
      <a:majorFont>
        <a:latin typeface="Book Antiqua"/>
        <a:ea typeface=""/>
        <a:cs typeface=""/>
        <a:font script="Jpan" typeface="ＭＳ 明朝"/>
      </a:majorFont>
      <a:minorFont>
        <a:latin typeface="Book Antiqua"/>
        <a:ea typeface=""/>
        <a:cs typeface=""/>
        <a:font script="Jpan" typeface="ＭＳ 明朝"/>
      </a:minorFont>
    </a:fontScheme>
    <a:fmtScheme name="Saddle">
      <a:fillStyleLst>
        <a:solidFill>
          <a:schemeClr val="phClr"/>
        </a:solidFill>
        <a:gradFill rotWithShape="1">
          <a:gsLst>
            <a:gs pos="0">
              <a:schemeClr val="phClr"/>
            </a:gs>
            <a:gs pos="30000">
              <a:schemeClr val="phClr">
                <a:tint val="80000"/>
              </a:schemeClr>
            </a:gs>
            <a:gs pos="100000">
              <a:schemeClr val="phClr">
                <a:tint val="100000"/>
              </a:schemeClr>
            </a:gs>
          </a:gsLst>
          <a:path path="rect">
            <a:fillToRect l="50000" r="100000"/>
          </a:path>
        </a:gradFill>
        <a:blipFill rotWithShape="1">
          <a:blip xmlns:r="http://schemas.openxmlformats.org/officeDocument/2006/relationships" r:embed="rId1">
            <a:duotone>
              <a:schemeClr val="phClr">
                <a:shade val="70000"/>
                <a:satMod val="120000"/>
              </a:schemeClr>
              <a:schemeClr val="phClr">
                <a:tint val="30000"/>
                <a:satMod val="120000"/>
              </a:schemeClr>
            </a:duotone>
          </a:blip>
          <a:stretch/>
        </a:blipFill>
      </a:fillStyleLst>
      <a:lnStyleLst>
        <a:ln w="25400" cap="flat" cmpd="sng" algn="ctr">
          <a:solidFill>
            <a:schemeClr val="phClr">
              <a:shade val="95000"/>
              <a:satMod val="105000"/>
            </a:schemeClr>
          </a:solidFill>
          <a:prstDash val="solid"/>
        </a:ln>
        <a:ln w="50800" cap="flat" cmpd="dbl" algn="ctr">
          <a:solidFill>
            <a:schemeClr val="phClr"/>
          </a:solidFill>
          <a:prstDash val="solid"/>
        </a:ln>
        <a:ln w="76200" cap="flat" cmpd="dbl" algn="ctr">
          <a:solidFill>
            <a:schemeClr val="phClr"/>
          </a:solidFill>
          <a:prstDash val="solid"/>
        </a:ln>
      </a:lnStyleLst>
      <a:effectStyleLst>
        <a:effectStyle>
          <a:effectLst/>
        </a:effectStyle>
        <a:effectStyle>
          <a:effectLst>
            <a:outerShdw blurRad="38100" dist="25400" dir="5400000" rotWithShape="0">
              <a:srgbClr val="FFFFFF">
                <a:alpha val="75000"/>
              </a:srgbClr>
            </a:outerShdw>
          </a:effectLst>
          <a:scene3d>
            <a:camera prst="orthographicFront">
              <a:rot lat="0" lon="0" rev="0"/>
            </a:camera>
            <a:lightRig rig="sunrise" dir="tl">
              <a:rot lat="0" lon="0" rev="1200000"/>
            </a:lightRig>
          </a:scene3d>
          <a:sp3d prstMaterial="softEdge">
            <a:bevelT w="0" h="0"/>
          </a:sp3d>
        </a:effectStyle>
        <a:effectStyle>
          <a:effectLst>
            <a:innerShdw blurRad="76200" dist="38100" dir="13500000">
              <a:srgbClr val="FFFFFF">
                <a:alpha val="75000"/>
              </a:srgbClr>
            </a:innerShdw>
          </a:effectLst>
          <a:scene3d>
            <a:camera prst="perspectiveFront" fov="2400000"/>
            <a:lightRig rig="twoPt" dir="tl"/>
          </a:scene3d>
          <a:sp3d>
            <a:bevelT w="25400" h="12700" prst="angle"/>
          </a:sp3d>
        </a:effectStyle>
      </a:effectStyleLst>
      <a:bgFillStyleLst>
        <a:solidFill>
          <a:schemeClr val="phClr"/>
        </a:solidFill>
        <a:blipFill rotWithShape="1">
          <a:blip xmlns:r="http://schemas.openxmlformats.org/officeDocument/2006/relationships" r:embed="rId2">
            <a:duotone>
              <a:schemeClr val="phClr">
                <a:shade val="30000"/>
                <a:satMod val="250000"/>
              </a:schemeClr>
              <a:schemeClr val="phClr">
                <a:tint val="50000"/>
                <a:satMod val="200000"/>
              </a:schemeClr>
            </a:duotone>
          </a:blip>
          <a:stretch/>
        </a:blipFill>
        <a:blipFill rotWithShape="1">
          <a:blip xmlns:r="http://schemas.openxmlformats.org/officeDocument/2006/relationships" r:embed="rId3">
            <a:duotone>
              <a:schemeClr val="phClr">
                <a:shade val="90000"/>
                <a:hueMod val="90000"/>
                <a:satMod val="150000"/>
                <a:lumMod val="90000"/>
              </a:schemeClr>
              <a:schemeClr val="phClr">
                <a:tint val="70000"/>
                <a:shade val="80000"/>
                <a:satMod val="3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Saddle.thmx</Template>
  <TotalTime>22191</TotalTime>
  <Words>2110</Words>
  <Application>Microsoft Office PowerPoint</Application>
  <PresentationFormat>On-screen Show (4:3)</PresentationFormat>
  <Paragraphs>179</Paragraphs>
  <Slides>24</Slides>
  <Notes>24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Arial</vt:lpstr>
      <vt:lpstr>Book Antiqua</vt:lpstr>
      <vt:lpstr>Calibri</vt:lpstr>
      <vt:lpstr>Comic Sans MS</vt:lpstr>
      <vt:lpstr>Wingdings</vt:lpstr>
      <vt:lpstr>Wingdings 2</vt:lpstr>
      <vt:lpstr>Saddle</vt:lpstr>
      <vt:lpstr>Equation</vt:lpstr>
      <vt:lpstr>CSCI 4/5588 ML-II Chapter #6:   Random Forest</vt:lpstr>
      <vt:lpstr>Overview</vt:lpstr>
      <vt:lpstr>Bootstrap Methods</vt:lpstr>
      <vt:lpstr>Bootstrap Methods</vt:lpstr>
      <vt:lpstr>Bootstrap Methods</vt:lpstr>
      <vt:lpstr>Bootstrap Methods</vt:lpstr>
      <vt:lpstr>Bagging</vt:lpstr>
      <vt:lpstr>Boosting Methods</vt:lpstr>
      <vt:lpstr>Boosting Methods</vt:lpstr>
      <vt:lpstr>Boosting Methods</vt:lpstr>
      <vt:lpstr>Boosting Methods</vt:lpstr>
      <vt:lpstr>PowerPoint Presentation</vt:lpstr>
      <vt:lpstr>PowerPoint Presentation</vt:lpstr>
      <vt:lpstr>Decision Trees</vt:lpstr>
      <vt:lpstr>Decision Trees</vt:lpstr>
      <vt:lpstr>Decision Trees</vt:lpstr>
      <vt:lpstr>Decision Trees</vt:lpstr>
      <vt:lpstr>Decision Trees</vt:lpstr>
      <vt:lpstr>Decision Trees</vt:lpstr>
      <vt:lpstr>Decision Trees</vt:lpstr>
      <vt:lpstr>Random Forest </vt:lpstr>
      <vt:lpstr>Random Forest</vt:lpstr>
      <vt:lpstr>Random Forest</vt:lpstr>
      <vt:lpstr>Ensemble Learning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4401: Principles of Operating Systems I</dc:title>
  <dc:creator>Christopher Taylor</dc:creator>
  <cp:lastModifiedBy>Tamjidul Hoque</cp:lastModifiedBy>
  <cp:revision>1328</cp:revision>
  <cp:lastPrinted>2019-11-05T22:43:36Z</cp:lastPrinted>
  <dcterms:created xsi:type="dcterms:W3CDTF">2010-11-05T16:55:14Z</dcterms:created>
  <dcterms:modified xsi:type="dcterms:W3CDTF">2020-11-04T03:20:02Z</dcterms:modified>
</cp:coreProperties>
</file>