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 id="2147483764" r:id="rId2"/>
    <p:sldMasterId id="2147483772" r:id="rId3"/>
  </p:sldMasterIdLst>
  <p:notesMasterIdLst>
    <p:notesMasterId r:id="rId34"/>
  </p:notesMasterIdLst>
  <p:handoutMasterIdLst>
    <p:handoutMasterId r:id="rId35"/>
  </p:handoutMasterIdLst>
  <p:sldIdLst>
    <p:sldId id="800" r:id="rId4"/>
    <p:sldId id="364" r:id="rId5"/>
    <p:sldId id="299" r:id="rId6"/>
    <p:sldId id="801" r:id="rId7"/>
    <p:sldId id="301" r:id="rId8"/>
    <p:sldId id="802" r:id="rId9"/>
    <p:sldId id="812" r:id="rId10"/>
    <p:sldId id="808" r:id="rId11"/>
    <p:sldId id="304" r:id="rId12"/>
    <p:sldId id="409" r:id="rId13"/>
    <p:sldId id="454" r:id="rId14"/>
    <p:sldId id="804" r:id="rId15"/>
    <p:sldId id="330" r:id="rId16"/>
    <p:sldId id="324" r:id="rId17"/>
    <p:sldId id="331" r:id="rId18"/>
    <p:sldId id="332" r:id="rId19"/>
    <p:sldId id="333" r:id="rId20"/>
    <p:sldId id="410" r:id="rId21"/>
    <p:sldId id="411" r:id="rId22"/>
    <p:sldId id="412" r:id="rId23"/>
    <p:sldId id="367" r:id="rId24"/>
    <p:sldId id="809" r:id="rId25"/>
    <p:sldId id="369" r:id="rId26"/>
    <p:sldId id="370" r:id="rId27"/>
    <p:sldId id="810" r:id="rId28"/>
    <p:sldId id="372" r:id="rId29"/>
    <p:sldId id="811" r:id="rId30"/>
    <p:sldId id="807" r:id="rId31"/>
    <p:sldId id="310" r:id="rId32"/>
    <p:sldId id="323" r:id="rId33"/>
  </p:sldIdLst>
  <p:sldSz cx="10363200" cy="7772400"/>
  <p:notesSz cx="6858000" cy="9144000"/>
  <p:defaultTextStyle>
    <a:defPPr>
      <a:defRPr lang="en-US"/>
    </a:defPPr>
    <a:lvl1pPr marL="0" algn="l" defTabSz="509115" rtl="0" eaLnBrk="1" latinLnBrk="0" hangingPunct="1">
      <a:defRPr sz="2000" kern="1200">
        <a:solidFill>
          <a:schemeClr val="tx1"/>
        </a:solidFill>
        <a:latin typeface="+mn-lt"/>
        <a:ea typeface="+mn-ea"/>
        <a:cs typeface="+mn-cs"/>
      </a:defRPr>
    </a:lvl1pPr>
    <a:lvl2pPr marL="509115" algn="l" defTabSz="509115" rtl="0" eaLnBrk="1" latinLnBrk="0" hangingPunct="1">
      <a:defRPr sz="2000" kern="1200">
        <a:solidFill>
          <a:schemeClr val="tx1"/>
        </a:solidFill>
        <a:latin typeface="+mn-lt"/>
        <a:ea typeface="+mn-ea"/>
        <a:cs typeface="+mn-cs"/>
      </a:defRPr>
    </a:lvl2pPr>
    <a:lvl3pPr marL="1018228" algn="l" defTabSz="509115" rtl="0" eaLnBrk="1" latinLnBrk="0" hangingPunct="1">
      <a:defRPr sz="2000" kern="1200">
        <a:solidFill>
          <a:schemeClr val="tx1"/>
        </a:solidFill>
        <a:latin typeface="+mn-lt"/>
        <a:ea typeface="+mn-ea"/>
        <a:cs typeface="+mn-cs"/>
      </a:defRPr>
    </a:lvl3pPr>
    <a:lvl4pPr marL="1527344" algn="l" defTabSz="509115" rtl="0" eaLnBrk="1" latinLnBrk="0" hangingPunct="1">
      <a:defRPr sz="2000" kern="1200">
        <a:solidFill>
          <a:schemeClr val="tx1"/>
        </a:solidFill>
        <a:latin typeface="+mn-lt"/>
        <a:ea typeface="+mn-ea"/>
        <a:cs typeface="+mn-cs"/>
      </a:defRPr>
    </a:lvl4pPr>
    <a:lvl5pPr marL="2036458" algn="l" defTabSz="509115" rtl="0" eaLnBrk="1" latinLnBrk="0" hangingPunct="1">
      <a:defRPr sz="2000" kern="1200">
        <a:solidFill>
          <a:schemeClr val="tx1"/>
        </a:solidFill>
        <a:latin typeface="+mn-lt"/>
        <a:ea typeface="+mn-ea"/>
        <a:cs typeface="+mn-cs"/>
      </a:defRPr>
    </a:lvl5pPr>
    <a:lvl6pPr marL="2545574" algn="l" defTabSz="509115" rtl="0" eaLnBrk="1" latinLnBrk="0" hangingPunct="1">
      <a:defRPr sz="2000" kern="1200">
        <a:solidFill>
          <a:schemeClr val="tx1"/>
        </a:solidFill>
        <a:latin typeface="+mn-lt"/>
        <a:ea typeface="+mn-ea"/>
        <a:cs typeface="+mn-cs"/>
      </a:defRPr>
    </a:lvl6pPr>
    <a:lvl7pPr marL="3054686" algn="l" defTabSz="509115" rtl="0" eaLnBrk="1" latinLnBrk="0" hangingPunct="1">
      <a:defRPr sz="2000" kern="1200">
        <a:solidFill>
          <a:schemeClr val="tx1"/>
        </a:solidFill>
        <a:latin typeface="+mn-lt"/>
        <a:ea typeface="+mn-ea"/>
        <a:cs typeface="+mn-cs"/>
      </a:defRPr>
    </a:lvl7pPr>
    <a:lvl8pPr marL="3563802" algn="l" defTabSz="509115" rtl="0" eaLnBrk="1" latinLnBrk="0" hangingPunct="1">
      <a:defRPr sz="2000" kern="1200">
        <a:solidFill>
          <a:schemeClr val="tx1"/>
        </a:solidFill>
        <a:latin typeface="+mn-lt"/>
        <a:ea typeface="+mn-ea"/>
        <a:cs typeface="+mn-cs"/>
      </a:defRPr>
    </a:lvl8pPr>
    <a:lvl9pPr marL="4072914" algn="l" defTabSz="50911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958"/>
    <a:srgbClr val="E84A26"/>
    <a:srgbClr val="DE4D3A"/>
    <a:srgbClr val="15274B"/>
    <a:srgbClr val="F16322"/>
    <a:srgbClr val="DDD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62" autoAdjust="0"/>
    <p:restoredTop sz="89316" autoAdjust="0"/>
  </p:normalViewPr>
  <p:slideViewPr>
    <p:cSldViewPr snapToGrid="0" snapToObjects="1">
      <p:cViewPr varScale="1">
        <p:scale>
          <a:sx n="96" d="100"/>
          <a:sy n="96" d="100"/>
        </p:scale>
        <p:origin x="1360" y="152"/>
      </p:cViewPr>
      <p:guideLst>
        <p:guide orient="horz" pos="2448"/>
        <p:guide pos="3264"/>
      </p:guideLst>
    </p:cSldViewPr>
  </p:slideViewPr>
  <p:notesTextViewPr>
    <p:cViewPr>
      <p:scale>
        <a:sx n="100" d="100"/>
        <a:sy n="100" d="100"/>
      </p:scale>
      <p:origin x="0" y="0"/>
    </p:cViewPr>
  </p:notesTextViewPr>
  <p:sorterViewPr>
    <p:cViewPr>
      <p:scale>
        <a:sx n="160" d="100"/>
        <a:sy n="160" d="100"/>
      </p:scale>
      <p:origin x="0" y="19064"/>
    </p:cViewPr>
  </p:sorterViewPr>
  <p:notesViewPr>
    <p:cSldViewPr snapToGrid="0" snapToObjects="1">
      <p:cViewPr varScale="1">
        <p:scale>
          <a:sx n="91" d="100"/>
          <a:sy n="91" d="100"/>
        </p:scale>
        <p:origin x="-4280"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7228DE-CDA8-CF4B-AE01-9156ABFB4CDB}" type="doc">
      <dgm:prSet loTypeId="urn:microsoft.com/office/officeart/2005/8/layout/process2" loCatId="" qsTypeId="urn:microsoft.com/office/officeart/2005/8/quickstyle/simple4" qsCatId="simple" csTypeId="urn:microsoft.com/office/officeart/2005/8/colors/accent1_2" csCatId="accent1" phldr="1"/>
      <dgm:spPr/>
    </dgm:pt>
    <dgm:pt modelId="{1E8C54EF-4040-4A49-9817-E78A38D50F40}">
      <dgm:prSet phldrT="[Text]"/>
      <dgm:spPr/>
      <dgm:t>
        <a:bodyPr/>
        <a:lstStyle/>
        <a:p>
          <a:r>
            <a:rPr lang="en-US" dirty="0"/>
            <a:t>Reconnaissance</a:t>
          </a:r>
        </a:p>
      </dgm:t>
    </dgm:pt>
    <dgm:pt modelId="{F0D654D4-7B32-C849-9B0C-5FE8C2827966}" type="parTrans" cxnId="{3FA4EC56-1D29-4E47-AB78-29686ABA7526}">
      <dgm:prSet/>
      <dgm:spPr/>
      <dgm:t>
        <a:bodyPr/>
        <a:lstStyle/>
        <a:p>
          <a:endParaRPr lang="en-US"/>
        </a:p>
      </dgm:t>
    </dgm:pt>
    <dgm:pt modelId="{50411E0E-52AE-2046-B309-E6386BC60337}" type="sibTrans" cxnId="{3FA4EC56-1D29-4E47-AB78-29686ABA7526}">
      <dgm:prSet/>
      <dgm:spPr/>
      <dgm:t>
        <a:bodyPr/>
        <a:lstStyle/>
        <a:p>
          <a:endParaRPr lang="en-US"/>
        </a:p>
      </dgm:t>
    </dgm:pt>
    <dgm:pt modelId="{4D9C2177-6D0F-5245-A79C-202BC7331C2C}">
      <dgm:prSet phldrT="[Text]"/>
      <dgm:spPr/>
      <dgm:t>
        <a:bodyPr/>
        <a:lstStyle/>
        <a:p>
          <a:r>
            <a:rPr lang="en-US" dirty="0"/>
            <a:t>Delivery</a:t>
          </a:r>
        </a:p>
      </dgm:t>
    </dgm:pt>
    <dgm:pt modelId="{8E8078BD-2DD5-B74C-B348-631A50D93FC9}" type="parTrans" cxnId="{92294F44-AE57-4241-9DA5-DBFB87BC6BBB}">
      <dgm:prSet/>
      <dgm:spPr/>
      <dgm:t>
        <a:bodyPr/>
        <a:lstStyle/>
        <a:p>
          <a:endParaRPr lang="en-US"/>
        </a:p>
      </dgm:t>
    </dgm:pt>
    <dgm:pt modelId="{142290D2-C458-BD4F-BF14-D290058B03A1}" type="sibTrans" cxnId="{92294F44-AE57-4241-9DA5-DBFB87BC6BBB}">
      <dgm:prSet/>
      <dgm:spPr/>
      <dgm:t>
        <a:bodyPr/>
        <a:lstStyle/>
        <a:p>
          <a:endParaRPr lang="en-US"/>
        </a:p>
      </dgm:t>
    </dgm:pt>
    <dgm:pt modelId="{CBDF76D9-446B-6448-8001-8EDBFF00298C}">
      <dgm:prSet phldrT="[Text]"/>
      <dgm:spPr/>
      <dgm:t>
        <a:bodyPr/>
        <a:lstStyle/>
        <a:p>
          <a:r>
            <a:rPr lang="en-US" dirty="0"/>
            <a:t>Command and Control</a:t>
          </a:r>
        </a:p>
      </dgm:t>
    </dgm:pt>
    <dgm:pt modelId="{DC0E0FB0-BE07-9E41-9AB5-CD9E2F32CE68}" type="parTrans" cxnId="{DA06309E-11A1-9640-BF66-4D866FCC3022}">
      <dgm:prSet/>
      <dgm:spPr/>
      <dgm:t>
        <a:bodyPr/>
        <a:lstStyle/>
        <a:p>
          <a:endParaRPr lang="en-US"/>
        </a:p>
      </dgm:t>
    </dgm:pt>
    <dgm:pt modelId="{10607C1E-B8F5-3B4B-B294-6B8ECC92A913}" type="sibTrans" cxnId="{DA06309E-11A1-9640-BF66-4D866FCC3022}">
      <dgm:prSet/>
      <dgm:spPr/>
      <dgm:t>
        <a:bodyPr/>
        <a:lstStyle/>
        <a:p>
          <a:endParaRPr lang="en-US"/>
        </a:p>
      </dgm:t>
    </dgm:pt>
    <dgm:pt modelId="{064CD5BF-A44B-374C-A937-EE70B8BA3DC8}">
      <dgm:prSet/>
      <dgm:spPr>
        <a:solidFill>
          <a:schemeClr val="accent6"/>
        </a:solidFill>
      </dgm:spPr>
      <dgm:t>
        <a:bodyPr/>
        <a:lstStyle/>
        <a:p>
          <a:r>
            <a:rPr lang="en-US" dirty="0"/>
            <a:t>Lateral Movement</a:t>
          </a:r>
        </a:p>
      </dgm:t>
    </dgm:pt>
    <dgm:pt modelId="{439C221D-4D9A-F746-BA5B-06AD3316C75D}" type="parTrans" cxnId="{59A38BD1-7519-B740-90A4-4DF24AD93028}">
      <dgm:prSet/>
      <dgm:spPr/>
      <dgm:t>
        <a:bodyPr/>
        <a:lstStyle/>
        <a:p>
          <a:endParaRPr lang="en-US"/>
        </a:p>
      </dgm:t>
    </dgm:pt>
    <dgm:pt modelId="{817BC9B9-9FE7-B440-91A1-51933FD33034}" type="sibTrans" cxnId="{59A38BD1-7519-B740-90A4-4DF24AD93028}">
      <dgm:prSet/>
      <dgm:spPr/>
      <dgm:t>
        <a:bodyPr/>
        <a:lstStyle/>
        <a:p>
          <a:endParaRPr lang="en-US"/>
        </a:p>
      </dgm:t>
    </dgm:pt>
    <dgm:pt modelId="{40F389B3-F9C9-2546-8E07-3C9262B61316}">
      <dgm:prSet/>
      <dgm:spPr/>
      <dgm:t>
        <a:bodyPr/>
        <a:lstStyle/>
        <a:p>
          <a:r>
            <a:rPr lang="en-US" dirty="0"/>
            <a:t>Goal Accomplishment</a:t>
          </a:r>
        </a:p>
      </dgm:t>
    </dgm:pt>
    <dgm:pt modelId="{F3A2E8D0-3680-AA4A-953C-470E70D06C10}" type="parTrans" cxnId="{93005CFE-428D-4743-84BC-982DF44ACFF9}">
      <dgm:prSet/>
      <dgm:spPr/>
      <dgm:t>
        <a:bodyPr/>
        <a:lstStyle/>
        <a:p>
          <a:endParaRPr lang="en-US"/>
        </a:p>
      </dgm:t>
    </dgm:pt>
    <dgm:pt modelId="{076DF6F6-319C-C94F-9B10-547E6779713F}" type="sibTrans" cxnId="{93005CFE-428D-4743-84BC-982DF44ACFF9}">
      <dgm:prSet/>
      <dgm:spPr/>
      <dgm:t>
        <a:bodyPr/>
        <a:lstStyle/>
        <a:p>
          <a:endParaRPr lang="en-US"/>
        </a:p>
      </dgm:t>
    </dgm:pt>
    <dgm:pt modelId="{F4F4DC72-4643-4341-99FF-0FD43C0B9101}" type="pres">
      <dgm:prSet presAssocID="{FB7228DE-CDA8-CF4B-AE01-9156ABFB4CDB}" presName="linearFlow" presStyleCnt="0">
        <dgm:presLayoutVars>
          <dgm:resizeHandles val="exact"/>
        </dgm:presLayoutVars>
      </dgm:prSet>
      <dgm:spPr/>
    </dgm:pt>
    <dgm:pt modelId="{82FC43E5-58B4-D241-A842-4AC33B4EA22C}" type="pres">
      <dgm:prSet presAssocID="{1E8C54EF-4040-4A49-9817-E78A38D50F40}" presName="node" presStyleLbl="node1" presStyleIdx="0" presStyleCnt="5">
        <dgm:presLayoutVars>
          <dgm:bulletEnabled val="1"/>
        </dgm:presLayoutVars>
      </dgm:prSet>
      <dgm:spPr/>
    </dgm:pt>
    <dgm:pt modelId="{7B8CF596-A905-3445-A64B-A19D3160139D}" type="pres">
      <dgm:prSet presAssocID="{50411E0E-52AE-2046-B309-E6386BC60337}" presName="sibTrans" presStyleLbl="sibTrans2D1" presStyleIdx="0" presStyleCnt="4"/>
      <dgm:spPr/>
    </dgm:pt>
    <dgm:pt modelId="{E83CD2FA-5D8D-B849-BA03-1025DBA22AA1}" type="pres">
      <dgm:prSet presAssocID="{50411E0E-52AE-2046-B309-E6386BC60337}" presName="connectorText" presStyleLbl="sibTrans2D1" presStyleIdx="0" presStyleCnt="4"/>
      <dgm:spPr/>
    </dgm:pt>
    <dgm:pt modelId="{608E6612-F64A-074D-94CD-EE2F8E6F60F0}" type="pres">
      <dgm:prSet presAssocID="{4D9C2177-6D0F-5245-A79C-202BC7331C2C}" presName="node" presStyleLbl="node1" presStyleIdx="1" presStyleCnt="5">
        <dgm:presLayoutVars>
          <dgm:bulletEnabled val="1"/>
        </dgm:presLayoutVars>
      </dgm:prSet>
      <dgm:spPr/>
    </dgm:pt>
    <dgm:pt modelId="{9E7D43DE-C645-1B45-8583-C0D5A0F511C8}" type="pres">
      <dgm:prSet presAssocID="{142290D2-C458-BD4F-BF14-D290058B03A1}" presName="sibTrans" presStyleLbl="sibTrans2D1" presStyleIdx="1" presStyleCnt="4"/>
      <dgm:spPr/>
    </dgm:pt>
    <dgm:pt modelId="{2CFFF765-28E1-CB4E-855C-DF2D44B9D589}" type="pres">
      <dgm:prSet presAssocID="{142290D2-C458-BD4F-BF14-D290058B03A1}" presName="connectorText" presStyleLbl="sibTrans2D1" presStyleIdx="1" presStyleCnt="4"/>
      <dgm:spPr/>
    </dgm:pt>
    <dgm:pt modelId="{AD6562FE-0852-404C-BCDF-3442B62EAE86}" type="pres">
      <dgm:prSet presAssocID="{CBDF76D9-446B-6448-8001-8EDBFF00298C}" presName="node" presStyleLbl="node1" presStyleIdx="2" presStyleCnt="5">
        <dgm:presLayoutVars>
          <dgm:bulletEnabled val="1"/>
        </dgm:presLayoutVars>
      </dgm:prSet>
      <dgm:spPr/>
    </dgm:pt>
    <dgm:pt modelId="{39CAD7C2-CCE7-6642-85CE-F7DA28349E4A}" type="pres">
      <dgm:prSet presAssocID="{10607C1E-B8F5-3B4B-B294-6B8ECC92A913}" presName="sibTrans" presStyleLbl="sibTrans2D1" presStyleIdx="2" presStyleCnt="4"/>
      <dgm:spPr/>
    </dgm:pt>
    <dgm:pt modelId="{0493DD82-F3A6-5E42-82F4-38964BE70C71}" type="pres">
      <dgm:prSet presAssocID="{10607C1E-B8F5-3B4B-B294-6B8ECC92A913}" presName="connectorText" presStyleLbl="sibTrans2D1" presStyleIdx="2" presStyleCnt="4"/>
      <dgm:spPr/>
    </dgm:pt>
    <dgm:pt modelId="{1C28CCA3-C0C6-BC49-B80F-DCD22F8F3E7D}" type="pres">
      <dgm:prSet presAssocID="{064CD5BF-A44B-374C-A937-EE70B8BA3DC8}" presName="node" presStyleLbl="node1" presStyleIdx="3" presStyleCnt="5">
        <dgm:presLayoutVars>
          <dgm:bulletEnabled val="1"/>
        </dgm:presLayoutVars>
      </dgm:prSet>
      <dgm:spPr/>
    </dgm:pt>
    <dgm:pt modelId="{1A8EB268-EB05-8C44-BE56-93E6F9CDABA9}" type="pres">
      <dgm:prSet presAssocID="{817BC9B9-9FE7-B440-91A1-51933FD33034}" presName="sibTrans" presStyleLbl="sibTrans2D1" presStyleIdx="3" presStyleCnt="4"/>
      <dgm:spPr/>
    </dgm:pt>
    <dgm:pt modelId="{FA1D83D3-52D9-4644-9730-2822D6C5CEA1}" type="pres">
      <dgm:prSet presAssocID="{817BC9B9-9FE7-B440-91A1-51933FD33034}" presName="connectorText" presStyleLbl="sibTrans2D1" presStyleIdx="3" presStyleCnt="4"/>
      <dgm:spPr/>
    </dgm:pt>
    <dgm:pt modelId="{4F01996F-0657-2E42-9116-2FF0A62AA1FC}" type="pres">
      <dgm:prSet presAssocID="{40F389B3-F9C9-2546-8E07-3C9262B61316}" presName="node" presStyleLbl="node1" presStyleIdx="4" presStyleCnt="5">
        <dgm:presLayoutVars>
          <dgm:bulletEnabled val="1"/>
        </dgm:presLayoutVars>
      </dgm:prSet>
      <dgm:spPr/>
    </dgm:pt>
  </dgm:ptLst>
  <dgm:cxnLst>
    <dgm:cxn modelId="{7C443A07-742F-ED4A-8906-E4D716C4A892}" type="presOf" srcId="{142290D2-C458-BD4F-BF14-D290058B03A1}" destId="{2CFFF765-28E1-CB4E-855C-DF2D44B9D589}" srcOrd="1" destOrd="0" presId="urn:microsoft.com/office/officeart/2005/8/layout/process2"/>
    <dgm:cxn modelId="{FC81F308-7971-E548-A136-1EA94A010BDD}" type="presOf" srcId="{817BC9B9-9FE7-B440-91A1-51933FD33034}" destId="{1A8EB268-EB05-8C44-BE56-93E6F9CDABA9}" srcOrd="0" destOrd="0" presId="urn:microsoft.com/office/officeart/2005/8/layout/process2"/>
    <dgm:cxn modelId="{0B958628-4F63-184B-B5C8-3602EFCDB2D0}" type="presOf" srcId="{1E8C54EF-4040-4A49-9817-E78A38D50F40}" destId="{82FC43E5-58B4-D241-A842-4AC33B4EA22C}" srcOrd="0" destOrd="0" presId="urn:microsoft.com/office/officeart/2005/8/layout/process2"/>
    <dgm:cxn modelId="{4A811244-69E1-CE4D-BF64-1C5E9A9FC0A9}" type="presOf" srcId="{50411E0E-52AE-2046-B309-E6386BC60337}" destId="{E83CD2FA-5D8D-B849-BA03-1025DBA22AA1}" srcOrd="1" destOrd="0" presId="urn:microsoft.com/office/officeart/2005/8/layout/process2"/>
    <dgm:cxn modelId="{92294F44-AE57-4241-9DA5-DBFB87BC6BBB}" srcId="{FB7228DE-CDA8-CF4B-AE01-9156ABFB4CDB}" destId="{4D9C2177-6D0F-5245-A79C-202BC7331C2C}" srcOrd="1" destOrd="0" parTransId="{8E8078BD-2DD5-B74C-B348-631A50D93FC9}" sibTransId="{142290D2-C458-BD4F-BF14-D290058B03A1}"/>
    <dgm:cxn modelId="{3FA4EC56-1D29-4E47-AB78-29686ABA7526}" srcId="{FB7228DE-CDA8-CF4B-AE01-9156ABFB4CDB}" destId="{1E8C54EF-4040-4A49-9817-E78A38D50F40}" srcOrd="0" destOrd="0" parTransId="{F0D654D4-7B32-C849-9B0C-5FE8C2827966}" sibTransId="{50411E0E-52AE-2046-B309-E6386BC60337}"/>
    <dgm:cxn modelId="{389E2E8E-71A7-FB4C-841C-9B87706D71DE}" type="presOf" srcId="{CBDF76D9-446B-6448-8001-8EDBFF00298C}" destId="{AD6562FE-0852-404C-BCDF-3442B62EAE86}" srcOrd="0" destOrd="0" presId="urn:microsoft.com/office/officeart/2005/8/layout/process2"/>
    <dgm:cxn modelId="{DA06309E-11A1-9640-BF66-4D866FCC3022}" srcId="{FB7228DE-CDA8-CF4B-AE01-9156ABFB4CDB}" destId="{CBDF76D9-446B-6448-8001-8EDBFF00298C}" srcOrd="2" destOrd="0" parTransId="{DC0E0FB0-BE07-9E41-9AB5-CD9E2F32CE68}" sibTransId="{10607C1E-B8F5-3B4B-B294-6B8ECC92A913}"/>
    <dgm:cxn modelId="{6DD64BAB-1130-524F-B509-9C219CED0467}" type="presOf" srcId="{142290D2-C458-BD4F-BF14-D290058B03A1}" destId="{9E7D43DE-C645-1B45-8583-C0D5A0F511C8}" srcOrd="0" destOrd="0" presId="urn:microsoft.com/office/officeart/2005/8/layout/process2"/>
    <dgm:cxn modelId="{ED921BB2-F933-F746-A8B9-BAFFF4FB2DBC}" type="presOf" srcId="{817BC9B9-9FE7-B440-91A1-51933FD33034}" destId="{FA1D83D3-52D9-4644-9730-2822D6C5CEA1}" srcOrd="1" destOrd="0" presId="urn:microsoft.com/office/officeart/2005/8/layout/process2"/>
    <dgm:cxn modelId="{9A12E9BB-F564-944A-8A7F-9F0A5B299368}" type="presOf" srcId="{10607C1E-B8F5-3B4B-B294-6B8ECC92A913}" destId="{0493DD82-F3A6-5E42-82F4-38964BE70C71}" srcOrd="1" destOrd="0" presId="urn:microsoft.com/office/officeart/2005/8/layout/process2"/>
    <dgm:cxn modelId="{59A38BD1-7519-B740-90A4-4DF24AD93028}" srcId="{FB7228DE-CDA8-CF4B-AE01-9156ABFB4CDB}" destId="{064CD5BF-A44B-374C-A937-EE70B8BA3DC8}" srcOrd="3" destOrd="0" parTransId="{439C221D-4D9A-F746-BA5B-06AD3316C75D}" sibTransId="{817BC9B9-9FE7-B440-91A1-51933FD33034}"/>
    <dgm:cxn modelId="{3D3B10D2-74DE-9246-B08C-7DBAF6901C38}" type="presOf" srcId="{FB7228DE-CDA8-CF4B-AE01-9156ABFB4CDB}" destId="{F4F4DC72-4643-4341-99FF-0FD43C0B9101}" srcOrd="0" destOrd="0" presId="urn:microsoft.com/office/officeart/2005/8/layout/process2"/>
    <dgm:cxn modelId="{527671DD-AB05-C64E-85AC-6B0A88B66505}" type="presOf" srcId="{064CD5BF-A44B-374C-A937-EE70B8BA3DC8}" destId="{1C28CCA3-C0C6-BC49-B80F-DCD22F8F3E7D}" srcOrd="0" destOrd="0" presId="urn:microsoft.com/office/officeart/2005/8/layout/process2"/>
    <dgm:cxn modelId="{61D871E8-B0A3-C94B-8CBE-31843D53EF34}" type="presOf" srcId="{4D9C2177-6D0F-5245-A79C-202BC7331C2C}" destId="{608E6612-F64A-074D-94CD-EE2F8E6F60F0}" srcOrd="0" destOrd="0" presId="urn:microsoft.com/office/officeart/2005/8/layout/process2"/>
    <dgm:cxn modelId="{267B74FA-6C0E-DF4D-A353-164133BB7AF6}" type="presOf" srcId="{40F389B3-F9C9-2546-8E07-3C9262B61316}" destId="{4F01996F-0657-2E42-9116-2FF0A62AA1FC}" srcOrd="0" destOrd="0" presId="urn:microsoft.com/office/officeart/2005/8/layout/process2"/>
    <dgm:cxn modelId="{31F6A5FC-5CBE-704E-B4A4-69E94471F6A1}" type="presOf" srcId="{10607C1E-B8F5-3B4B-B294-6B8ECC92A913}" destId="{39CAD7C2-CCE7-6642-85CE-F7DA28349E4A}" srcOrd="0" destOrd="0" presId="urn:microsoft.com/office/officeart/2005/8/layout/process2"/>
    <dgm:cxn modelId="{00A064FD-CE50-DD4B-AB24-3C9A66892F0A}" type="presOf" srcId="{50411E0E-52AE-2046-B309-E6386BC60337}" destId="{7B8CF596-A905-3445-A64B-A19D3160139D}" srcOrd="0" destOrd="0" presId="urn:microsoft.com/office/officeart/2005/8/layout/process2"/>
    <dgm:cxn modelId="{93005CFE-428D-4743-84BC-982DF44ACFF9}" srcId="{FB7228DE-CDA8-CF4B-AE01-9156ABFB4CDB}" destId="{40F389B3-F9C9-2546-8E07-3C9262B61316}" srcOrd="4" destOrd="0" parTransId="{F3A2E8D0-3680-AA4A-953C-470E70D06C10}" sibTransId="{076DF6F6-319C-C94F-9B10-547E6779713F}"/>
    <dgm:cxn modelId="{D1001913-C32D-A449-9A51-596A51FEC49C}" type="presParOf" srcId="{F4F4DC72-4643-4341-99FF-0FD43C0B9101}" destId="{82FC43E5-58B4-D241-A842-4AC33B4EA22C}" srcOrd="0" destOrd="0" presId="urn:microsoft.com/office/officeart/2005/8/layout/process2"/>
    <dgm:cxn modelId="{8E09A2A0-F977-C440-980A-A1199632CC3A}" type="presParOf" srcId="{F4F4DC72-4643-4341-99FF-0FD43C0B9101}" destId="{7B8CF596-A905-3445-A64B-A19D3160139D}" srcOrd="1" destOrd="0" presId="urn:microsoft.com/office/officeart/2005/8/layout/process2"/>
    <dgm:cxn modelId="{64FCE58D-34B7-4C48-AA13-FFBE306DBC06}" type="presParOf" srcId="{7B8CF596-A905-3445-A64B-A19D3160139D}" destId="{E83CD2FA-5D8D-B849-BA03-1025DBA22AA1}" srcOrd="0" destOrd="0" presId="urn:microsoft.com/office/officeart/2005/8/layout/process2"/>
    <dgm:cxn modelId="{1DB3E0C6-A058-8C40-8F91-4B98EA4746E4}" type="presParOf" srcId="{F4F4DC72-4643-4341-99FF-0FD43C0B9101}" destId="{608E6612-F64A-074D-94CD-EE2F8E6F60F0}" srcOrd="2" destOrd="0" presId="urn:microsoft.com/office/officeart/2005/8/layout/process2"/>
    <dgm:cxn modelId="{8E7CFBCE-A238-8447-A604-F99D0D3FEE7F}" type="presParOf" srcId="{F4F4DC72-4643-4341-99FF-0FD43C0B9101}" destId="{9E7D43DE-C645-1B45-8583-C0D5A0F511C8}" srcOrd="3" destOrd="0" presId="urn:microsoft.com/office/officeart/2005/8/layout/process2"/>
    <dgm:cxn modelId="{9F5AB552-EC3F-0A4E-9EE6-8CF7A643CA20}" type="presParOf" srcId="{9E7D43DE-C645-1B45-8583-C0D5A0F511C8}" destId="{2CFFF765-28E1-CB4E-855C-DF2D44B9D589}" srcOrd="0" destOrd="0" presId="urn:microsoft.com/office/officeart/2005/8/layout/process2"/>
    <dgm:cxn modelId="{0621D529-13E2-B04D-998A-31270AB13672}" type="presParOf" srcId="{F4F4DC72-4643-4341-99FF-0FD43C0B9101}" destId="{AD6562FE-0852-404C-BCDF-3442B62EAE86}" srcOrd="4" destOrd="0" presId="urn:microsoft.com/office/officeart/2005/8/layout/process2"/>
    <dgm:cxn modelId="{9E4DB54B-E6DA-9540-863C-B61296668184}" type="presParOf" srcId="{F4F4DC72-4643-4341-99FF-0FD43C0B9101}" destId="{39CAD7C2-CCE7-6642-85CE-F7DA28349E4A}" srcOrd="5" destOrd="0" presId="urn:microsoft.com/office/officeart/2005/8/layout/process2"/>
    <dgm:cxn modelId="{E50F1A8E-EB72-864B-A153-C52F60B03F12}" type="presParOf" srcId="{39CAD7C2-CCE7-6642-85CE-F7DA28349E4A}" destId="{0493DD82-F3A6-5E42-82F4-38964BE70C71}" srcOrd="0" destOrd="0" presId="urn:microsoft.com/office/officeart/2005/8/layout/process2"/>
    <dgm:cxn modelId="{F087E93F-0818-8646-BB0F-C7BC535C1424}" type="presParOf" srcId="{F4F4DC72-4643-4341-99FF-0FD43C0B9101}" destId="{1C28CCA3-C0C6-BC49-B80F-DCD22F8F3E7D}" srcOrd="6" destOrd="0" presId="urn:microsoft.com/office/officeart/2005/8/layout/process2"/>
    <dgm:cxn modelId="{57865990-891D-C248-A351-D6688766B33E}" type="presParOf" srcId="{F4F4DC72-4643-4341-99FF-0FD43C0B9101}" destId="{1A8EB268-EB05-8C44-BE56-93E6F9CDABA9}" srcOrd="7" destOrd="0" presId="urn:microsoft.com/office/officeart/2005/8/layout/process2"/>
    <dgm:cxn modelId="{87D6C2E3-812A-EF4B-B38E-3FD4B0A12C40}" type="presParOf" srcId="{1A8EB268-EB05-8C44-BE56-93E6F9CDABA9}" destId="{FA1D83D3-52D9-4644-9730-2822D6C5CEA1}" srcOrd="0" destOrd="0" presId="urn:microsoft.com/office/officeart/2005/8/layout/process2"/>
    <dgm:cxn modelId="{C9BEAA1A-5EF8-6049-8718-B439CA51395A}" type="presParOf" srcId="{F4F4DC72-4643-4341-99FF-0FD43C0B9101}" destId="{4F01996F-0657-2E42-9116-2FF0A62AA1FC}"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C43E5-58B4-D241-A842-4AC33B4EA22C}">
      <dsp:nvSpPr>
        <dsp:cNvPr id="0" name=""/>
        <dsp:cNvSpPr/>
      </dsp:nvSpPr>
      <dsp:spPr>
        <a:xfrm>
          <a:off x="1260003" y="670"/>
          <a:ext cx="1773944" cy="785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Reconnaissance</a:t>
          </a:r>
        </a:p>
      </dsp:txBody>
      <dsp:txXfrm>
        <a:off x="1282995" y="23662"/>
        <a:ext cx="1727960" cy="739028"/>
      </dsp:txXfrm>
    </dsp:sp>
    <dsp:sp modelId="{7B8CF596-A905-3445-A64B-A19D3160139D}">
      <dsp:nvSpPr>
        <dsp:cNvPr id="0" name=""/>
        <dsp:cNvSpPr/>
      </dsp:nvSpPr>
      <dsp:spPr>
        <a:xfrm rot="5400000">
          <a:off x="1999785" y="805308"/>
          <a:ext cx="294379" cy="3532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40998" y="834746"/>
        <a:ext cx="211953" cy="206065"/>
      </dsp:txXfrm>
    </dsp:sp>
    <dsp:sp modelId="{608E6612-F64A-074D-94CD-EE2F8E6F60F0}">
      <dsp:nvSpPr>
        <dsp:cNvPr id="0" name=""/>
        <dsp:cNvSpPr/>
      </dsp:nvSpPr>
      <dsp:spPr>
        <a:xfrm>
          <a:off x="1260003" y="1178189"/>
          <a:ext cx="1773944" cy="785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Delivery</a:t>
          </a:r>
        </a:p>
      </dsp:txBody>
      <dsp:txXfrm>
        <a:off x="1282995" y="1201181"/>
        <a:ext cx="1727960" cy="739028"/>
      </dsp:txXfrm>
    </dsp:sp>
    <dsp:sp modelId="{9E7D43DE-C645-1B45-8583-C0D5A0F511C8}">
      <dsp:nvSpPr>
        <dsp:cNvPr id="0" name=""/>
        <dsp:cNvSpPr/>
      </dsp:nvSpPr>
      <dsp:spPr>
        <a:xfrm rot="5400000">
          <a:off x="1999785" y="1982827"/>
          <a:ext cx="294379" cy="3532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40998" y="2012265"/>
        <a:ext cx="211953" cy="206065"/>
      </dsp:txXfrm>
    </dsp:sp>
    <dsp:sp modelId="{AD6562FE-0852-404C-BCDF-3442B62EAE86}">
      <dsp:nvSpPr>
        <dsp:cNvPr id="0" name=""/>
        <dsp:cNvSpPr/>
      </dsp:nvSpPr>
      <dsp:spPr>
        <a:xfrm>
          <a:off x="1260003" y="2355708"/>
          <a:ext cx="1773944" cy="785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Command and Control</a:t>
          </a:r>
        </a:p>
      </dsp:txBody>
      <dsp:txXfrm>
        <a:off x="1282995" y="2378700"/>
        <a:ext cx="1727960" cy="739028"/>
      </dsp:txXfrm>
    </dsp:sp>
    <dsp:sp modelId="{39CAD7C2-CCE7-6642-85CE-F7DA28349E4A}">
      <dsp:nvSpPr>
        <dsp:cNvPr id="0" name=""/>
        <dsp:cNvSpPr/>
      </dsp:nvSpPr>
      <dsp:spPr>
        <a:xfrm rot="5400000">
          <a:off x="1999785" y="3160346"/>
          <a:ext cx="294379" cy="3532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40998" y="3189784"/>
        <a:ext cx="211953" cy="206065"/>
      </dsp:txXfrm>
    </dsp:sp>
    <dsp:sp modelId="{1C28CCA3-C0C6-BC49-B80F-DCD22F8F3E7D}">
      <dsp:nvSpPr>
        <dsp:cNvPr id="0" name=""/>
        <dsp:cNvSpPr/>
      </dsp:nvSpPr>
      <dsp:spPr>
        <a:xfrm>
          <a:off x="1260003" y="3533227"/>
          <a:ext cx="1773944" cy="785012"/>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Lateral Movement</a:t>
          </a:r>
        </a:p>
      </dsp:txBody>
      <dsp:txXfrm>
        <a:off x="1282995" y="3556219"/>
        <a:ext cx="1727960" cy="739028"/>
      </dsp:txXfrm>
    </dsp:sp>
    <dsp:sp modelId="{1A8EB268-EB05-8C44-BE56-93E6F9CDABA9}">
      <dsp:nvSpPr>
        <dsp:cNvPr id="0" name=""/>
        <dsp:cNvSpPr/>
      </dsp:nvSpPr>
      <dsp:spPr>
        <a:xfrm rot="5400000">
          <a:off x="1999785" y="4337865"/>
          <a:ext cx="294379" cy="3532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40998" y="4367303"/>
        <a:ext cx="211953" cy="206065"/>
      </dsp:txXfrm>
    </dsp:sp>
    <dsp:sp modelId="{4F01996F-0657-2E42-9116-2FF0A62AA1FC}">
      <dsp:nvSpPr>
        <dsp:cNvPr id="0" name=""/>
        <dsp:cNvSpPr/>
      </dsp:nvSpPr>
      <dsp:spPr>
        <a:xfrm>
          <a:off x="1260003" y="4710746"/>
          <a:ext cx="1773944" cy="785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Goal Accomplishment</a:t>
          </a:r>
        </a:p>
      </dsp:txBody>
      <dsp:txXfrm>
        <a:off x="1282995" y="4733738"/>
        <a:ext cx="1727960" cy="7390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solidFill>
                <a:srgbClr val="142958"/>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56FF-FEF1-EF48-BD73-4B95B2E46E83}" type="datetimeFigureOut">
              <a:rPr lang="en-US" smtClean="0">
                <a:solidFill>
                  <a:srgbClr val="F16322"/>
                </a:solidFill>
              </a:rPr>
              <a:t>4/23/18</a:t>
            </a:fld>
            <a:endParaRPr lang="en-US" dirty="0">
              <a:solidFill>
                <a:srgbClr val="F16322"/>
              </a:solidFill>
            </a:endParaRPr>
          </a:p>
        </p:txBody>
      </p:sp>
      <p:sp>
        <p:nvSpPr>
          <p:cNvPr id="5" name="Slide Number Placeholder 4"/>
          <p:cNvSpPr>
            <a:spLocks noGrp="1"/>
          </p:cNvSpPr>
          <p:nvPr>
            <p:ph type="sldNum" sz="quarter" idx="3"/>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rgbClr val="142958"/>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F16322"/>
                </a:solidFill>
              </a:defRPr>
            </a:lvl1pPr>
          </a:lstStyle>
          <a:p>
            <a:fld id="{DBF7D493-8EEB-7E45-916B-5FBC49ABC710}" type="datetimeFigureOut">
              <a:rPr lang="en-US" smtClean="0"/>
              <a:pPr/>
              <a:t>4/23/18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9" name="Slide Number Placeholder 4"/>
          <p:cNvSpPr>
            <a:spLocks noGrp="1"/>
          </p:cNvSpPr>
          <p:nvPr>
            <p:ph type="sldNum" sz="quarter" idx="5"/>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notesStyle>
    <a:lvl1pPr marL="0" algn="l" defTabSz="509115" rtl="0" eaLnBrk="1" latinLnBrk="0" hangingPunct="1">
      <a:defRPr sz="1300" kern="1200">
        <a:solidFill>
          <a:schemeClr val="tx1"/>
        </a:solidFill>
        <a:latin typeface="+mn-lt"/>
        <a:ea typeface="+mn-ea"/>
        <a:cs typeface="+mn-cs"/>
      </a:defRPr>
    </a:lvl1pPr>
    <a:lvl2pPr marL="509115" algn="l" defTabSz="509115" rtl="0" eaLnBrk="1" latinLnBrk="0" hangingPunct="1">
      <a:defRPr sz="1300" kern="1200">
        <a:solidFill>
          <a:schemeClr val="tx1"/>
        </a:solidFill>
        <a:latin typeface="+mn-lt"/>
        <a:ea typeface="+mn-ea"/>
        <a:cs typeface="+mn-cs"/>
      </a:defRPr>
    </a:lvl2pPr>
    <a:lvl3pPr marL="1018228" algn="l" defTabSz="509115" rtl="0" eaLnBrk="1" latinLnBrk="0" hangingPunct="1">
      <a:defRPr sz="1300" kern="1200">
        <a:solidFill>
          <a:schemeClr val="tx1"/>
        </a:solidFill>
        <a:latin typeface="+mn-lt"/>
        <a:ea typeface="+mn-ea"/>
        <a:cs typeface="+mn-cs"/>
      </a:defRPr>
    </a:lvl3pPr>
    <a:lvl4pPr marL="1527344" algn="l" defTabSz="509115" rtl="0" eaLnBrk="1" latinLnBrk="0" hangingPunct="1">
      <a:defRPr sz="1300" kern="1200">
        <a:solidFill>
          <a:schemeClr val="tx1"/>
        </a:solidFill>
        <a:latin typeface="+mn-lt"/>
        <a:ea typeface="+mn-ea"/>
        <a:cs typeface="+mn-cs"/>
      </a:defRPr>
    </a:lvl4pPr>
    <a:lvl5pPr marL="2036458" algn="l" defTabSz="509115" rtl="0" eaLnBrk="1" latinLnBrk="0" hangingPunct="1">
      <a:defRPr sz="1300" kern="1200">
        <a:solidFill>
          <a:schemeClr val="tx1"/>
        </a:solidFill>
        <a:latin typeface="+mn-lt"/>
        <a:ea typeface="+mn-ea"/>
        <a:cs typeface="+mn-cs"/>
      </a:defRPr>
    </a:lvl5pPr>
    <a:lvl6pPr marL="2545574" algn="l" defTabSz="509115" rtl="0" eaLnBrk="1" latinLnBrk="0" hangingPunct="1">
      <a:defRPr sz="1300" kern="1200">
        <a:solidFill>
          <a:schemeClr val="tx1"/>
        </a:solidFill>
        <a:latin typeface="+mn-lt"/>
        <a:ea typeface="+mn-ea"/>
        <a:cs typeface="+mn-cs"/>
      </a:defRPr>
    </a:lvl6pPr>
    <a:lvl7pPr marL="3054686" algn="l" defTabSz="509115" rtl="0" eaLnBrk="1" latinLnBrk="0" hangingPunct="1">
      <a:defRPr sz="1300" kern="1200">
        <a:solidFill>
          <a:schemeClr val="tx1"/>
        </a:solidFill>
        <a:latin typeface="+mn-lt"/>
        <a:ea typeface="+mn-ea"/>
        <a:cs typeface="+mn-cs"/>
      </a:defRPr>
    </a:lvl7pPr>
    <a:lvl8pPr marL="3563802" algn="l" defTabSz="509115" rtl="0" eaLnBrk="1" latinLnBrk="0" hangingPunct="1">
      <a:defRPr sz="1300" kern="1200">
        <a:solidFill>
          <a:schemeClr val="tx1"/>
        </a:solidFill>
        <a:latin typeface="+mn-lt"/>
        <a:ea typeface="+mn-ea"/>
        <a:cs typeface="+mn-cs"/>
      </a:defRPr>
    </a:lvl8pPr>
    <a:lvl9pPr marL="4072914" algn="l" defTabSz="50911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ＭＳ Ｐゴシック" charset="0"/>
                <a:cs typeface="ＭＳ Ｐゴシック" charset="0"/>
              </a:defRPr>
            </a:lvl1pPr>
            <a:lvl2pPr marL="37931725" indent="-37474525" defTabSz="931863"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470A49-A886-DA4A-8CCB-465751CCF2C8}" type="slidenum">
              <a:rPr lang="en-US" sz="1200">
                <a:solidFill>
                  <a:prstClr val="black"/>
                </a:solidFill>
              </a:rPr>
              <a:pPr eaLnBrk="1" hangingPunct="1"/>
              <a:t>8</a:t>
            </a:fld>
            <a:endParaRPr lang="en-US" sz="1200" dirty="0">
              <a:solidFill>
                <a:prstClr val="black"/>
              </a:solidFill>
            </a:endParaRPr>
          </a:p>
        </p:txBody>
      </p:sp>
      <p:sp>
        <p:nvSpPr>
          <p:cNvPr id="30723" name="Rectangle 2"/>
          <p:cNvSpPr>
            <a:spLocks noGrp="1" noRot="1" noChangeAspect="1" noChangeArrowheads="1" noTextEdit="1"/>
          </p:cNvSpPr>
          <p:nvPr>
            <p:ph type="sldImg"/>
          </p:nvPr>
        </p:nvSpPr>
        <p:spPr>
          <a:xfrm>
            <a:off x="1104900" y="696913"/>
            <a:ext cx="4649788" cy="3487737"/>
          </a:xfrm>
          <a:ln/>
        </p:spPr>
      </p:sp>
      <p:sp>
        <p:nvSpPr>
          <p:cNvPr id="30724" name="Rectangle 3"/>
          <p:cNvSpPr>
            <a:spLocks noGrp="1" noChangeArrowheads="1"/>
          </p:cNvSpPr>
          <p:nvPr>
            <p:ph type="body" idx="1"/>
          </p:nvPr>
        </p:nvSpPr>
        <p:spPr>
          <a:xfrm>
            <a:off x="914400" y="4416425"/>
            <a:ext cx="5029200" cy="418306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62781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latin typeface="+mn-lt"/>
                <a:ea typeface="ＭＳ Ｐゴシック" charset="-128"/>
                <a:cs typeface="+mn-cs"/>
              </a:rPr>
              <a:t>Current methods:</a:t>
            </a:r>
            <a:r>
              <a:rPr lang="en-US" sz="800" kern="1200" dirty="0">
                <a:solidFill>
                  <a:schemeClr val="tx1"/>
                </a:solidFill>
                <a:latin typeface="+mn-lt"/>
                <a:ea typeface="ＭＳ Ｐゴシック" charset="-128"/>
                <a:cs typeface="+mn-cs"/>
              </a:rPr>
              <a:t> Correlate </a:t>
            </a:r>
            <a:r>
              <a:rPr lang="en-US" sz="800" kern="1200" dirty="0" err="1">
                <a:solidFill>
                  <a:schemeClr val="tx1"/>
                </a:solidFill>
                <a:latin typeface="+mn-lt"/>
                <a:ea typeface="ＭＳ Ｐゴシック" charset="-128"/>
                <a:cs typeface="+mn-cs"/>
              </a:rPr>
              <a:t>NetFlow</a:t>
            </a:r>
            <a:r>
              <a:rPr lang="en-US" sz="800" kern="1200" dirty="0">
                <a:solidFill>
                  <a:schemeClr val="tx1"/>
                </a:solidFill>
                <a:latin typeface="+mn-lt"/>
                <a:ea typeface="ＭＳ Ｐゴシック" charset="-128"/>
                <a:cs typeface="+mn-cs"/>
              </a:rPr>
              <a:t> to detect lateral movement</a:t>
            </a:r>
          </a:p>
          <a:p>
            <a:r>
              <a:rPr lang="en-US" sz="800" b="1" kern="1200" dirty="0">
                <a:solidFill>
                  <a:schemeClr val="tx1"/>
                </a:solidFill>
                <a:latin typeface="+mn-lt"/>
                <a:ea typeface="ＭＳ Ｐゴシック" charset="-128"/>
                <a:cs typeface="+mn-cs"/>
              </a:rPr>
              <a:t>Proposed method: </a:t>
            </a:r>
            <a:r>
              <a:rPr lang="en-US" sz="800" kern="1200" dirty="0">
                <a:solidFill>
                  <a:schemeClr val="tx1"/>
                </a:solidFill>
                <a:latin typeface="+mn-lt"/>
                <a:ea typeface="ＭＳ Ｐゴシック" charset="-128"/>
                <a:cs typeface="+mn-cs"/>
              </a:rPr>
              <a:t>Correlate between host-level system calls and network information across the system to generate system-wide lateral movement chain</a:t>
            </a:r>
          </a:p>
          <a:p>
            <a:endParaRPr lang="en-US" sz="800" b="1" kern="1200" dirty="0">
              <a:solidFill>
                <a:schemeClr val="tx1"/>
              </a:solidFill>
              <a:latin typeface="+mn-lt"/>
              <a:ea typeface="ＭＳ Ｐゴシック" charset="-128"/>
              <a:cs typeface="+mn-cs"/>
            </a:endParaRPr>
          </a:p>
          <a:p>
            <a:r>
              <a:rPr lang="en-US" sz="800" b="1" kern="1200" dirty="0">
                <a:solidFill>
                  <a:schemeClr val="tx1"/>
                </a:solidFill>
                <a:latin typeface="+mn-lt"/>
                <a:ea typeface="ＭＳ Ｐゴシック" charset="-128"/>
                <a:cs typeface="+mn-cs"/>
              </a:rPr>
              <a:t>Hierarchical Fusion: </a:t>
            </a:r>
            <a:r>
              <a:rPr lang="en-US" sz="800" b="0" kern="1200" dirty="0">
                <a:solidFill>
                  <a:schemeClr val="tx1"/>
                </a:solidFill>
                <a:latin typeface="+mn-lt"/>
                <a:ea typeface="ＭＳ Ｐゴシック" charset="-128"/>
                <a:cs typeface="+mn-cs"/>
              </a:rPr>
              <a:t>Process communication graph </a:t>
            </a:r>
            <a:r>
              <a:rPr lang="en-US" sz="800" b="0" kern="1200" dirty="0">
                <a:solidFill>
                  <a:schemeClr val="tx1"/>
                </a:solidFill>
                <a:latin typeface="+mn-lt"/>
                <a:ea typeface="ＭＳ Ｐゴシック" charset="-128"/>
                <a:cs typeface="+mn-cs"/>
                <a:sym typeface="Wingdings"/>
              </a:rPr>
              <a:t> Host communication graph  Group communication graph</a:t>
            </a:r>
          </a:p>
          <a:p>
            <a:endParaRPr lang="en-US" sz="800" b="0" kern="1200" dirty="0">
              <a:solidFill>
                <a:schemeClr val="tx1"/>
              </a:solidFill>
              <a:latin typeface="+mn-lt"/>
              <a:ea typeface="ＭＳ Ｐゴシック" charset="-128"/>
              <a:cs typeface="+mn-cs"/>
              <a:sym typeface="Wingdings"/>
            </a:endParaRPr>
          </a:p>
          <a:p>
            <a:r>
              <a:rPr lang="en-US" sz="800" b="0" kern="1200" dirty="0">
                <a:solidFill>
                  <a:schemeClr val="tx1"/>
                </a:solidFill>
                <a:latin typeface="+mn-lt"/>
                <a:ea typeface="ＭＳ Ｐゴシック" charset="-128"/>
                <a:cs typeface="+mn-cs"/>
                <a:sym typeface="Wingdings"/>
              </a:rPr>
              <a:t>Agent on each host: </a:t>
            </a:r>
            <a:r>
              <a:rPr lang="en-US" sz="800" kern="1200" dirty="0">
                <a:solidFill>
                  <a:schemeClr val="tx1"/>
                </a:solidFill>
                <a:latin typeface="+mn-lt"/>
                <a:ea typeface="ＭＳ Ｐゴシック" charset="-128"/>
                <a:cs typeface="+mn-cs"/>
              </a:rPr>
              <a:t>infers connection correlation using the </a:t>
            </a:r>
            <a:r>
              <a:rPr lang="en-US" sz="800" b="0" kern="1200" dirty="0">
                <a:solidFill>
                  <a:schemeClr val="tx1"/>
                </a:solidFill>
                <a:latin typeface="+mn-lt"/>
                <a:ea typeface="ＭＳ Ｐゴシック" charset="-128"/>
                <a:cs typeface="+mn-cs"/>
              </a:rPr>
              <a:t>Process Communication Graph</a:t>
            </a:r>
          </a:p>
          <a:p>
            <a:endParaRPr lang="en-US" sz="800" b="1" kern="1200" dirty="0">
              <a:solidFill>
                <a:schemeClr val="tx1"/>
              </a:solidFill>
              <a:latin typeface="+mn-lt"/>
              <a:ea typeface="ＭＳ Ｐゴシック" charset="-128"/>
              <a:cs typeface="+mn-cs"/>
            </a:endParaRPr>
          </a:p>
          <a:p>
            <a:r>
              <a:rPr lang="en-US" sz="800" kern="1200" dirty="0">
                <a:solidFill>
                  <a:schemeClr val="tx1"/>
                </a:solidFill>
                <a:latin typeface="+mn-lt"/>
                <a:ea typeface="ＭＳ Ｐゴシック" charset="-128"/>
                <a:cs typeface="+mn-cs"/>
              </a:rPr>
              <a:t>Collect timestamped events of:</a:t>
            </a:r>
          </a:p>
          <a:p>
            <a:pPr marL="214313" indent="-214313">
              <a:buFont typeface="Arial" charset="0"/>
              <a:buChar char="•"/>
            </a:pPr>
            <a:r>
              <a:rPr lang="en-US" sz="800" kern="1200" dirty="0">
                <a:solidFill>
                  <a:schemeClr val="tx1"/>
                </a:solidFill>
                <a:latin typeface="+mn-lt"/>
                <a:ea typeface="ＭＳ Ｐゴシック" charset="-128"/>
                <a:cs typeface="+mn-cs"/>
              </a:rPr>
              <a:t>Processes running</a:t>
            </a:r>
          </a:p>
          <a:p>
            <a:pPr marL="214313" indent="-214313">
              <a:buFont typeface="Arial" charset="0"/>
              <a:buChar char="•"/>
            </a:pPr>
            <a:r>
              <a:rPr lang="en-US" sz="800" kern="1200" dirty="0">
                <a:solidFill>
                  <a:schemeClr val="tx1"/>
                </a:solidFill>
                <a:latin typeface="+mn-lt"/>
                <a:ea typeface="ＭＳ Ｐゴシック" charset="-128"/>
                <a:cs typeface="+mn-cs"/>
              </a:rPr>
              <a:t>Process communication (pipes, messages,…)</a:t>
            </a:r>
          </a:p>
          <a:p>
            <a:pPr marL="214313" indent="-214313">
              <a:buFont typeface="Arial" charset="0"/>
              <a:buChar char="•"/>
            </a:pPr>
            <a:r>
              <a:rPr lang="en-US" sz="800" kern="1200" dirty="0">
                <a:solidFill>
                  <a:schemeClr val="tx1"/>
                </a:solidFill>
                <a:latin typeface="+mn-lt"/>
                <a:ea typeface="ＭＳ Ｐゴシック" charset="-128"/>
                <a:cs typeface="+mn-cs"/>
              </a:rPr>
              <a:t>Network connections (with a unique ID across system)</a:t>
            </a:r>
          </a:p>
          <a:p>
            <a:pPr marL="214313" indent="-214313">
              <a:buFont typeface="Arial" charset="0"/>
              <a:buChar char="•"/>
            </a:pPr>
            <a:r>
              <a:rPr lang="en-US" sz="800" kern="1200" dirty="0">
                <a:solidFill>
                  <a:schemeClr val="tx1"/>
                </a:solidFill>
                <a:latin typeface="+mn-lt"/>
                <a:ea typeface="ＭＳ Ｐゴシック" charset="-128"/>
                <a:cs typeface="+mn-cs"/>
              </a:rPr>
              <a:t>File access</a:t>
            </a:r>
          </a:p>
          <a:p>
            <a:pPr marL="214313" indent="-214313">
              <a:buFont typeface="Arial" charset="0"/>
              <a:buChar char="•"/>
            </a:pPr>
            <a:endParaRPr lang="en-US" sz="800" kern="1200" dirty="0">
              <a:solidFill>
                <a:schemeClr val="tx1"/>
              </a:solidFill>
              <a:latin typeface="+mn-lt"/>
              <a:ea typeface="ＭＳ Ｐゴシック" charset="-128"/>
              <a:cs typeface="+mn-cs"/>
            </a:endParaRPr>
          </a:p>
          <a:p>
            <a:r>
              <a:rPr lang="en-US" sz="800" b="0" kern="1200" dirty="0">
                <a:solidFill>
                  <a:schemeClr val="tx1"/>
                </a:solidFill>
                <a:latin typeface="+mn-lt"/>
                <a:ea typeface="ＭＳ Ｐゴシック" charset="-128"/>
                <a:cs typeface="+mn-cs"/>
              </a:rPr>
              <a:t>The agent creates a timed directed graph of communication between processes</a:t>
            </a:r>
          </a:p>
          <a:p>
            <a:endParaRPr lang="en-US" sz="800" b="1" kern="1200" dirty="0">
              <a:solidFill>
                <a:schemeClr val="tx1"/>
              </a:solidFill>
              <a:latin typeface="+mn-lt"/>
              <a:ea typeface="ＭＳ Ｐゴシック" charset="-128"/>
              <a:cs typeface="+mn-cs"/>
            </a:endParaRPr>
          </a:p>
          <a:p>
            <a:r>
              <a:rPr lang="en-US" sz="800" b="0" kern="1200" dirty="0">
                <a:solidFill>
                  <a:schemeClr val="tx1"/>
                </a:solidFill>
                <a:latin typeface="+mn-lt"/>
                <a:ea typeface="ＭＳ Ｐゴシック" charset="-128"/>
                <a:cs typeface="+mn-cs"/>
              </a:rPr>
              <a:t>Correlation is inferred via a path between incoming and outgoing connections</a:t>
            </a:r>
          </a:p>
          <a:p>
            <a:endParaRPr lang="en-US" sz="800" b="0" kern="1200" dirty="0">
              <a:solidFill>
                <a:schemeClr val="tx1"/>
              </a:solidFill>
              <a:latin typeface="+mn-lt"/>
              <a:ea typeface="ＭＳ Ｐゴシック" charset="-128"/>
              <a:cs typeface="+mn-cs"/>
              <a:sym typeface="Wingdings"/>
            </a:endParaRPr>
          </a:p>
          <a:p>
            <a:endParaRPr lang="en-US" sz="800" b="1" kern="1200" dirty="0">
              <a:solidFill>
                <a:schemeClr val="tx1"/>
              </a:solidFill>
              <a:latin typeface="+mn-lt"/>
              <a:ea typeface="ＭＳ Ｐゴシック" charset="-128"/>
              <a:cs typeface="+mn-cs"/>
            </a:endParaRPr>
          </a:p>
          <a:p>
            <a:endParaRPr lang="en-US" dirty="0"/>
          </a:p>
        </p:txBody>
      </p:sp>
      <p:sp>
        <p:nvSpPr>
          <p:cNvPr id="4" name="Slide Number Placeholder 3"/>
          <p:cNvSpPr>
            <a:spLocks noGrp="1"/>
          </p:cNvSpPr>
          <p:nvPr>
            <p:ph type="sldNum" sz="quarter" idx="10"/>
          </p:nvPr>
        </p:nvSpPr>
        <p:spPr/>
        <p:txBody>
          <a:bodyPr/>
          <a:lstStyle/>
          <a:p>
            <a:fld id="{086C522B-0F15-F541-9E14-DC992F63343A}" type="slidenum">
              <a:rPr lang="en-US" altLang="en-US" smtClean="0"/>
              <a:pPr/>
              <a:t>19</a:t>
            </a:fld>
            <a:endParaRPr lang="en-US" altLang="en-US" dirty="0"/>
          </a:p>
        </p:txBody>
      </p:sp>
    </p:spTree>
    <p:extLst>
      <p:ext uri="{BB962C8B-B14F-4D97-AF65-F5344CB8AC3E}">
        <p14:creationId xmlns:p14="http://schemas.microsoft.com/office/powerpoint/2010/main" val="97548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endParaRPr lang="en-US" dirty="0">
              <a:ea typeface="+mn-ea"/>
            </a:endParaRPr>
          </a:p>
        </p:txBody>
      </p:sp>
      <p:sp>
        <p:nvSpPr>
          <p:cNvPr id="1433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29057" indent="-280406" eaLnBrk="0" hangingPunct="0">
              <a:defRPr>
                <a:solidFill>
                  <a:schemeClr val="tx1"/>
                </a:solidFill>
                <a:latin typeface="Arial" charset="0"/>
                <a:ea typeface="ＭＳ Ｐゴシック" charset="0"/>
              </a:defRPr>
            </a:lvl2pPr>
            <a:lvl3pPr marL="1121626" indent="-224325" eaLnBrk="0" hangingPunct="0">
              <a:defRPr>
                <a:solidFill>
                  <a:schemeClr val="tx1"/>
                </a:solidFill>
                <a:latin typeface="Arial" charset="0"/>
                <a:ea typeface="ＭＳ Ｐゴシック" charset="0"/>
              </a:defRPr>
            </a:lvl3pPr>
            <a:lvl4pPr marL="1570276" indent="-224325" eaLnBrk="0" hangingPunct="0">
              <a:defRPr>
                <a:solidFill>
                  <a:schemeClr val="tx1"/>
                </a:solidFill>
                <a:latin typeface="Arial" charset="0"/>
                <a:ea typeface="ＭＳ Ｐゴシック" charset="0"/>
              </a:defRPr>
            </a:lvl4pPr>
            <a:lvl5pPr marL="2018927" indent="-224325" eaLnBrk="0" hangingPunct="0">
              <a:defRPr>
                <a:solidFill>
                  <a:schemeClr val="tx1"/>
                </a:solidFill>
                <a:latin typeface="Arial" charset="0"/>
                <a:ea typeface="ＭＳ Ｐゴシック" charset="0"/>
              </a:defRPr>
            </a:lvl5pPr>
            <a:lvl6pPr marL="2467577" indent="-224325" eaLnBrk="0" fontAlgn="base" hangingPunct="0">
              <a:spcBef>
                <a:spcPct val="0"/>
              </a:spcBef>
              <a:spcAft>
                <a:spcPct val="0"/>
              </a:spcAft>
              <a:defRPr>
                <a:solidFill>
                  <a:schemeClr val="tx1"/>
                </a:solidFill>
                <a:latin typeface="Arial" charset="0"/>
                <a:ea typeface="ＭＳ Ｐゴシック" charset="0"/>
              </a:defRPr>
            </a:lvl6pPr>
            <a:lvl7pPr marL="2916227" indent="-224325" eaLnBrk="0" fontAlgn="base" hangingPunct="0">
              <a:spcBef>
                <a:spcPct val="0"/>
              </a:spcBef>
              <a:spcAft>
                <a:spcPct val="0"/>
              </a:spcAft>
              <a:defRPr>
                <a:solidFill>
                  <a:schemeClr val="tx1"/>
                </a:solidFill>
                <a:latin typeface="Arial" charset="0"/>
                <a:ea typeface="ＭＳ Ｐゴシック" charset="0"/>
              </a:defRPr>
            </a:lvl7pPr>
            <a:lvl8pPr marL="3364878" indent="-224325" eaLnBrk="0" fontAlgn="base" hangingPunct="0">
              <a:spcBef>
                <a:spcPct val="0"/>
              </a:spcBef>
              <a:spcAft>
                <a:spcPct val="0"/>
              </a:spcAft>
              <a:defRPr>
                <a:solidFill>
                  <a:schemeClr val="tx1"/>
                </a:solidFill>
                <a:latin typeface="Arial" charset="0"/>
                <a:ea typeface="ＭＳ Ｐゴシック" charset="0"/>
              </a:defRPr>
            </a:lvl8pPr>
            <a:lvl9pPr marL="3813528" indent="-22432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36B76C4-6BB8-1648-B1B2-B7089ED20FAD}" type="slidenum">
              <a:rPr lang="en-US"/>
              <a:pPr eaLnBrk="1" hangingPunct="1"/>
              <a:t>26</a:t>
            </a:fld>
            <a:endParaRPr lang="en-US"/>
          </a:p>
        </p:txBody>
      </p:sp>
    </p:spTree>
    <p:extLst>
      <p:ext uri="{BB962C8B-B14F-4D97-AF65-F5344CB8AC3E}">
        <p14:creationId xmlns:p14="http://schemas.microsoft.com/office/powerpoint/2010/main" val="1645781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endParaRPr lang="en-US" dirty="0">
              <a:ea typeface="+mn-ea"/>
            </a:endParaRPr>
          </a:p>
        </p:txBody>
      </p:sp>
      <p:sp>
        <p:nvSpPr>
          <p:cNvPr id="1433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29057" indent="-280406" eaLnBrk="0" hangingPunct="0">
              <a:defRPr>
                <a:solidFill>
                  <a:schemeClr val="tx1"/>
                </a:solidFill>
                <a:latin typeface="Arial" charset="0"/>
                <a:ea typeface="ＭＳ Ｐゴシック" charset="0"/>
              </a:defRPr>
            </a:lvl2pPr>
            <a:lvl3pPr marL="1121626" indent="-224325" eaLnBrk="0" hangingPunct="0">
              <a:defRPr>
                <a:solidFill>
                  <a:schemeClr val="tx1"/>
                </a:solidFill>
                <a:latin typeface="Arial" charset="0"/>
                <a:ea typeface="ＭＳ Ｐゴシック" charset="0"/>
              </a:defRPr>
            </a:lvl3pPr>
            <a:lvl4pPr marL="1570276" indent="-224325" eaLnBrk="0" hangingPunct="0">
              <a:defRPr>
                <a:solidFill>
                  <a:schemeClr val="tx1"/>
                </a:solidFill>
                <a:latin typeface="Arial" charset="0"/>
                <a:ea typeface="ＭＳ Ｐゴシック" charset="0"/>
              </a:defRPr>
            </a:lvl4pPr>
            <a:lvl5pPr marL="2018927" indent="-224325" eaLnBrk="0" hangingPunct="0">
              <a:defRPr>
                <a:solidFill>
                  <a:schemeClr val="tx1"/>
                </a:solidFill>
                <a:latin typeface="Arial" charset="0"/>
                <a:ea typeface="ＭＳ Ｐゴシック" charset="0"/>
              </a:defRPr>
            </a:lvl5pPr>
            <a:lvl6pPr marL="2467577" indent="-224325" eaLnBrk="0" fontAlgn="base" hangingPunct="0">
              <a:spcBef>
                <a:spcPct val="0"/>
              </a:spcBef>
              <a:spcAft>
                <a:spcPct val="0"/>
              </a:spcAft>
              <a:defRPr>
                <a:solidFill>
                  <a:schemeClr val="tx1"/>
                </a:solidFill>
                <a:latin typeface="Arial" charset="0"/>
                <a:ea typeface="ＭＳ Ｐゴシック" charset="0"/>
              </a:defRPr>
            </a:lvl6pPr>
            <a:lvl7pPr marL="2916227" indent="-224325" eaLnBrk="0" fontAlgn="base" hangingPunct="0">
              <a:spcBef>
                <a:spcPct val="0"/>
              </a:spcBef>
              <a:spcAft>
                <a:spcPct val="0"/>
              </a:spcAft>
              <a:defRPr>
                <a:solidFill>
                  <a:schemeClr val="tx1"/>
                </a:solidFill>
                <a:latin typeface="Arial" charset="0"/>
                <a:ea typeface="ＭＳ Ｐゴシック" charset="0"/>
              </a:defRPr>
            </a:lvl7pPr>
            <a:lvl8pPr marL="3364878" indent="-224325" eaLnBrk="0" fontAlgn="base" hangingPunct="0">
              <a:spcBef>
                <a:spcPct val="0"/>
              </a:spcBef>
              <a:spcAft>
                <a:spcPct val="0"/>
              </a:spcAft>
              <a:defRPr>
                <a:solidFill>
                  <a:schemeClr val="tx1"/>
                </a:solidFill>
                <a:latin typeface="Arial" charset="0"/>
                <a:ea typeface="ＭＳ Ｐゴシック" charset="0"/>
              </a:defRPr>
            </a:lvl8pPr>
            <a:lvl9pPr marL="3813528" indent="-22432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36B76C4-6BB8-1648-B1B2-B7089ED20FAD}" type="slidenum">
              <a:rPr lang="en-US"/>
              <a:pPr eaLnBrk="1" hangingPunct="1"/>
              <a:t>27</a:t>
            </a:fld>
            <a:endParaRPr lang="en-US"/>
          </a:p>
        </p:txBody>
      </p:sp>
    </p:spTree>
    <p:extLst>
      <p:ext uri="{BB962C8B-B14F-4D97-AF65-F5344CB8AC3E}">
        <p14:creationId xmlns:p14="http://schemas.microsoft.com/office/powerpoint/2010/main" val="245772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971" y="619125"/>
            <a:ext cx="9552304" cy="742950"/>
          </a:xfrm>
          <a:prstGeom prst="rect">
            <a:avLst/>
          </a:prstGeom>
        </p:spPr>
        <p:txBody>
          <a:bodyPr vert="horz"/>
          <a:lstStyle>
            <a:lvl1pPr marL="0" indent="0">
              <a:buNone/>
              <a:defRPr sz="4800" b="1" baseline="0">
                <a:solidFill>
                  <a:srgbClr val="13294B"/>
                </a:solidFill>
                <a:latin typeface="Arial Narrow" panose="020B0606020202030204" pitchFamily="34" charset="0"/>
                <a:cs typeface="Arial Narrow" panose="020B0606020202030204" pitchFamily="34" charset="0"/>
              </a:defRPr>
            </a:lvl1pPr>
          </a:lstStyle>
          <a:p>
            <a:pPr lvl="0"/>
            <a:r>
              <a:rPr lang="en-US" dirty="0"/>
              <a:t>ECE ILLINOIS 4:3 TEMPLATE</a:t>
            </a:r>
          </a:p>
        </p:txBody>
      </p:sp>
      <p:sp>
        <p:nvSpPr>
          <p:cNvPr id="5" name="Text Placeholder 4"/>
          <p:cNvSpPr>
            <a:spLocks noGrp="1"/>
          </p:cNvSpPr>
          <p:nvPr>
            <p:ph type="body" sz="quarter" idx="11" hasCustomPrompt="1"/>
          </p:nvPr>
        </p:nvSpPr>
        <p:spPr>
          <a:xfrm>
            <a:off x="457971" y="1570071"/>
            <a:ext cx="9552304" cy="327310"/>
          </a:xfrm>
          <a:prstGeom prst="rect">
            <a:avLst/>
          </a:prstGeom>
        </p:spPr>
        <p:txBody>
          <a:bodyPr vert="horz"/>
          <a:lstStyle>
            <a:lvl1pPr marL="0" indent="0">
              <a:buNone/>
              <a:defRPr sz="1700" baseline="0">
                <a:solidFill>
                  <a:srgbClr val="E84A27"/>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Name</a:t>
            </a:r>
          </a:p>
        </p:txBody>
      </p:sp>
      <p:sp>
        <p:nvSpPr>
          <p:cNvPr id="8" name="Text Placeholder 7"/>
          <p:cNvSpPr>
            <a:spLocks noGrp="1"/>
          </p:cNvSpPr>
          <p:nvPr>
            <p:ph type="body" sz="quarter" idx="12" hasCustomPrompt="1"/>
          </p:nvPr>
        </p:nvSpPr>
        <p:spPr>
          <a:xfrm>
            <a:off x="457971" y="1860825"/>
            <a:ext cx="9552304" cy="301701"/>
          </a:xfrm>
          <a:prstGeom prst="rect">
            <a:avLst/>
          </a:prstGeom>
        </p:spPr>
        <p:txBody>
          <a:bodyPr vert="horz"/>
          <a:lstStyle>
            <a:lvl1pPr marL="0" indent="0">
              <a:buNone/>
              <a:defRPr sz="1200" b="0" i="0" baseline="0">
                <a:solidFill>
                  <a:srgbClr val="E84A27"/>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Title</a:t>
            </a:r>
          </a:p>
        </p:txBody>
      </p:sp>
    </p:spTree>
    <p:extLst>
      <p:ext uri="{BB962C8B-B14F-4D97-AF65-F5344CB8AC3E}">
        <p14:creationId xmlns:p14="http://schemas.microsoft.com/office/powerpoint/2010/main" val="254619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271588"/>
            <a:ext cx="7772400" cy="2706687"/>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95400" y="4083050"/>
            <a:ext cx="7772400" cy="1876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E0E085-38D9-47CE-A414-AF82A69E041C}"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167531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0E085-38D9-47CE-A414-AF82A69E041C}"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17928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438" y="1938338"/>
            <a:ext cx="8939212" cy="32321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706438" y="5200650"/>
            <a:ext cx="8939212" cy="170021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0E085-38D9-47CE-A414-AF82A69E041C}"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3070194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2788" y="2068513"/>
            <a:ext cx="4392612" cy="49323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2068513"/>
            <a:ext cx="4392613" cy="49323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E0E085-38D9-47CE-A414-AF82A69E041C}"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7404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4375" y="414338"/>
            <a:ext cx="8937625" cy="1501775"/>
          </a:xfrm>
        </p:spPr>
        <p:txBody>
          <a:bodyPr/>
          <a:lstStyle/>
          <a:p>
            <a:r>
              <a:rPr lang="en-US"/>
              <a:t>Click to edit Master title style</a:t>
            </a:r>
          </a:p>
        </p:txBody>
      </p:sp>
      <p:sp>
        <p:nvSpPr>
          <p:cNvPr id="3" name="Text Placeholder 2"/>
          <p:cNvSpPr>
            <a:spLocks noGrp="1"/>
          </p:cNvSpPr>
          <p:nvPr>
            <p:ph type="body" idx="1"/>
          </p:nvPr>
        </p:nvSpPr>
        <p:spPr>
          <a:xfrm>
            <a:off x="714375" y="1905000"/>
            <a:ext cx="4383088" cy="9334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14375" y="2838450"/>
            <a:ext cx="4383088" cy="4176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46688" y="1905000"/>
            <a:ext cx="4405312" cy="9334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246688" y="2838450"/>
            <a:ext cx="4405312" cy="4176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E0E085-38D9-47CE-A414-AF82A69E041C}" type="datetimeFigureOut">
              <a:rPr lang="en-US" smtClean="0"/>
              <a:t>4/23/18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3939236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E0E085-38D9-47CE-A414-AF82A69E041C}" type="datetimeFigureOut">
              <a:rPr lang="en-US" smtClean="0"/>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416398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0E085-38D9-47CE-A414-AF82A69E041C}" type="datetimeFigureOut">
              <a:rPr lang="en-US" smtClean="0"/>
              <a:t>4/23/18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2790405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375" y="517525"/>
            <a:ext cx="3341688" cy="1814513"/>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405313" y="1119188"/>
            <a:ext cx="5246687" cy="552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4375" y="2332038"/>
            <a:ext cx="3341688" cy="431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E0E085-38D9-47CE-A414-AF82A69E041C}"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490625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375" y="517525"/>
            <a:ext cx="3341688" cy="1814513"/>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405313" y="1119188"/>
            <a:ext cx="5246687" cy="55229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14375" y="2332038"/>
            <a:ext cx="3341688" cy="431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E0E085-38D9-47CE-A414-AF82A69E041C}"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105195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0E085-38D9-47CE-A414-AF82A69E041C}"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41721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4" name="Text Placeholder 7"/>
          <p:cNvSpPr>
            <a:spLocks noGrp="1"/>
          </p:cNvSpPr>
          <p:nvPr>
            <p:ph type="body" sz="quarter" idx="12" hasCustomPrompt="1"/>
          </p:nvPr>
        </p:nvSpPr>
        <p:spPr>
          <a:xfrm>
            <a:off x="457969" y="1628416"/>
            <a:ext cx="9473430" cy="507718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Body text</a:t>
            </a:r>
          </a:p>
        </p:txBody>
      </p:sp>
      <p:pic>
        <p:nvPicPr>
          <p:cNvPr id="5" name="Picture 4"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526096"/>
            <a:ext cx="104679" cy="1041400"/>
          </a:xfrm>
          <a:prstGeom prst="rect">
            <a:avLst/>
          </a:prstGeom>
        </p:spPr>
      </p:pic>
    </p:spTree>
    <p:extLst>
      <p:ext uri="{BB962C8B-B14F-4D97-AF65-F5344CB8AC3E}">
        <p14:creationId xmlns:p14="http://schemas.microsoft.com/office/powerpoint/2010/main" val="638754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6800" y="414338"/>
            <a:ext cx="2233613" cy="6586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12788" y="414338"/>
            <a:ext cx="6551612" cy="6586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0E085-38D9-47CE-A414-AF82A69E041C}"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0FC6-F71F-4650-BE21-9A15F164E712}" type="slidenum">
              <a:rPr lang="en-US" smtClean="0"/>
              <a:t>‹#›</a:t>
            </a:fld>
            <a:endParaRPr lang="en-US"/>
          </a:p>
        </p:txBody>
      </p:sp>
    </p:spTree>
    <p:extLst>
      <p:ext uri="{BB962C8B-B14F-4D97-AF65-F5344CB8AC3E}">
        <p14:creationId xmlns:p14="http://schemas.microsoft.com/office/powerpoint/2010/main" val="91185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457969" y="1633220"/>
            <a:ext cx="9525770" cy="5082540"/>
          </a:xfrm>
          <a:prstGeom prst="rect">
            <a:avLst/>
          </a:prstGeom>
        </p:spPr>
        <p:txBody>
          <a:bodyPr vert="horz"/>
          <a:lstStyle>
            <a:lvl1pPr marL="381976" indent="-381976">
              <a:buFont typeface="Wingdings" panose="05000000000000000000" pitchFamily="2" charset="2"/>
              <a:buChar char="§"/>
              <a:defRPr b="0" i="0">
                <a:solidFill>
                  <a:srgbClr val="13294B"/>
                </a:solidFill>
                <a:latin typeface="Arial" panose="020B0604020202020204" pitchFamily="34" charset="0"/>
                <a:ea typeface="Arial" panose="020B0604020202020204" pitchFamily="34" charset="0"/>
                <a:cs typeface="Arial" panose="020B0604020202020204" pitchFamily="34" charset="0"/>
              </a:defRPr>
            </a:lvl1pPr>
            <a:lvl2pPr>
              <a:defRPr b="0" i="0">
                <a:solidFill>
                  <a:srgbClr val="13294B"/>
                </a:solidFill>
                <a:latin typeface="Arial" panose="020B0604020202020204" pitchFamily="34" charset="0"/>
                <a:ea typeface="Arial" panose="020B0604020202020204" pitchFamily="34" charset="0"/>
                <a:cs typeface="Arial" panose="020B0604020202020204" pitchFamily="34" charset="0"/>
              </a:defRPr>
            </a:lvl2pPr>
            <a:lvl3pPr>
              <a:defRPr b="0" i="0">
                <a:solidFill>
                  <a:srgbClr val="13294B"/>
                </a:solidFill>
                <a:latin typeface="Arial" panose="020B0604020202020204" pitchFamily="34" charset="0"/>
                <a:ea typeface="Arial" panose="020B0604020202020204" pitchFamily="34" charset="0"/>
                <a:cs typeface="Arial" panose="020B0604020202020204" pitchFamily="34" charset="0"/>
              </a:defRPr>
            </a:lvl3pPr>
            <a:lvl4pPr>
              <a:defRPr b="0" i="0">
                <a:solidFill>
                  <a:srgbClr val="13294B"/>
                </a:solidFill>
                <a:latin typeface="Arial" panose="020B0604020202020204" pitchFamily="34" charset="0"/>
                <a:ea typeface="Arial" panose="020B0604020202020204" pitchFamily="34" charset="0"/>
                <a:cs typeface="Arial" panose="020B0604020202020204" pitchFamily="34" charset="0"/>
              </a:defRPr>
            </a:lvl4pPr>
            <a:lvl5pPr>
              <a:defRPr b="0" i="0">
                <a:solidFill>
                  <a:srgbClr val="13294B"/>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526096"/>
            <a:ext cx="104679" cy="1041400"/>
          </a:xfrm>
          <a:prstGeom prst="rect">
            <a:avLst/>
          </a:prstGeom>
        </p:spPr>
      </p:pic>
      <p:sp>
        <p:nvSpPr>
          <p:cNvPr id="5"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293480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and Media">
    <p:spTree>
      <p:nvGrpSpPr>
        <p:cNvPr id="1" name=""/>
        <p:cNvGrpSpPr/>
        <p:nvPr/>
      </p:nvGrpSpPr>
      <p:grpSpPr>
        <a:xfrm>
          <a:off x="0" y="0"/>
          <a:ext cx="0" cy="0"/>
          <a:chOff x="0" y="0"/>
          <a:chExt cx="0" cy="0"/>
        </a:xfrm>
      </p:grpSpPr>
      <p:sp>
        <p:nvSpPr>
          <p:cNvPr id="10" name="Content Placeholder 9"/>
          <p:cNvSpPr>
            <a:spLocks noGrp="1"/>
          </p:cNvSpPr>
          <p:nvPr>
            <p:ph sz="quarter" idx="13" hasCustomPrompt="1"/>
          </p:nvPr>
        </p:nvSpPr>
        <p:spPr>
          <a:xfrm>
            <a:off x="6843376" y="1608096"/>
            <a:ext cx="3052220" cy="5067024"/>
          </a:xfrm>
          <a:prstGeom prst="rect">
            <a:avLst/>
          </a:prstGeom>
        </p:spPr>
        <p:txBody>
          <a:bodyPr vert="horz"/>
          <a:lstStyle>
            <a:lvl1pPr marL="0" indent="0" algn="ctr">
              <a:buNone/>
              <a:defRPr sz="1600" i="1"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a:t>Click below</a:t>
            </a:r>
          </a:p>
          <a:p>
            <a:pPr lvl="0"/>
            <a:r>
              <a:rPr lang="en-US" dirty="0"/>
              <a:t>to insert media</a:t>
            </a:r>
          </a:p>
        </p:txBody>
      </p:sp>
      <p:sp>
        <p:nvSpPr>
          <p:cNvPr id="6" name="Text Placeholder 7"/>
          <p:cNvSpPr>
            <a:spLocks noGrp="1"/>
          </p:cNvSpPr>
          <p:nvPr>
            <p:ph type="body" sz="quarter" idx="15" hasCustomPrompt="1"/>
          </p:nvPr>
        </p:nvSpPr>
        <p:spPr>
          <a:xfrm>
            <a:off x="457970" y="1628416"/>
            <a:ext cx="6136794" cy="504670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Body text</a:t>
            </a:r>
          </a:p>
        </p:txBody>
      </p:sp>
      <p:pic>
        <p:nvPicPr>
          <p:cNvPr id="7" name="Picture 6"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526096"/>
            <a:ext cx="104679" cy="1041400"/>
          </a:xfrm>
          <a:prstGeom prst="rect">
            <a:avLst/>
          </a:prstGeom>
        </p:spPr>
      </p:pic>
      <p:sp>
        <p:nvSpPr>
          <p:cNvPr id="8"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279727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6" name="Text Placeholder 7"/>
          <p:cNvSpPr>
            <a:spLocks noGrp="1"/>
          </p:cNvSpPr>
          <p:nvPr>
            <p:ph type="body" sz="quarter" idx="15" hasCustomPrompt="1"/>
          </p:nvPr>
        </p:nvSpPr>
        <p:spPr>
          <a:xfrm>
            <a:off x="457971" y="1628416"/>
            <a:ext cx="4608484" cy="508734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Body text</a:t>
            </a:r>
          </a:p>
        </p:txBody>
      </p:sp>
      <p:pic>
        <p:nvPicPr>
          <p:cNvPr id="7" name="Picture 6"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526096"/>
            <a:ext cx="104679" cy="1041400"/>
          </a:xfrm>
          <a:prstGeom prst="rect">
            <a:avLst/>
          </a:prstGeom>
        </p:spPr>
      </p:pic>
      <p:sp>
        <p:nvSpPr>
          <p:cNvPr id="8" name="Text Placeholder 7"/>
          <p:cNvSpPr>
            <a:spLocks noGrp="1"/>
          </p:cNvSpPr>
          <p:nvPr>
            <p:ph type="body" sz="quarter" idx="16" hasCustomPrompt="1"/>
          </p:nvPr>
        </p:nvSpPr>
        <p:spPr>
          <a:xfrm>
            <a:off x="5223474" y="1628416"/>
            <a:ext cx="4608484" cy="508734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Body text</a:t>
            </a:r>
          </a:p>
        </p:txBody>
      </p:sp>
      <p:sp>
        <p:nvSpPr>
          <p:cNvPr id="9"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136521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pic>
        <p:nvPicPr>
          <p:cNvPr id="7" name="Picture 6"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526096"/>
            <a:ext cx="104679" cy="1041400"/>
          </a:xfrm>
          <a:prstGeom prst="rect">
            <a:avLst/>
          </a:prstGeom>
        </p:spPr>
      </p:pic>
      <p:sp>
        <p:nvSpPr>
          <p:cNvPr id="9" name="Content Placeholder 9"/>
          <p:cNvSpPr>
            <a:spLocks noGrp="1"/>
          </p:cNvSpPr>
          <p:nvPr>
            <p:ph sz="quarter" idx="13" hasCustomPrompt="1"/>
          </p:nvPr>
        </p:nvSpPr>
        <p:spPr>
          <a:xfrm>
            <a:off x="457970" y="1608096"/>
            <a:ext cx="9437625" cy="5097504"/>
          </a:xfrm>
          <a:prstGeom prst="rect">
            <a:avLst/>
          </a:prstGeom>
        </p:spPr>
        <p:txBody>
          <a:bodyPr vert="horz"/>
          <a:lstStyle>
            <a:lvl1pPr marL="0" indent="0" algn="l">
              <a:buNone/>
              <a:defRPr sz="1600" i="1"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a:t>Click below to insert media</a:t>
            </a:r>
          </a:p>
        </p:txBody>
      </p:sp>
      <p:sp>
        <p:nvSpPr>
          <p:cNvPr id="6"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Tree>
    <p:extLst>
      <p:ext uri="{BB962C8B-B14F-4D97-AF65-F5344CB8AC3E}">
        <p14:creationId xmlns:p14="http://schemas.microsoft.com/office/powerpoint/2010/main" val="290853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userDrawn="1"/>
        </p:nvSpPr>
        <p:spPr>
          <a:xfrm>
            <a:off x="0" y="2834640"/>
            <a:ext cx="10363200" cy="2038696"/>
          </a:xfrm>
          <a:prstGeom prst="rect">
            <a:avLst/>
          </a:prstGeom>
          <a:solidFill>
            <a:srgbClr val="1329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 name="Text Placeholder 2"/>
          <p:cNvSpPr>
            <a:spLocks noGrp="1"/>
          </p:cNvSpPr>
          <p:nvPr>
            <p:ph type="body" sz="quarter" idx="10" hasCustomPrompt="1"/>
          </p:nvPr>
        </p:nvSpPr>
        <p:spPr>
          <a:xfrm>
            <a:off x="457969" y="2977965"/>
            <a:ext cx="9473430" cy="630555"/>
          </a:xfrm>
          <a:prstGeom prst="rect">
            <a:avLst/>
          </a:prstGeom>
        </p:spPr>
        <p:txBody>
          <a:bodyPr vert="horz"/>
          <a:lstStyle>
            <a:lvl1pPr marL="0" indent="0">
              <a:buNone/>
              <a:defRPr sz="4800" b="1" i="0" baseline="0">
                <a:solidFill>
                  <a:schemeClr val="bg1"/>
                </a:solidFill>
                <a:latin typeface="Arial Narrow" panose="020B0606020202030204" pitchFamily="34" charset="0"/>
                <a:cs typeface="Arial Narrow" panose="020B0606020202030204" pitchFamily="34" charset="0"/>
              </a:defRPr>
            </a:lvl1pPr>
          </a:lstStyle>
          <a:p>
            <a:pPr lvl="0"/>
            <a:r>
              <a:rPr lang="en-US" dirty="0"/>
              <a:t>Title of section</a:t>
            </a:r>
          </a:p>
        </p:txBody>
      </p:sp>
      <p:sp>
        <p:nvSpPr>
          <p:cNvPr id="4" name="Text Placeholder 7"/>
          <p:cNvSpPr>
            <a:spLocks noGrp="1"/>
          </p:cNvSpPr>
          <p:nvPr>
            <p:ph type="body" sz="quarter" idx="12" hasCustomPrompt="1"/>
          </p:nvPr>
        </p:nvSpPr>
        <p:spPr>
          <a:xfrm>
            <a:off x="457969" y="3833136"/>
            <a:ext cx="9473430" cy="718544"/>
          </a:xfrm>
          <a:prstGeom prst="rect">
            <a:avLst/>
          </a:prstGeom>
        </p:spPr>
        <p:txBody>
          <a:bodyPr vert="horz"/>
          <a:lstStyle>
            <a:lvl1pPr marL="0" indent="0">
              <a:buNone/>
              <a:defRPr sz="3599" b="0" i="1"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Subtitle of section</a:t>
            </a:r>
          </a:p>
        </p:txBody>
      </p:sp>
      <p:pic>
        <p:nvPicPr>
          <p:cNvPr id="6" name="Picture 5" descr="master_bluesidebar.eps"/>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834640"/>
            <a:ext cx="104679" cy="2039112"/>
          </a:xfrm>
          <a:prstGeom prst="rect">
            <a:avLst/>
          </a:prstGeom>
        </p:spPr>
      </p:pic>
    </p:spTree>
    <p:extLst>
      <p:ext uri="{BB962C8B-B14F-4D97-AF65-F5344CB8AC3E}">
        <p14:creationId xmlns:p14="http://schemas.microsoft.com/office/powerpoint/2010/main" val="138743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06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311256"/>
            <a:ext cx="9326880" cy="1295400"/>
          </a:xfrm>
          <a:prstGeom prst="rect">
            <a:avLst/>
          </a:prstGeom>
        </p:spPr>
        <p:txBody>
          <a:bodyPr lIns="101882" tIns="50941" rIns="101882" bIns="50941"/>
          <a:lstStyle/>
          <a:p>
            <a:r>
              <a:rPr lang="en-US"/>
              <a:t>Click to edit Master title style</a:t>
            </a:r>
          </a:p>
        </p:txBody>
      </p:sp>
      <p:sp>
        <p:nvSpPr>
          <p:cNvPr id="3" name="Content Placeholder 2"/>
          <p:cNvSpPr>
            <a:spLocks noGrp="1"/>
          </p:cNvSpPr>
          <p:nvPr>
            <p:ph idx="1"/>
          </p:nvPr>
        </p:nvSpPr>
        <p:spPr>
          <a:xfrm>
            <a:off x="518160" y="1813561"/>
            <a:ext cx="9326880" cy="5129425"/>
          </a:xfrm>
          <a:prstGeom prst="rect">
            <a:avLst/>
          </a:prstGeom>
        </p:spPr>
        <p:txBody>
          <a:bodyPr lIns="101882" tIns="50941" rIns="101882" bIns="5094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18160" y="7203864"/>
            <a:ext cx="2418080" cy="413808"/>
          </a:xfrm>
          <a:prstGeom prst="rect">
            <a:avLst/>
          </a:prstGeom>
        </p:spPr>
        <p:txBody>
          <a:bodyPr lIns="101882" tIns="50941" rIns="101882" bIns="50941"/>
          <a:lstStyle/>
          <a:p>
            <a:fld id="{CE2520D5-9BFF-488D-9D7B-0DFD96DE8E92}" type="datetimeFigureOut">
              <a:rPr lang="en-US" smtClean="0"/>
              <a:t>4/23/18</a:t>
            </a:fld>
            <a:endParaRPr lang="en-US"/>
          </a:p>
        </p:txBody>
      </p:sp>
      <p:sp>
        <p:nvSpPr>
          <p:cNvPr id="5" name="Footer Placeholder 4"/>
          <p:cNvSpPr>
            <a:spLocks noGrp="1"/>
          </p:cNvSpPr>
          <p:nvPr>
            <p:ph type="ftr" sz="quarter" idx="11"/>
          </p:nvPr>
        </p:nvSpPr>
        <p:spPr>
          <a:xfrm>
            <a:off x="3540760" y="7203864"/>
            <a:ext cx="3281680" cy="413808"/>
          </a:xfrm>
          <a:prstGeom prst="rect">
            <a:avLst/>
          </a:prstGeom>
        </p:spPr>
        <p:txBody>
          <a:bodyPr lIns="101882" tIns="50941" rIns="101882" bIns="50941"/>
          <a:lstStyle/>
          <a:p>
            <a:endParaRPr lang="en-US"/>
          </a:p>
        </p:txBody>
      </p:sp>
      <p:sp>
        <p:nvSpPr>
          <p:cNvPr id="6" name="Slide Number Placeholder 5"/>
          <p:cNvSpPr>
            <a:spLocks noGrp="1"/>
          </p:cNvSpPr>
          <p:nvPr>
            <p:ph type="sldNum" sz="quarter" idx="12"/>
          </p:nvPr>
        </p:nvSpPr>
        <p:spPr>
          <a:xfrm>
            <a:off x="7426960" y="7203864"/>
            <a:ext cx="2418080" cy="413808"/>
          </a:xfrm>
          <a:prstGeom prst="rect">
            <a:avLst/>
          </a:prstGeom>
        </p:spPr>
        <p:txBody>
          <a:bodyPr lIns="101882" tIns="50941" rIns="101882" bIns="50941"/>
          <a:lstStyle/>
          <a:p>
            <a:fld id="{D5065579-0347-45F4-A644-E66DAD30D9CF}" type="slidenum">
              <a:rPr lang="en-US" smtClean="0"/>
              <a:t>‹#›</a:t>
            </a:fld>
            <a:endParaRPr lang="en-US"/>
          </a:p>
        </p:txBody>
      </p:sp>
    </p:spTree>
    <p:extLst>
      <p:ext uri="{BB962C8B-B14F-4D97-AF65-F5344CB8AC3E}">
        <p14:creationId xmlns:p14="http://schemas.microsoft.com/office/powerpoint/2010/main" val="260095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emf"/><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9.png"/><Relationship Id="rId5" Type="http://schemas.openxmlformats.org/officeDocument/2006/relationships/slideLayout" Target="../slideLayouts/slideLayout6.xml"/><Relationship Id="rId10" Type="http://schemas.openxmlformats.org/officeDocument/2006/relationships/image" Target="../media/image8.jpe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111280"/>
            <a:ext cx="10363198" cy="2673879"/>
          </a:xfrm>
          <a:prstGeom prst="rect">
            <a:avLst/>
          </a:prstGeom>
        </p:spPr>
      </p:pic>
      <p:pic>
        <p:nvPicPr>
          <p:cNvPr id="24" name="Picture 23" descr="master_bluesideba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526096"/>
            <a:ext cx="104679" cy="1041400"/>
          </a:xfrm>
          <a:prstGeom prst="rect">
            <a:avLst/>
          </a:prstGeom>
        </p:spPr>
      </p:pic>
      <p:sp>
        <p:nvSpPr>
          <p:cNvPr id="3" name="Rectangle 2"/>
          <p:cNvSpPr/>
          <p:nvPr userDrawn="1"/>
        </p:nvSpPr>
        <p:spPr>
          <a:xfrm>
            <a:off x="9825" y="5528610"/>
            <a:ext cx="10353376" cy="2256549"/>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nvGrpSpPr>
          <p:cNvPr id="11" name="Group 10"/>
          <p:cNvGrpSpPr>
            <a:grpSpLocks noChangeAspect="1"/>
          </p:cNvGrpSpPr>
          <p:nvPr userDrawn="1"/>
        </p:nvGrpSpPr>
        <p:grpSpPr>
          <a:xfrm>
            <a:off x="-2940" y="3289109"/>
            <a:ext cx="10433275" cy="1775573"/>
            <a:chOff x="-1069" y="2880073"/>
            <a:chExt cx="10056262" cy="1676400"/>
          </a:xfrm>
        </p:grpSpPr>
        <p:pic>
          <p:nvPicPr>
            <p:cNvPr id="12" name="Picture 11"/>
            <p:cNvPicPr>
              <a:picLocks noChangeAspect="1"/>
            </p:cNvPicPr>
            <p:nvPr userDrawn="1"/>
          </p:nvPicPr>
          <p:blipFill rotWithShape="1">
            <a:blip r:embed="rId5" cstate="print">
              <a:extLst>
                <a:ext uri="{28A0092B-C50C-407E-A947-70E740481C1C}">
                  <a14:useLocalDpi xmlns:a14="http://schemas.microsoft.com/office/drawing/2010/main"/>
                </a:ext>
              </a:extLst>
            </a:blip>
            <a:srcRect t="196"/>
            <a:stretch/>
          </p:blipFill>
          <p:spPr>
            <a:xfrm>
              <a:off x="-1069" y="2881477"/>
              <a:ext cx="2514600" cy="1673098"/>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513531" y="2880073"/>
              <a:ext cx="2514600" cy="1676400"/>
            </a:xfrm>
            <a:prstGeom prst="rect">
              <a:avLst/>
            </a:prstGeom>
          </p:spPr>
        </p:pic>
        <p:pic>
          <p:nvPicPr>
            <p:cNvPr id="19" name="Picture 18"/>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027062" y="2880073"/>
              <a:ext cx="2514600" cy="1676400"/>
            </a:xfrm>
            <a:prstGeom prst="rect">
              <a:avLst/>
            </a:prstGeom>
          </p:spPr>
        </p:pic>
        <p:pic>
          <p:nvPicPr>
            <p:cNvPr id="20" name="Picture 19"/>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540593" y="2881978"/>
              <a:ext cx="2514600" cy="1674495"/>
            </a:xfrm>
            <a:prstGeom prst="rect">
              <a:avLst/>
            </a:prstGeom>
          </p:spPr>
        </p:pic>
      </p:grpSp>
      <p:pic>
        <p:nvPicPr>
          <p:cNvPr id="4" name="Picture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33167" y="6388907"/>
            <a:ext cx="4202606" cy="970602"/>
          </a:xfrm>
          <a:prstGeom prst="rect">
            <a:avLst/>
          </a:prstGeom>
        </p:spPr>
      </p:pic>
    </p:spTree>
    <p:extLst>
      <p:ext uri="{BB962C8B-B14F-4D97-AF65-F5344CB8AC3E}">
        <p14:creationId xmlns:p14="http://schemas.microsoft.com/office/powerpoint/2010/main" val="3966555659"/>
      </p:ext>
    </p:extLst>
  </p:cSld>
  <p:clrMap bg1="lt1" tx1="dk1" bg2="lt2" tx2="dk2" accent1="accent1" accent2="accent2" accent3="accent3" accent4="accent4" accent5="accent5" accent6="accent6" hlink="hlink" folHlink="folHlink"/>
  <p:sldLayoutIdLst>
    <p:sldLayoutId id="2147483763" r:id="rId1"/>
  </p:sldLayoutIdLst>
  <p:hf hdr="0" ftr="0" dt="0"/>
  <p:txStyles>
    <p:titleStyle>
      <a:lvl1pPr algn="ctr" defTabSz="509302" rtl="0" eaLnBrk="1" latinLnBrk="0" hangingPunct="1">
        <a:spcBef>
          <a:spcPct val="0"/>
        </a:spcBef>
        <a:buNone/>
        <a:defRPr sz="4899" kern="1200">
          <a:solidFill>
            <a:schemeClr val="tx1"/>
          </a:solidFill>
          <a:latin typeface="+mj-lt"/>
          <a:ea typeface="+mj-ea"/>
          <a:cs typeface="+mj-cs"/>
        </a:defRPr>
      </a:lvl1pPr>
    </p:titleStyle>
    <p:bodyStyle>
      <a:lvl1pPr marL="381976" indent="-381976" algn="l" defTabSz="509302" rtl="0" eaLnBrk="1" latinLnBrk="0" hangingPunct="1">
        <a:spcBef>
          <a:spcPct val="20000"/>
        </a:spcBef>
        <a:buFont typeface="Arial"/>
        <a:buChar char="•"/>
        <a:defRPr sz="3599" kern="1200">
          <a:solidFill>
            <a:schemeClr val="tx1"/>
          </a:solidFill>
          <a:latin typeface="+mn-lt"/>
          <a:ea typeface="+mn-ea"/>
          <a:cs typeface="+mn-cs"/>
        </a:defRPr>
      </a:lvl1pPr>
      <a:lvl2pPr marL="827617" indent="-318315" algn="l" defTabSz="509302" rtl="0" eaLnBrk="1" latinLnBrk="0" hangingPunct="1">
        <a:spcBef>
          <a:spcPct val="20000"/>
        </a:spcBef>
        <a:buFont typeface="Arial"/>
        <a:buChar char="–"/>
        <a:defRPr sz="3099" kern="1200">
          <a:solidFill>
            <a:schemeClr val="tx1"/>
          </a:solidFill>
          <a:latin typeface="+mn-lt"/>
          <a:ea typeface="+mn-ea"/>
          <a:cs typeface="+mn-cs"/>
        </a:defRPr>
      </a:lvl2pPr>
      <a:lvl3pPr marL="1273255" indent="-254652" algn="l" defTabSz="509302" rtl="0" eaLnBrk="1" latinLnBrk="0" hangingPunct="1">
        <a:spcBef>
          <a:spcPct val="20000"/>
        </a:spcBef>
        <a:buFont typeface="Arial"/>
        <a:buChar char="•"/>
        <a:defRPr sz="2700" kern="1200">
          <a:solidFill>
            <a:schemeClr val="tx1"/>
          </a:solidFill>
          <a:latin typeface="+mn-lt"/>
          <a:ea typeface="+mn-ea"/>
          <a:cs typeface="+mn-cs"/>
        </a:defRPr>
      </a:lvl3pPr>
      <a:lvl4pPr marL="1782557" indent="-254652" algn="l" defTabSz="509302" rtl="0" eaLnBrk="1" latinLnBrk="0" hangingPunct="1">
        <a:spcBef>
          <a:spcPct val="20000"/>
        </a:spcBef>
        <a:buFont typeface="Arial"/>
        <a:buChar char="–"/>
        <a:defRPr sz="2200" kern="1200">
          <a:solidFill>
            <a:schemeClr val="tx1"/>
          </a:solidFill>
          <a:latin typeface="+mn-lt"/>
          <a:ea typeface="+mn-ea"/>
          <a:cs typeface="+mn-cs"/>
        </a:defRPr>
      </a:lvl4pPr>
      <a:lvl5pPr marL="2291856" indent="-254652" algn="l" defTabSz="509302" rtl="0" eaLnBrk="1" latinLnBrk="0" hangingPunct="1">
        <a:spcBef>
          <a:spcPct val="20000"/>
        </a:spcBef>
        <a:buFont typeface="Arial"/>
        <a:buChar char="»"/>
        <a:defRPr sz="2200" kern="1200">
          <a:solidFill>
            <a:schemeClr val="tx1"/>
          </a:solidFill>
          <a:latin typeface="+mn-lt"/>
          <a:ea typeface="+mn-ea"/>
          <a:cs typeface="+mn-cs"/>
        </a:defRPr>
      </a:lvl5pPr>
      <a:lvl6pPr marL="2801159" indent="-254652" algn="l" defTabSz="509302" rtl="0" eaLnBrk="1" latinLnBrk="0" hangingPunct="1">
        <a:spcBef>
          <a:spcPct val="20000"/>
        </a:spcBef>
        <a:buFont typeface="Arial"/>
        <a:buChar char="•"/>
        <a:defRPr sz="2200" kern="1200">
          <a:solidFill>
            <a:schemeClr val="tx1"/>
          </a:solidFill>
          <a:latin typeface="+mn-lt"/>
          <a:ea typeface="+mn-ea"/>
          <a:cs typeface="+mn-cs"/>
        </a:defRPr>
      </a:lvl6pPr>
      <a:lvl7pPr marL="3310460" indent="-254652" algn="l" defTabSz="509302" rtl="0" eaLnBrk="1" latinLnBrk="0" hangingPunct="1">
        <a:spcBef>
          <a:spcPct val="20000"/>
        </a:spcBef>
        <a:buFont typeface="Arial"/>
        <a:buChar char="•"/>
        <a:defRPr sz="2200" kern="1200">
          <a:solidFill>
            <a:schemeClr val="tx1"/>
          </a:solidFill>
          <a:latin typeface="+mn-lt"/>
          <a:ea typeface="+mn-ea"/>
          <a:cs typeface="+mn-cs"/>
        </a:defRPr>
      </a:lvl7pPr>
      <a:lvl8pPr marL="3819762" indent="-254652" algn="l" defTabSz="509302" rtl="0" eaLnBrk="1" latinLnBrk="0" hangingPunct="1">
        <a:spcBef>
          <a:spcPct val="20000"/>
        </a:spcBef>
        <a:buFont typeface="Arial"/>
        <a:buChar char="•"/>
        <a:defRPr sz="2200" kern="1200">
          <a:solidFill>
            <a:schemeClr val="tx1"/>
          </a:solidFill>
          <a:latin typeface="+mn-lt"/>
          <a:ea typeface="+mn-ea"/>
          <a:cs typeface="+mn-cs"/>
        </a:defRPr>
      </a:lvl8pPr>
      <a:lvl9pPr marL="4329062" indent="-254652" algn="l" defTabSz="50930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302" rtl="0" eaLnBrk="1" latinLnBrk="0" hangingPunct="1">
        <a:defRPr sz="2000" kern="1200">
          <a:solidFill>
            <a:schemeClr val="tx1"/>
          </a:solidFill>
          <a:latin typeface="+mn-lt"/>
          <a:ea typeface="+mn-ea"/>
          <a:cs typeface="+mn-cs"/>
        </a:defRPr>
      </a:lvl1pPr>
      <a:lvl2pPr marL="509302" algn="l" defTabSz="509302" rtl="0" eaLnBrk="1" latinLnBrk="0" hangingPunct="1">
        <a:defRPr sz="2000" kern="1200">
          <a:solidFill>
            <a:schemeClr val="tx1"/>
          </a:solidFill>
          <a:latin typeface="+mn-lt"/>
          <a:ea typeface="+mn-ea"/>
          <a:cs typeface="+mn-cs"/>
        </a:defRPr>
      </a:lvl2pPr>
      <a:lvl3pPr marL="1018604" algn="l" defTabSz="509302" rtl="0" eaLnBrk="1" latinLnBrk="0" hangingPunct="1">
        <a:defRPr sz="2000" kern="1200">
          <a:solidFill>
            <a:schemeClr val="tx1"/>
          </a:solidFill>
          <a:latin typeface="+mn-lt"/>
          <a:ea typeface="+mn-ea"/>
          <a:cs typeface="+mn-cs"/>
        </a:defRPr>
      </a:lvl3pPr>
      <a:lvl4pPr marL="1527904" algn="l" defTabSz="509302" rtl="0" eaLnBrk="1" latinLnBrk="0" hangingPunct="1">
        <a:defRPr sz="2000" kern="1200">
          <a:solidFill>
            <a:schemeClr val="tx1"/>
          </a:solidFill>
          <a:latin typeface="+mn-lt"/>
          <a:ea typeface="+mn-ea"/>
          <a:cs typeface="+mn-cs"/>
        </a:defRPr>
      </a:lvl4pPr>
      <a:lvl5pPr marL="2037206" algn="l" defTabSz="509302" rtl="0" eaLnBrk="1" latinLnBrk="0" hangingPunct="1">
        <a:defRPr sz="2000" kern="1200">
          <a:solidFill>
            <a:schemeClr val="tx1"/>
          </a:solidFill>
          <a:latin typeface="+mn-lt"/>
          <a:ea typeface="+mn-ea"/>
          <a:cs typeface="+mn-cs"/>
        </a:defRPr>
      </a:lvl5pPr>
      <a:lvl6pPr marL="2546507" algn="l" defTabSz="509302" rtl="0" eaLnBrk="1" latinLnBrk="0" hangingPunct="1">
        <a:defRPr sz="2000" kern="1200">
          <a:solidFill>
            <a:schemeClr val="tx1"/>
          </a:solidFill>
          <a:latin typeface="+mn-lt"/>
          <a:ea typeface="+mn-ea"/>
          <a:cs typeface="+mn-cs"/>
        </a:defRPr>
      </a:lvl6pPr>
      <a:lvl7pPr marL="3055809" algn="l" defTabSz="509302" rtl="0" eaLnBrk="1" latinLnBrk="0" hangingPunct="1">
        <a:defRPr sz="2000" kern="1200">
          <a:solidFill>
            <a:schemeClr val="tx1"/>
          </a:solidFill>
          <a:latin typeface="+mn-lt"/>
          <a:ea typeface="+mn-ea"/>
          <a:cs typeface="+mn-cs"/>
        </a:defRPr>
      </a:lvl7pPr>
      <a:lvl8pPr marL="3565111" algn="l" defTabSz="509302" rtl="0" eaLnBrk="1" latinLnBrk="0" hangingPunct="1">
        <a:defRPr sz="2000" kern="1200">
          <a:solidFill>
            <a:schemeClr val="tx1"/>
          </a:solidFill>
          <a:latin typeface="+mn-lt"/>
          <a:ea typeface="+mn-ea"/>
          <a:cs typeface="+mn-cs"/>
        </a:defRPr>
      </a:lvl8pPr>
      <a:lvl9pPr marL="4074411" algn="l" defTabSz="50930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6878320"/>
            <a:ext cx="10363200" cy="894080"/>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pic>
        <p:nvPicPr>
          <p:cNvPr id="4" name="Picture 3"/>
          <p:cNvPicPr>
            <a:picLocks noChangeAspect="1"/>
          </p:cNvPicPr>
          <p:nvPr/>
        </p:nvPicPr>
        <p:blipFill rotWithShape="1">
          <a:blip r:embed="rId10" cstate="print">
            <a:extLst>
              <a:ext uri="{28A0092B-C50C-407E-A947-70E740481C1C}">
                <a14:useLocalDpi xmlns:a14="http://schemas.microsoft.com/office/drawing/2010/main" val="0"/>
              </a:ext>
            </a:extLst>
          </a:blip>
          <a:srcRect b="75362"/>
          <a:stretch/>
        </p:blipFill>
        <p:spPr>
          <a:xfrm>
            <a:off x="-1" y="6752211"/>
            <a:ext cx="10363201" cy="253507"/>
          </a:xfrm>
          <a:prstGeom prst="rect">
            <a:avLst/>
          </a:prstGeom>
        </p:spPr>
      </p:pic>
      <p:pic>
        <p:nvPicPr>
          <p:cNvPr id="5" name="Picture 4"/>
          <p:cNvPicPr>
            <a:picLocks/>
          </p:cNvPicPr>
          <p:nvPr userDrawn="1"/>
        </p:nvPicPr>
        <p:blipFill>
          <a:blip r:embed="rId11" cstate="print">
            <a:extLst>
              <a:ext uri="{28A0092B-C50C-407E-A947-70E740481C1C}">
                <a14:useLocalDpi xmlns:a14="http://schemas.microsoft.com/office/drawing/2010/main" val="0"/>
              </a:ext>
            </a:extLst>
          </a:blip>
          <a:stretch>
            <a:fillRect/>
          </a:stretch>
        </p:blipFill>
        <p:spPr>
          <a:xfrm>
            <a:off x="7461916" y="7203439"/>
            <a:ext cx="2401829" cy="243840"/>
          </a:xfrm>
          <a:prstGeom prst="rect">
            <a:avLst/>
          </a:prstGeom>
        </p:spPr>
      </p:pic>
      <p:pic>
        <p:nvPicPr>
          <p:cNvPr id="7" name="Picture 6"/>
          <p:cNvPicPr>
            <a:picLocks/>
          </p:cNvPicPr>
          <p:nvPr userDrawn="1"/>
        </p:nvPicPr>
        <p:blipFill rotWithShape="1">
          <a:blip r:embed="rId12" cstate="print">
            <a:extLst>
              <a:ext uri="{28A0092B-C50C-407E-A947-70E740481C1C}">
                <a14:useLocalDpi xmlns:a14="http://schemas.microsoft.com/office/drawing/2010/main" val="0"/>
              </a:ext>
            </a:extLst>
          </a:blip>
          <a:srcRect r="92703" b="63560"/>
          <a:stretch/>
        </p:blipFill>
        <p:spPr>
          <a:xfrm>
            <a:off x="464947" y="7026823"/>
            <a:ext cx="517692" cy="597073"/>
          </a:xfrm>
          <a:prstGeom prst="rect">
            <a:avLst/>
          </a:prstGeom>
        </p:spPr>
      </p:pic>
      <p:sp>
        <p:nvSpPr>
          <p:cNvPr id="9" name="Slide Number Placeholder 5"/>
          <p:cNvSpPr>
            <a:spLocks noGrp="1"/>
          </p:cNvSpPr>
          <p:nvPr>
            <p:ph type="sldNum" sz="quarter" idx="4"/>
          </p:nvPr>
        </p:nvSpPr>
        <p:spPr>
          <a:xfrm>
            <a:off x="982639" y="7118190"/>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174713723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93" r:id="rId8"/>
  </p:sldLayoutIdLst>
  <p:hf hdr="0" ftr="0" dt="0"/>
  <p:txStyles>
    <p:titleStyle>
      <a:lvl1pPr algn="ctr" defTabSz="509302" rtl="0" eaLnBrk="1" latinLnBrk="0" hangingPunct="1">
        <a:spcBef>
          <a:spcPct val="0"/>
        </a:spcBef>
        <a:buNone/>
        <a:defRPr sz="4899" kern="1200">
          <a:solidFill>
            <a:schemeClr val="tx1"/>
          </a:solidFill>
          <a:latin typeface="+mj-lt"/>
          <a:ea typeface="+mj-ea"/>
          <a:cs typeface="+mj-cs"/>
        </a:defRPr>
      </a:lvl1pPr>
    </p:titleStyle>
    <p:bodyStyle>
      <a:lvl1pPr marL="381976" indent="-381976" algn="l" defTabSz="509302" rtl="0" eaLnBrk="1" latinLnBrk="0" hangingPunct="1">
        <a:spcBef>
          <a:spcPct val="20000"/>
        </a:spcBef>
        <a:buFont typeface="Arial"/>
        <a:buChar char="•"/>
        <a:defRPr sz="3599" kern="1200">
          <a:solidFill>
            <a:schemeClr val="tx1"/>
          </a:solidFill>
          <a:latin typeface="+mn-lt"/>
          <a:ea typeface="+mn-ea"/>
          <a:cs typeface="+mn-cs"/>
        </a:defRPr>
      </a:lvl1pPr>
      <a:lvl2pPr marL="827617" indent="-318315" algn="l" defTabSz="509302" rtl="0" eaLnBrk="1" latinLnBrk="0" hangingPunct="1">
        <a:spcBef>
          <a:spcPct val="20000"/>
        </a:spcBef>
        <a:buFont typeface="Arial"/>
        <a:buChar char="–"/>
        <a:defRPr sz="3099" kern="1200">
          <a:solidFill>
            <a:schemeClr val="tx1"/>
          </a:solidFill>
          <a:latin typeface="+mn-lt"/>
          <a:ea typeface="+mn-ea"/>
          <a:cs typeface="+mn-cs"/>
        </a:defRPr>
      </a:lvl2pPr>
      <a:lvl3pPr marL="1273255" indent="-254652" algn="l" defTabSz="509302" rtl="0" eaLnBrk="1" latinLnBrk="0" hangingPunct="1">
        <a:spcBef>
          <a:spcPct val="20000"/>
        </a:spcBef>
        <a:buFont typeface="Arial"/>
        <a:buChar char="•"/>
        <a:defRPr sz="2700" kern="1200">
          <a:solidFill>
            <a:schemeClr val="tx1"/>
          </a:solidFill>
          <a:latin typeface="+mn-lt"/>
          <a:ea typeface="+mn-ea"/>
          <a:cs typeface="+mn-cs"/>
        </a:defRPr>
      </a:lvl3pPr>
      <a:lvl4pPr marL="1782557" indent="-254652" algn="l" defTabSz="509302" rtl="0" eaLnBrk="1" latinLnBrk="0" hangingPunct="1">
        <a:spcBef>
          <a:spcPct val="20000"/>
        </a:spcBef>
        <a:buFont typeface="Arial"/>
        <a:buChar char="–"/>
        <a:defRPr sz="2200" kern="1200">
          <a:solidFill>
            <a:schemeClr val="tx1"/>
          </a:solidFill>
          <a:latin typeface="+mn-lt"/>
          <a:ea typeface="+mn-ea"/>
          <a:cs typeface="+mn-cs"/>
        </a:defRPr>
      </a:lvl4pPr>
      <a:lvl5pPr marL="2291856" indent="-254652" algn="l" defTabSz="509302" rtl="0" eaLnBrk="1" latinLnBrk="0" hangingPunct="1">
        <a:spcBef>
          <a:spcPct val="20000"/>
        </a:spcBef>
        <a:buFont typeface="Arial"/>
        <a:buChar char="»"/>
        <a:defRPr sz="2200" kern="1200">
          <a:solidFill>
            <a:schemeClr val="tx1"/>
          </a:solidFill>
          <a:latin typeface="+mn-lt"/>
          <a:ea typeface="+mn-ea"/>
          <a:cs typeface="+mn-cs"/>
        </a:defRPr>
      </a:lvl5pPr>
      <a:lvl6pPr marL="2801159" indent="-254652" algn="l" defTabSz="509302" rtl="0" eaLnBrk="1" latinLnBrk="0" hangingPunct="1">
        <a:spcBef>
          <a:spcPct val="20000"/>
        </a:spcBef>
        <a:buFont typeface="Arial"/>
        <a:buChar char="•"/>
        <a:defRPr sz="2200" kern="1200">
          <a:solidFill>
            <a:schemeClr val="tx1"/>
          </a:solidFill>
          <a:latin typeface="+mn-lt"/>
          <a:ea typeface="+mn-ea"/>
          <a:cs typeface="+mn-cs"/>
        </a:defRPr>
      </a:lvl6pPr>
      <a:lvl7pPr marL="3310460" indent="-254652" algn="l" defTabSz="509302" rtl="0" eaLnBrk="1" latinLnBrk="0" hangingPunct="1">
        <a:spcBef>
          <a:spcPct val="20000"/>
        </a:spcBef>
        <a:buFont typeface="Arial"/>
        <a:buChar char="•"/>
        <a:defRPr sz="2200" kern="1200">
          <a:solidFill>
            <a:schemeClr val="tx1"/>
          </a:solidFill>
          <a:latin typeface="+mn-lt"/>
          <a:ea typeface="+mn-ea"/>
          <a:cs typeface="+mn-cs"/>
        </a:defRPr>
      </a:lvl7pPr>
      <a:lvl8pPr marL="3819762" indent="-254652" algn="l" defTabSz="509302" rtl="0" eaLnBrk="1" latinLnBrk="0" hangingPunct="1">
        <a:spcBef>
          <a:spcPct val="20000"/>
        </a:spcBef>
        <a:buFont typeface="Arial"/>
        <a:buChar char="•"/>
        <a:defRPr sz="2200" kern="1200">
          <a:solidFill>
            <a:schemeClr val="tx1"/>
          </a:solidFill>
          <a:latin typeface="+mn-lt"/>
          <a:ea typeface="+mn-ea"/>
          <a:cs typeface="+mn-cs"/>
        </a:defRPr>
      </a:lvl8pPr>
      <a:lvl9pPr marL="4329062" indent="-254652" algn="l" defTabSz="50930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302" rtl="0" eaLnBrk="1" latinLnBrk="0" hangingPunct="1">
        <a:defRPr sz="2000" kern="1200">
          <a:solidFill>
            <a:schemeClr val="tx1"/>
          </a:solidFill>
          <a:latin typeface="+mn-lt"/>
          <a:ea typeface="+mn-ea"/>
          <a:cs typeface="+mn-cs"/>
        </a:defRPr>
      </a:lvl1pPr>
      <a:lvl2pPr marL="509302" algn="l" defTabSz="509302" rtl="0" eaLnBrk="1" latinLnBrk="0" hangingPunct="1">
        <a:defRPr sz="2000" kern="1200">
          <a:solidFill>
            <a:schemeClr val="tx1"/>
          </a:solidFill>
          <a:latin typeface="+mn-lt"/>
          <a:ea typeface="+mn-ea"/>
          <a:cs typeface="+mn-cs"/>
        </a:defRPr>
      </a:lvl2pPr>
      <a:lvl3pPr marL="1018604" algn="l" defTabSz="509302" rtl="0" eaLnBrk="1" latinLnBrk="0" hangingPunct="1">
        <a:defRPr sz="2000" kern="1200">
          <a:solidFill>
            <a:schemeClr val="tx1"/>
          </a:solidFill>
          <a:latin typeface="+mn-lt"/>
          <a:ea typeface="+mn-ea"/>
          <a:cs typeface="+mn-cs"/>
        </a:defRPr>
      </a:lvl3pPr>
      <a:lvl4pPr marL="1527904" algn="l" defTabSz="509302" rtl="0" eaLnBrk="1" latinLnBrk="0" hangingPunct="1">
        <a:defRPr sz="2000" kern="1200">
          <a:solidFill>
            <a:schemeClr val="tx1"/>
          </a:solidFill>
          <a:latin typeface="+mn-lt"/>
          <a:ea typeface="+mn-ea"/>
          <a:cs typeface="+mn-cs"/>
        </a:defRPr>
      </a:lvl4pPr>
      <a:lvl5pPr marL="2037206" algn="l" defTabSz="509302" rtl="0" eaLnBrk="1" latinLnBrk="0" hangingPunct="1">
        <a:defRPr sz="2000" kern="1200">
          <a:solidFill>
            <a:schemeClr val="tx1"/>
          </a:solidFill>
          <a:latin typeface="+mn-lt"/>
          <a:ea typeface="+mn-ea"/>
          <a:cs typeface="+mn-cs"/>
        </a:defRPr>
      </a:lvl5pPr>
      <a:lvl6pPr marL="2546507" algn="l" defTabSz="509302" rtl="0" eaLnBrk="1" latinLnBrk="0" hangingPunct="1">
        <a:defRPr sz="2000" kern="1200">
          <a:solidFill>
            <a:schemeClr val="tx1"/>
          </a:solidFill>
          <a:latin typeface="+mn-lt"/>
          <a:ea typeface="+mn-ea"/>
          <a:cs typeface="+mn-cs"/>
        </a:defRPr>
      </a:lvl6pPr>
      <a:lvl7pPr marL="3055809" algn="l" defTabSz="509302" rtl="0" eaLnBrk="1" latinLnBrk="0" hangingPunct="1">
        <a:defRPr sz="2000" kern="1200">
          <a:solidFill>
            <a:schemeClr val="tx1"/>
          </a:solidFill>
          <a:latin typeface="+mn-lt"/>
          <a:ea typeface="+mn-ea"/>
          <a:cs typeface="+mn-cs"/>
        </a:defRPr>
      </a:lvl7pPr>
      <a:lvl8pPr marL="3565111" algn="l" defTabSz="509302" rtl="0" eaLnBrk="1" latinLnBrk="0" hangingPunct="1">
        <a:defRPr sz="2000" kern="1200">
          <a:solidFill>
            <a:schemeClr val="tx1"/>
          </a:solidFill>
          <a:latin typeface="+mn-lt"/>
          <a:ea typeface="+mn-ea"/>
          <a:cs typeface="+mn-cs"/>
        </a:defRPr>
      </a:lvl8pPr>
      <a:lvl9pPr marL="4074411" algn="l" defTabSz="509302"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2788" y="414338"/>
            <a:ext cx="8937625" cy="1501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12788" y="2068513"/>
            <a:ext cx="8937625" cy="49323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12788" y="7204075"/>
            <a:ext cx="2332037" cy="414338"/>
          </a:xfrm>
          <a:prstGeom prst="rect">
            <a:avLst/>
          </a:prstGeom>
        </p:spPr>
        <p:txBody>
          <a:bodyPr vert="horz" lIns="91440" tIns="45720" rIns="91440" bIns="45720" rtlCol="0" anchor="ctr"/>
          <a:lstStyle>
            <a:lvl1pPr algn="l">
              <a:defRPr sz="1200">
                <a:solidFill>
                  <a:schemeClr val="tx1">
                    <a:tint val="75000"/>
                  </a:schemeClr>
                </a:solidFill>
              </a:defRPr>
            </a:lvl1pPr>
          </a:lstStyle>
          <a:p>
            <a:fld id="{90E0E085-38D9-47CE-A414-AF82A69E041C}" type="datetimeFigureOut">
              <a:rPr lang="en-US" smtClean="0"/>
              <a:t>4/23/18</a:t>
            </a:fld>
            <a:endParaRPr lang="en-US"/>
          </a:p>
        </p:txBody>
      </p:sp>
      <p:sp>
        <p:nvSpPr>
          <p:cNvPr id="5" name="Footer Placeholder 4"/>
          <p:cNvSpPr>
            <a:spLocks noGrp="1"/>
          </p:cNvSpPr>
          <p:nvPr>
            <p:ph type="ftr" sz="quarter" idx="3"/>
          </p:nvPr>
        </p:nvSpPr>
        <p:spPr>
          <a:xfrm>
            <a:off x="3432175" y="7204075"/>
            <a:ext cx="3498850" cy="414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318375" y="7204075"/>
            <a:ext cx="2332038"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7DAA0FC6-F71F-4650-BE21-9A15F164E712}" type="slidenum">
              <a:rPr lang="en-US" smtClean="0"/>
              <a:t>‹#›</a:t>
            </a:fld>
            <a:endParaRPr lang="en-US" dirty="0"/>
          </a:p>
        </p:txBody>
      </p:sp>
    </p:spTree>
    <p:extLst>
      <p:ext uri="{BB962C8B-B14F-4D97-AF65-F5344CB8AC3E}">
        <p14:creationId xmlns:p14="http://schemas.microsoft.com/office/powerpoint/2010/main" val="128790528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emf"/><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b="0" dirty="0"/>
              <a:t>The Imperative for Grid Cyber Resilience</a:t>
            </a:r>
          </a:p>
        </p:txBody>
      </p:sp>
      <p:sp>
        <p:nvSpPr>
          <p:cNvPr id="3" name="Text Placeholder 2"/>
          <p:cNvSpPr>
            <a:spLocks noGrp="1"/>
          </p:cNvSpPr>
          <p:nvPr>
            <p:ph type="body" sz="quarter" idx="11"/>
          </p:nvPr>
        </p:nvSpPr>
        <p:spPr/>
        <p:txBody>
          <a:bodyPr/>
          <a:lstStyle/>
          <a:p>
            <a:r>
              <a:rPr lang="en-US" sz="2400" dirty="0"/>
              <a:t>Bill Sanders</a:t>
            </a:r>
          </a:p>
        </p:txBody>
      </p:sp>
      <p:sp>
        <p:nvSpPr>
          <p:cNvPr id="4" name="Text Placeholder 3"/>
          <p:cNvSpPr>
            <a:spLocks noGrp="1"/>
          </p:cNvSpPr>
          <p:nvPr>
            <p:ph type="body" sz="quarter" idx="12"/>
          </p:nvPr>
        </p:nvSpPr>
        <p:spPr>
          <a:xfrm>
            <a:off x="457971" y="2105377"/>
            <a:ext cx="9552304" cy="929370"/>
          </a:xfrm>
        </p:spPr>
        <p:txBody>
          <a:bodyPr/>
          <a:lstStyle/>
          <a:p>
            <a:r>
              <a:rPr lang="en-US" sz="2400" dirty="0"/>
              <a:t>April 23, 2018</a:t>
            </a:r>
          </a:p>
        </p:txBody>
      </p:sp>
    </p:spTree>
    <p:extLst>
      <p:ext uri="{BB962C8B-B14F-4D97-AF65-F5344CB8AC3E}">
        <p14:creationId xmlns:p14="http://schemas.microsoft.com/office/powerpoint/2010/main" val="34184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161484"/>
            <a:ext cx="9326880" cy="519810"/>
          </a:xfrm>
        </p:spPr>
        <p:txBody>
          <a:bodyPr/>
          <a:lstStyle/>
          <a:p>
            <a:r>
              <a:rPr lang="en-US" sz="2800" dirty="0">
                <a:solidFill>
                  <a:schemeClr val="accent1">
                    <a:lumMod val="50000"/>
                  </a:schemeClr>
                </a:solidFill>
              </a:rPr>
              <a:t>Lateral Movement in Cyber Kill Chain Demands Resiliency</a:t>
            </a:r>
          </a:p>
        </p:txBody>
      </p:sp>
      <p:graphicFrame>
        <p:nvGraphicFramePr>
          <p:cNvPr id="6" name="Diagram 5"/>
          <p:cNvGraphicFramePr/>
          <p:nvPr>
            <p:extLst>
              <p:ext uri="{D42A27DB-BD31-4B8C-83A1-F6EECF244321}">
                <p14:modId xmlns:p14="http://schemas.microsoft.com/office/powerpoint/2010/main" val="3496304917"/>
              </p:ext>
            </p:extLst>
          </p:nvPr>
        </p:nvGraphicFramePr>
        <p:xfrm>
          <a:off x="1328874" y="870978"/>
          <a:ext cx="4293951" cy="5496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67819" y="980549"/>
            <a:ext cx="1866217" cy="584775"/>
          </a:xfrm>
          <a:prstGeom prst="rect">
            <a:avLst/>
          </a:prstGeom>
          <a:noFill/>
        </p:spPr>
        <p:txBody>
          <a:bodyPr wrap="none" rtlCol="0">
            <a:spAutoFit/>
          </a:bodyPr>
          <a:lstStyle/>
          <a:p>
            <a:pPr marL="323840" indent="-323840">
              <a:buFont typeface="Arial" charset="0"/>
              <a:buChar char="•"/>
            </a:pPr>
            <a:r>
              <a:rPr lang="en-US" sz="1600" dirty="0">
                <a:latin typeface="Arial" panose="020B0604020202020204" pitchFamily="34" charset="0"/>
                <a:cs typeface="Arial" panose="020B0604020202020204" pitchFamily="34" charset="0"/>
              </a:rPr>
              <a:t>Port scanning</a:t>
            </a:r>
          </a:p>
          <a:p>
            <a:pPr marL="323840" indent="-323840">
              <a:buFont typeface="Arial" charset="0"/>
              <a:buChar char="•"/>
            </a:pPr>
            <a:r>
              <a:rPr lang="en-US" sz="1600" dirty="0">
                <a:latin typeface="Arial" panose="020B0604020202020204" pitchFamily="34" charset="0"/>
                <a:cs typeface="Arial" panose="020B0604020202020204" pitchFamily="34" charset="0"/>
              </a:rPr>
              <a:t>Media analysis</a:t>
            </a:r>
          </a:p>
        </p:txBody>
      </p:sp>
      <p:sp>
        <p:nvSpPr>
          <p:cNvPr id="8" name="TextBox 7"/>
          <p:cNvSpPr txBox="1"/>
          <p:nvPr/>
        </p:nvSpPr>
        <p:spPr>
          <a:xfrm>
            <a:off x="167819" y="2199792"/>
            <a:ext cx="2084225" cy="584775"/>
          </a:xfrm>
          <a:prstGeom prst="rect">
            <a:avLst/>
          </a:prstGeom>
          <a:noFill/>
        </p:spPr>
        <p:txBody>
          <a:bodyPr wrap="none" rtlCol="0">
            <a:spAutoFit/>
          </a:bodyPr>
          <a:lstStyle/>
          <a:p>
            <a:pPr marL="323840" indent="-323840">
              <a:buFont typeface="Arial" charset="0"/>
              <a:buChar char="•"/>
            </a:pPr>
            <a:r>
              <a:rPr lang="en-US" sz="1600" dirty="0">
                <a:latin typeface="Arial" panose="020B0604020202020204" pitchFamily="34" charset="0"/>
                <a:cs typeface="Arial" panose="020B0604020202020204" pitchFamily="34" charset="0"/>
              </a:rPr>
              <a:t>Spear phishing</a:t>
            </a:r>
          </a:p>
          <a:p>
            <a:pPr marL="323840" indent="-323840">
              <a:buFont typeface="Arial" charset="0"/>
              <a:buChar char="•"/>
            </a:pPr>
            <a:r>
              <a:rPr lang="en-US" sz="1600" dirty="0">
                <a:latin typeface="Arial" panose="020B0604020202020204" pitchFamily="34" charset="0"/>
                <a:cs typeface="Arial" panose="020B0604020202020204" pitchFamily="34" charset="0"/>
              </a:rPr>
              <a:t>Zero-day exploits</a:t>
            </a:r>
          </a:p>
        </p:txBody>
      </p:sp>
      <p:sp>
        <p:nvSpPr>
          <p:cNvPr id="9" name="TextBox 8"/>
          <p:cNvSpPr txBox="1"/>
          <p:nvPr/>
        </p:nvSpPr>
        <p:spPr>
          <a:xfrm>
            <a:off x="177255" y="3419036"/>
            <a:ext cx="2048959" cy="338554"/>
          </a:xfrm>
          <a:prstGeom prst="rect">
            <a:avLst/>
          </a:prstGeom>
          <a:noFill/>
        </p:spPr>
        <p:txBody>
          <a:bodyPr wrap="none" rtlCol="0">
            <a:spAutoFit/>
          </a:bodyPr>
          <a:lstStyle/>
          <a:p>
            <a:pPr marL="323840" indent="-323840">
              <a:buFont typeface="Arial" charset="0"/>
              <a:buChar char="•"/>
            </a:pPr>
            <a:r>
              <a:rPr lang="en-US" sz="1600" dirty="0">
                <a:latin typeface="Arial" panose="020B0604020202020204" pitchFamily="34" charset="0"/>
                <a:cs typeface="Arial" panose="020B0604020202020204" pitchFamily="34" charset="0"/>
              </a:rPr>
              <a:t>Control channels</a:t>
            </a:r>
          </a:p>
        </p:txBody>
      </p:sp>
      <p:sp>
        <p:nvSpPr>
          <p:cNvPr id="10" name="TextBox 9"/>
          <p:cNvSpPr txBox="1"/>
          <p:nvPr/>
        </p:nvSpPr>
        <p:spPr>
          <a:xfrm>
            <a:off x="177255" y="4537568"/>
            <a:ext cx="2274982" cy="584775"/>
          </a:xfrm>
          <a:prstGeom prst="rect">
            <a:avLst/>
          </a:prstGeom>
          <a:noFill/>
        </p:spPr>
        <p:txBody>
          <a:bodyPr wrap="none" rtlCol="0">
            <a:spAutoFit/>
          </a:bodyPr>
          <a:lstStyle/>
          <a:p>
            <a:pPr marL="323840" indent="-323840">
              <a:buFont typeface="Arial" charset="0"/>
              <a:buChar char="•"/>
            </a:pPr>
            <a:r>
              <a:rPr lang="en-US" sz="1600" dirty="0">
                <a:latin typeface="Arial" panose="020B0604020202020204" pitchFamily="34" charset="0"/>
                <a:cs typeface="Arial" panose="020B0604020202020204" pitchFamily="34" charset="0"/>
              </a:rPr>
              <a:t>Remote desktop</a:t>
            </a:r>
          </a:p>
          <a:p>
            <a:pPr marL="323840" indent="-323840">
              <a:buFont typeface="Arial" charset="0"/>
              <a:buChar char="•"/>
            </a:pPr>
            <a:r>
              <a:rPr lang="en-US" sz="1600" dirty="0">
                <a:latin typeface="Arial" panose="020B0604020202020204" pitchFamily="34" charset="0"/>
                <a:cs typeface="Arial" panose="020B0604020202020204" pitchFamily="34" charset="0"/>
              </a:rPr>
              <a:t>Privilege escalation</a:t>
            </a:r>
          </a:p>
        </p:txBody>
      </p:sp>
      <p:sp>
        <p:nvSpPr>
          <p:cNvPr id="11" name="TextBox 10"/>
          <p:cNvSpPr txBox="1"/>
          <p:nvPr/>
        </p:nvSpPr>
        <p:spPr>
          <a:xfrm>
            <a:off x="167819" y="5668079"/>
            <a:ext cx="2071401" cy="584775"/>
          </a:xfrm>
          <a:prstGeom prst="rect">
            <a:avLst/>
          </a:prstGeom>
          <a:noFill/>
        </p:spPr>
        <p:txBody>
          <a:bodyPr wrap="none" rtlCol="0">
            <a:spAutoFit/>
          </a:bodyPr>
          <a:lstStyle/>
          <a:p>
            <a:pPr marL="323840" indent="-323840">
              <a:buFont typeface="Arial" charset="0"/>
              <a:buChar char="•"/>
            </a:pPr>
            <a:r>
              <a:rPr lang="en-US" sz="1600" dirty="0">
                <a:latin typeface="Arial" panose="020B0604020202020204" pitchFamily="34" charset="0"/>
                <a:cs typeface="Arial" panose="020B0604020202020204" pitchFamily="34" charset="0"/>
              </a:rPr>
              <a:t>Data exfiltration</a:t>
            </a:r>
          </a:p>
          <a:p>
            <a:pPr marL="323840" indent="-323840">
              <a:buFont typeface="Arial" charset="0"/>
              <a:buChar char="•"/>
            </a:pPr>
            <a:r>
              <a:rPr lang="en-US" sz="1600" dirty="0">
                <a:latin typeface="Arial" panose="020B0604020202020204" pitchFamily="34" charset="0"/>
                <a:cs typeface="Arial" panose="020B0604020202020204" pitchFamily="34" charset="0"/>
              </a:rPr>
              <a:t>Physical damage</a:t>
            </a:r>
          </a:p>
        </p:txBody>
      </p:sp>
      <p:sp>
        <p:nvSpPr>
          <p:cNvPr id="12" name="TextBox 11"/>
          <p:cNvSpPr txBox="1"/>
          <p:nvPr/>
        </p:nvSpPr>
        <p:spPr>
          <a:xfrm>
            <a:off x="57457" y="6454695"/>
            <a:ext cx="6778446" cy="249299"/>
          </a:xfrm>
          <a:prstGeom prst="rect">
            <a:avLst/>
          </a:prstGeom>
          <a:noFill/>
        </p:spPr>
        <p:txBody>
          <a:bodyPr wrap="square" rtlCol="0">
            <a:spAutoFit/>
          </a:bodyPr>
          <a:lstStyle/>
          <a:p>
            <a:r>
              <a:rPr lang="en-US" sz="1020" dirty="0"/>
              <a:t>Source: http://about-threats.trendmicro.com/cloud-content/us/ent-primers/pdf/tlp_lateral_movement.pdf</a:t>
            </a:r>
          </a:p>
        </p:txBody>
      </p:sp>
      <p:sp>
        <p:nvSpPr>
          <p:cNvPr id="14" name="TextBox 13"/>
          <p:cNvSpPr txBox="1"/>
          <p:nvPr/>
        </p:nvSpPr>
        <p:spPr>
          <a:xfrm>
            <a:off x="5006447" y="1552519"/>
            <a:ext cx="5186803" cy="1554272"/>
          </a:xfrm>
          <a:prstGeom prst="rect">
            <a:avLst/>
          </a:prstGeom>
          <a:noFill/>
        </p:spPr>
        <p:txBody>
          <a:bodyPr wrap="square" rtlCol="0">
            <a:spAutoFit/>
          </a:bodyPr>
          <a:lstStyle/>
          <a:p>
            <a:r>
              <a:rPr lang="en-US" sz="1900" u="sng" dirty="0">
                <a:latin typeface="Arial" panose="020B0604020202020204" pitchFamily="34" charset="0"/>
                <a:cs typeface="Arial" panose="020B0604020202020204" pitchFamily="34" charset="0"/>
              </a:rPr>
              <a:t>During lateral movement:</a:t>
            </a:r>
          </a:p>
          <a:p>
            <a:pPr marL="323840" indent="-323840">
              <a:buFont typeface="Arial" charset="0"/>
              <a:buChar char="•"/>
            </a:pPr>
            <a:r>
              <a:rPr lang="en-US" sz="1900" dirty="0">
                <a:latin typeface="Arial" panose="020B0604020202020204" pitchFamily="34" charset="0"/>
                <a:cs typeface="Arial" panose="020B0604020202020204" pitchFamily="34" charset="0"/>
              </a:rPr>
              <a:t>Attacker moves laterally between hosts</a:t>
            </a:r>
          </a:p>
          <a:p>
            <a:pPr marL="323840" indent="-323840">
              <a:buFont typeface="Arial" charset="0"/>
              <a:buChar char="•"/>
            </a:pPr>
            <a:r>
              <a:rPr lang="en-US" sz="1900" dirty="0">
                <a:latin typeface="Arial" panose="020B0604020202020204" pitchFamily="34" charset="0"/>
                <a:cs typeface="Arial" panose="020B0604020202020204" pitchFamily="34" charset="0"/>
              </a:rPr>
              <a:t>Attacker uses remote desktop connections, SSH, Windows management inventory, administrator tools</a:t>
            </a:r>
          </a:p>
        </p:txBody>
      </p:sp>
      <p:pic>
        <p:nvPicPr>
          <p:cNvPr id="56" name="Picture 55"/>
          <p:cNvPicPr>
            <a:picLocks noChangeAspect="1"/>
          </p:cNvPicPr>
          <p:nvPr/>
        </p:nvPicPr>
        <p:blipFill>
          <a:blip r:embed="rId7"/>
          <a:stretch>
            <a:fillRect/>
          </a:stretch>
        </p:blipFill>
        <p:spPr>
          <a:xfrm>
            <a:off x="5006447" y="3520987"/>
            <a:ext cx="5397350" cy="2723802"/>
          </a:xfrm>
          <a:prstGeom prst="rect">
            <a:avLst/>
          </a:prstGeom>
        </p:spPr>
      </p:pic>
      <p:sp>
        <p:nvSpPr>
          <p:cNvPr id="4" name="Slide Number Placeholder 3"/>
          <p:cNvSpPr>
            <a:spLocks noGrp="1"/>
          </p:cNvSpPr>
          <p:nvPr>
            <p:ph type="sldNum" sz="quarter" idx="4294967295"/>
          </p:nvPr>
        </p:nvSpPr>
        <p:spPr/>
        <p:txBody>
          <a:bodyPr/>
          <a:lstStyle/>
          <a:p>
            <a:fld id="{D5D7975F-E739-2F42-A0D1-4AD12D22CB5E}"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163440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311256"/>
            <a:ext cx="9326880" cy="544587"/>
          </a:xfrm>
        </p:spPr>
        <p:txBody>
          <a:bodyPr/>
          <a:lstStyle/>
          <a:p>
            <a:r>
              <a:rPr lang="en-US" sz="2800" dirty="0">
                <a:solidFill>
                  <a:schemeClr val="accent1">
                    <a:lumMod val="50000"/>
                  </a:schemeClr>
                </a:solidFill>
              </a:rPr>
              <a:t>Lateral Movement Attack Examples</a:t>
            </a:r>
          </a:p>
        </p:txBody>
      </p:sp>
      <p:sp>
        <p:nvSpPr>
          <p:cNvPr id="4" name="Slide Number Placeholder 3"/>
          <p:cNvSpPr>
            <a:spLocks noGrp="1"/>
          </p:cNvSpPr>
          <p:nvPr>
            <p:ph type="sldNum" sz="quarter" idx="4294967295"/>
          </p:nvPr>
        </p:nvSpPr>
        <p:spPr/>
        <p:txBody>
          <a:bodyPr/>
          <a:lstStyle/>
          <a:p>
            <a:fld id="{D5D7975F-E739-2F42-A0D1-4AD12D22CB5E}" type="slidenum">
              <a:rPr lang="en-US" smtClean="0">
                <a:solidFill>
                  <a:prstClr val="black">
                    <a:tint val="75000"/>
                  </a:prstClr>
                </a:solidFill>
              </a:rPr>
              <a:pPr/>
              <a:t>11</a:t>
            </a:fld>
            <a:endParaRPr lang="en-US" dirty="0">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227" y="2689553"/>
            <a:ext cx="1925116" cy="4487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11" y="2746759"/>
            <a:ext cx="1675639" cy="7598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63" y="2958128"/>
            <a:ext cx="799571" cy="3614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1331" y="2545578"/>
            <a:ext cx="630395" cy="837480"/>
          </a:xfrm>
          <a:prstGeom prst="rect">
            <a:avLst/>
          </a:prstGeom>
        </p:spPr>
      </p:pic>
      <p:sp>
        <p:nvSpPr>
          <p:cNvPr id="9" name="TextBox 8"/>
          <p:cNvSpPr txBox="1"/>
          <p:nvPr/>
        </p:nvSpPr>
        <p:spPr>
          <a:xfrm>
            <a:off x="1833945" y="3731022"/>
            <a:ext cx="774571" cy="441211"/>
          </a:xfrm>
          <a:prstGeom prst="rect">
            <a:avLst/>
          </a:prstGeom>
          <a:noFill/>
        </p:spPr>
        <p:txBody>
          <a:bodyPr wrap="none" rtlCol="0">
            <a:spAutoFit/>
          </a:bodyPr>
          <a:lstStyle/>
          <a:p>
            <a:r>
              <a:rPr lang="en-US" sz="2267" dirty="0"/>
              <a:t>2009</a:t>
            </a:r>
          </a:p>
        </p:txBody>
      </p:sp>
      <p:sp>
        <p:nvSpPr>
          <p:cNvPr id="10" name="TextBox 9"/>
          <p:cNvSpPr txBox="1"/>
          <p:nvPr/>
        </p:nvSpPr>
        <p:spPr>
          <a:xfrm>
            <a:off x="3302064" y="3731022"/>
            <a:ext cx="774571" cy="441211"/>
          </a:xfrm>
          <a:prstGeom prst="rect">
            <a:avLst/>
          </a:prstGeom>
          <a:noFill/>
        </p:spPr>
        <p:txBody>
          <a:bodyPr wrap="none" rtlCol="0">
            <a:spAutoFit/>
          </a:bodyPr>
          <a:lstStyle/>
          <a:p>
            <a:r>
              <a:rPr lang="en-US" sz="2267" dirty="0"/>
              <a:t>2011</a:t>
            </a:r>
          </a:p>
        </p:txBody>
      </p:sp>
      <p:sp>
        <p:nvSpPr>
          <p:cNvPr id="11" name="TextBox 10"/>
          <p:cNvSpPr txBox="1"/>
          <p:nvPr/>
        </p:nvSpPr>
        <p:spPr>
          <a:xfrm>
            <a:off x="4770183" y="3731022"/>
            <a:ext cx="774571" cy="441211"/>
          </a:xfrm>
          <a:prstGeom prst="rect">
            <a:avLst/>
          </a:prstGeom>
          <a:noFill/>
        </p:spPr>
        <p:txBody>
          <a:bodyPr wrap="none" rtlCol="0">
            <a:spAutoFit/>
          </a:bodyPr>
          <a:lstStyle/>
          <a:p>
            <a:r>
              <a:rPr lang="en-US" sz="2267" dirty="0"/>
              <a:t>2013</a:t>
            </a:r>
          </a:p>
        </p:txBody>
      </p:sp>
      <p:sp>
        <p:nvSpPr>
          <p:cNvPr id="12" name="TextBox 11"/>
          <p:cNvSpPr txBox="1"/>
          <p:nvPr/>
        </p:nvSpPr>
        <p:spPr>
          <a:xfrm>
            <a:off x="6235700" y="3731022"/>
            <a:ext cx="774571" cy="441211"/>
          </a:xfrm>
          <a:prstGeom prst="rect">
            <a:avLst/>
          </a:prstGeom>
          <a:noFill/>
        </p:spPr>
        <p:txBody>
          <a:bodyPr wrap="none" rtlCol="0">
            <a:spAutoFit/>
          </a:bodyPr>
          <a:lstStyle/>
          <a:p>
            <a:r>
              <a:rPr lang="en-US" sz="2267" dirty="0"/>
              <a:t>2015</a:t>
            </a:r>
          </a:p>
        </p:txBody>
      </p:sp>
      <p:cxnSp>
        <p:nvCxnSpPr>
          <p:cNvPr id="13" name="Straight Arrow Connector 12"/>
          <p:cNvCxnSpPr/>
          <p:nvPr/>
        </p:nvCxnSpPr>
        <p:spPr>
          <a:xfrm flipV="1">
            <a:off x="1165229" y="3506583"/>
            <a:ext cx="7882593" cy="373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100199" y="3440340"/>
            <a:ext cx="207264" cy="207264"/>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a:p>
        </p:txBody>
      </p:sp>
      <p:sp>
        <p:nvSpPr>
          <p:cNvPr id="15" name="Oval 14"/>
          <p:cNvSpPr/>
          <p:nvPr/>
        </p:nvSpPr>
        <p:spPr>
          <a:xfrm>
            <a:off x="3568319" y="3440340"/>
            <a:ext cx="207264" cy="207264"/>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a:p>
        </p:txBody>
      </p:sp>
      <p:sp>
        <p:nvSpPr>
          <p:cNvPr id="16" name="Oval 15"/>
          <p:cNvSpPr/>
          <p:nvPr/>
        </p:nvSpPr>
        <p:spPr>
          <a:xfrm>
            <a:off x="5036439" y="3440340"/>
            <a:ext cx="207264" cy="207264"/>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a:p>
        </p:txBody>
      </p:sp>
      <p:sp>
        <p:nvSpPr>
          <p:cNvPr id="17" name="Oval 16"/>
          <p:cNvSpPr/>
          <p:nvPr/>
        </p:nvSpPr>
        <p:spPr>
          <a:xfrm>
            <a:off x="6504559" y="3440340"/>
            <a:ext cx="207264" cy="207264"/>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a:p>
        </p:txBody>
      </p:sp>
      <p:sp>
        <p:nvSpPr>
          <p:cNvPr id="18" name="TextBox 17"/>
          <p:cNvSpPr txBox="1"/>
          <p:nvPr/>
        </p:nvSpPr>
        <p:spPr>
          <a:xfrm>
            <a:off x="320128" y="4811877"/>
            <a:ext cx="3560141" cy="6503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1813" dirty="0"/>
              <a:t>40 million credit card records stolen</a:t>
            </a:r>
          </a:p>
          <a:p>
            <a:pPr algn="ctr"/>
            <a:r>
              <a:rPr lang="en-US" sz="1813" dirty="0"/>
              <a:t>Expected cost ~$248 million</a:t>
            </a:r>
          </a:p>
        </p:txBody>
      </p:sp>
      <p:sp>
        <p:nvSpPr>
          <p:cNvPr id="19" name="TextBox 18"/>
          <p:cNvSpPr txBox="1"/>
          <p:nvPr/>
        </p:nvSpPr>
        <p:spPr>
          <a:xfrm>
            <a:off x="3975647" y="5861968"/>
            <a:ext cx="3368806" cy="6503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1813" dirty="0"/>
              <a:t>80 million personal records stolen</a:t>
            </a:r>
          </a:p>
          <a:p>
            <a:pPr algn="ctr"/>
            <a:r>
              <a:rPr lang="en-US" sz="1813" dirty="0"/>
              <a:t>Expected cost ~$115 million</a:t>
            </a:r>
          </a:p>
        </p:txBody>
      </p:sp>
      <p:sp>
        <p:nvSpPr>
          <p:cNvPr id="20" name="Down Arrow 19"/>
          <p:cNvSpPr/>
          <p:nvPr/>
        </p:nvSpPr>
        <p:spPr>
          <a:xfrm rot="2664297">
            <a:off x="4239190" y="3983685"/>
            <a:ext cx="361062" cy="1024199"/>
          </a:xfrm>
          <a:prstGeom prst="downArrow">
            <a:avLst>
              <a:gd name="adj1" fmla="val 29036"/>
              <a:gd name="adj2" fmla="val 76928"/>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2267"/>
          </a:p>
        </p:txBody>
      </p:sp>
      <p:sp>
        <p:nvSpPr>
          <p:cNvPr id="21" name="Down Arrow 20"/>
          <p:cNvSpPr/>
          <p:nvPr/>
        </p:nvSpPr>
        <p:spPr>
          <a:xfrm rot="1113087">
            <a:off x="5920753" y="4157631"/>
            <a:ext cx="361062" cy="1392521"/>
          </a:xfrm>
          <a:prstGeom prst="downArrow">
            <a:avLst>
              <a:gd name="adj1" fmla="val 29036"/>
              <a:gd name="adj2" fmla="val 76928"/>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2267"/>
          </a:p>
        </p:txBody>
      </p:sp>
      <p:sp>
        <p:nvSpPr>
          <p:cNvPr id="22" name="Oval 21"/>
          <p:cNvSpPr/>
          <p:nvPr/>
        </p:nvSpPr>
        <p:spPr>
          <a:xfrm>
            <a:off x="6785483" y="3437011"/>
            <a:ext cx="207264" cy="207264"/>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a:p>
        </p:txBody>
      </p:sp>
      <p:sp>
        <p:nvSpPr>
          <p:cNvPr id="23" name="TextBox 22"/>
          <p:cNvSpPr txBox="1"/>
          <p:nvPr/>
        </p:nvSpPr>
        <p:spPr>
          <a:xfrm>
            <a:off x="7521846" y="2701578"/>
            <a:ext cx="1534907" cy="790088"/>
          </a:xfrm>
          <a:prstGeom prst="rect">
            <a:avLst/>
          </a:prstGeom>
          <a:noFill/>
        </p:spPr>
        <p:txBody>
          <a:bodyPr wrap="none" rtlCol="0">
            <a:spAutoFit/>
          </a:bodyPr>
          <a:lstStyle/>
          <a:p>
            <a:r>
              <a:rPr lang="en-US" sz="2267" b="1" dirty="0"/>
              <a:t>Ukrainian</a:t>
            </a:r>
          </a:p>
          <a:p>
            <a:r>
              <a:rPr lang="en-US" sz="2267" b="1" dirty="0"/>
              <a:t>Power Grid</a:t>
            </a:r>
          </a:p>
        </p:txBody>
      </p:sp>
      <p:sp>
        <p:nvSpPr>
          <p:cNvPr id="24" name="TextBox 23"/>
          <p:cNvSpPr txBox="1"/>
          <p:nvPr/>
        </p:nvSpPr>
        <p:spPr>
          <a:xfrm>
            <a:off x="7005504" y="4729641"/>
            <a:ext cx="3045642" cy="6503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1813" dirty="0"/>
              <a:t>Power outage for about 6 hrs.</a:t>
            </a:r>
          </a:p>
          <a:p>
            <a:pPr algn="ctr"/>
            <a:r>
              <a:rPr lang="en-US" sz="1813" dirty="0"/>
              <a:t>Affected ~225,000 consumers </a:t>
            </a:r>
          </a:p>
        </p:txBody>
      </p:sp>
      <p:sp>
        <p:nvSpPr>
          <p:cNvPr id="25" name="Down Arrow 24"/>
          <p:cNvSpPr/>
          <p:nvPr/>
        </p:nvSpPr>
        <p:spPr>
          <a:xfrm rot="18705303">
            <a:off x="7341314" y="3624275"/>
            <a:ext cx="361062" cy="1024199"/>
          </a:xfrm>
          <a:prstGeom prst="downArrow">
            <a:avLst>
              <a:gd name="adj1" fmla="val 29036"/>
              <a:gd name="adj2" fmla="val 76928"/>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2267"/>
          </a:p>
        </p:txBody>
      </p:sp>
      <p:sp>
        <p:nvSpPr>
          <p:cNvPr id="3" name="TextBox 2"/>
          <p:cNvSpPr txBox="1"/>
          <p:nvPr/>
        </p:nvSpPr>
        <p:spPr>
          <a:xfrm>
            <a:off x="1185772" y="1360065"/>
            <a:ext cx="7916911" cy="790088"/>
          </a:xfrm>
          <a:prstGeom prst="rect">
            <a:avLst/>
          </a:prstGeom>
          <a:noFill/>
        </p:spPr>
        <p:txBody>
          <a:bodyPr wrap="none" rtlCol="0">
            <a:spAutoFit/>
          </a:bodyPr>
          <a:lstStyle/>
          <a:p>
            <a:pPr algn="ctr"/>
            <a:r>
              <a:rPr lang="en-US" sz="2267" dirty="0"/>
              <a:t>Many companies and government agencies have experienced </a:t>
            </a:r>
          </a:p>
          <a:p>
            <a:pPr algn="ctr"/>
            <a:r>
              <a:rPr lang="en-US" sz="2267" dirty="0"/>
              <a:t>lateral movement based attacks, leading to large-scale damages.</a:t>
            </a:r>
          </a:p>
        </p:txBody>
      </p:sp>
    </p:spTree>
    <p:extLst>
      <p:ext uri="{BB962C8B-B14F-4D97-AF65-F5344CB8AC3E}">
        <p14:creationId xmlns:p14="http://schemas.microsoft.com/office/powerpoint/2010/main" val="152113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99257" y="307776"/>
            <a:ext cx="9326880" cy="716259"/>
          </a:xfrm>
        </p:spPr>
        <p:txBody>
          <a:bodyPr/>
          <a:lstStyle/>
          <a:p>
            <a:r>
              <a:rPr lang="en-US" sz="2800" dirty="0">
                <a:solidFill>
                  <a:schemeClr val="accent1">
                    <a:lumMod val="50000"/>
                  </a:schemeClr>
                </a:solidFill>
              </a:rPr>
              <a:t>Cyber Security Facts (according to Sanders)</a:t>
            </a:r>
          </a:p>
        </p:txBody>
      </p:sp>
      <p:sp>
        <p:nvSpPr>
          <p:cNvPr id="5" name="Content Placeholder 4"/>
          <p:cNvSpPr>
            <a:spLocks noGrp="1"/>
          </p:cNvSpPr>
          <p:nvPr>
            <p:ph idx="1"/>
          </p:nvPr>
        </p:nvSpPr>
        <p:spPr>
          <a:xfrm>
            <a:off x="242889" y="1024035"/>
            <a:ext cx="9789265" cy="5570221"/>
          </a:xfrm>
        </p:spPr>
        <p:txBody>
          <a:bodyPr/>
          <a:lstStyle/>
          <a:p>
            <a:pPr marL="514350" indent="-514350" eaLnBrk="1" hangingPunct="1">
              <a:buFont typeface="+mj-lt"/>
              <a:buAutoNum type="arabicPeriod"/>
            </a:pPr>
            <a:r>
              <a:rPr lang="en-US" altLang="en-US" sz="2600" dirty="0">
                <a:solidFill>
                  <a:schemeClr val="bg1">
                    <a:lumMod val="65000"/>
                  </a:schemeClr>
                </a:solidFill>
                <a:latin typeface="Arial" panose="020B0604020202020204" pitchFamily="34" charset="0"/>
                <a:ea typeface="Arial Hebrew" charset="-79"/>
                <a:cs typeface="Arial" panose="020B0604020202020204" pitchFamily="34" charset="0"/>
              </a:rPr>
              <a:t>Grid cyber infrastructures are complex, and their complexity will only continue to increase.</a:t>
            </a:r>
          </a:p>
          <a:p>
            <a:pPr marL="514350" indent="-514350">
              <a:buFont typeface="+mj-lt"/>
              <a:buAutoNum type="arabicPeriod"/>
            </a:pPr>
            <a:r>
              <a:rPr lang="en-US" altLang="en-US" sz="2600" dirty="0">
                <a:solidFill>
                  <a:schemeClr val="bg1">
                    <a:lumMod val="65000"/>
                  </a:schemeClr>
                </a:solidFill>
                <a:latin typeface="Arial" panose="020B0604020202020204" pitchFamily="34" charset="0"/>
                <a:cs typeface="Arial" panose="020B0604020202020204" pitchFamily="34" charset="0"/>
              </a:rPr>
              <a:t>Cyber infrastructures intended to be secure must operate through attacks.</a:t>
            </a:r>
          </a:p>
          <a:p>
            <a:pPr marL="514350" indent="-514350">
              <a:buFont typeface="+mj-lt"/>
              <a:buAutoNum type="arabicPeriod"/>
            </a:pPr>
            <a:r>
              <a:rPr lang="en-US" altLang="en-US" sz="2600" dirty="0">
                <a:solidFill>
                  <a:schemeClr val="bg1">
                    <a:lumMod val="65000"/>
                  </a:schemeClr>
                </a:solidFill>
                <a:latin typeface="Arial" panose="020B0604020202020204" pitchFamily="34" charset="0"/>
                <a:cs typeface="Arial" panose="020B0604020202020204" pitchFamily="34" charset="0"/>
              </a:rPr>
              <a:t>Absolute cyber security is unattainable.</a:t>
            </a:r>
          </a:p>
          <a:p>
            <a:pPr marL="514350" indent="-514350">
              <a:buFont typeface="+mj-lt"/>
              <a:buAutoNum type="arabicPeriod"/>
            </a:pPr>
            <a:r>
              <a:rPr lang="en-US" altLang="en-US" sz="2600" dirty="0">
                <a:latin typeface="Arial" panose="020B0604020202020204" pitchFamily="34" charset="0"/>
                <a:cs typeface="Arial" panose="020B0604020202020204" pitchFamily="34" charset="0"/>
              </a:rPr>
              <a:t>Resiliency is key: Protect the best you can, but realize that perfect protection is impossible, so resiliency can only be achieved through tolerating attacks through online detection and response.</a:t>
            </a:r>
          </a:p>
          <a:p>
            <a:endParaRPr lang="en-US" altLang="en-US" sz="2600" dirty="0">
              <a:latin typeface="Arial" panose="020B0604020202020204" pitchFamily="34" charset="0"/>
              <a:cs typeface="Arial" panose="020B0604020202020204" pitchFamily="34" charset="0"/>
            </a:endParaRPr>
          </a:p>
          <a:p>
            <a:pPr eaLnBrk="1" hangingPunct="1"/>
            <a:endParaRPr lang="en-US" altLang="en-US" sz="2607" dirty="0">
              <a:latin typeface="Arial Hebrew" charset="-79"/>
              <a:ea typeface="Arial Hebrew" charset="-79"/>
              <a:cs typeface="Arial Hebrew" charset="-79"/>
            </a:endParaRPr>
          </a:p>
          <a:p>
            <a:pPr eaLnBrk="1" hangingPunct="1"/>
            <a:endParaRPr lang="en-US" altLang="en-US" sz="2607" dirty="0">
              <a:latin typeface="Arial Hebrew" charset="-79"/>
              <a:ea typeface="Arial Hebrew" charset="-79"/>
              <a:cs typeface="Arial Hebrew" charset="-79"/>
            </a:endParaRPr>
          </a:p>
        </p:txBody>
      </p:sp>
    </p:spTree>
    <p:extLst>
      <p:ext uri="{BB962C8B-B14F-4D97-AF65-F5344CB8AC3E}">
        <p14:creationId xmlns:p14="http://schemas.microsoft.com/office/powerpoint/2010/main" val="87257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11626" y="3525381"/>
            <a:ext cx="2584266" cy="141698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tx1"/>
                </a:solidFill>
              </a:rPr>
              <a:t>”World View”</a:t>
            </a:r>
          </a:p>
          <a:p>
            <a:pPr algn="ctr"/>
            <a:r>
              <a:rPr lang="en-US" sz="2040" dirty="0">
                <a:solidFill>
                  <a:schemeClr val="tx1"/>
                </a:solidFill>
              </a:rPr>
              <a:t>System Model</a:t>
            </a:r>
          </a:p>
        </p:txBody>
      </p:sp>
      <p:cxnSp>
        <p:nvCxnSpPr>
          <p:cNvPr id="7" name="Straight Arrow Connector 6"/>
          <p:cNvCxnSpPr>
            <a:stCxn id="4" idx="0"/>
          </p:cNvCxnSpPr>
          <p:nvPr/>
        </p:nvCxnSpPr>
        <p:spPr>
          <a:xfrm flipH="1" flipV="1">
            <a:off x="1803758" y="2856935"/>
            <a:ext cx="1" cy="668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652363" y="957695"/>
            <a:ext cx="1104" cy="559929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6731" y="6008878"/>
            <a:ext cx="1986441" cy="720197"/>
          </a:xfrm>
          <a:prstGeom prst="rect">
            <a:avLst/>
          </a:prstGeom>
          <a:noFill/>
        </p:spPr>
        <p:txBody>
          <a:bodyPr wrap="none" rtlCol="0">
            <a:spAutoFit/>
          </a:bodyPr>
          <a:lstStyle/>
          <a:p>
            <a:pPr algn="ctr"/>
            <a:r>
              <a:rPr lang="en-US" sz="2040"/>
              <a:t>OFFLINE/ONLINE</a:t>
            </a:r>
          </a:p>
          <a:p>
            <a:pPr algn="ctr"/>
            <a:r>
              <a:rPr lang="en-US" sz="2040" dirty="0"/>
              <a:t> COMPUTATION</a:t>
            </a:r>
          </a:p>
        </p:txBody>
      </p:sp>
      <p:sp>
        <p:nvSpPr>
          <p:cNvPr id="12" name="Rounded Rectangle 11"/>
          <p:cNvSpPr/>
          <p:nvPr/>
        </p:nvSpPr>
        <p:spPr>
          <a:xfrm>
            <a:off x="4300134" y="1394807"/>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tx1"/>
                </a:solidFill>
              </a:rPr>
              <a:t>Diverse System</a:t>
            </a:r>
          </a:p>
          <a:p>
            <a:pPr algn="ctr"/>
            <a:r>
              <a:rPr lang="en-US" sz="2040" dirty="0">
                <a:solidFill>
                  <a:schemeClr val="tx1"/>
                </a:solidFill>
              </a:rPr>
              <a:t>Monitoring</a:t>
            </a:r>
          </a:p>
        </p:txBody>
      </p:sp>
      <p:sp>
        <p:nvSpPr>
          <p:cNvPr id="13" name="Rounded Rectangle 12"/>
          <p:cNvSpPr/>
          <p:nvPr/>
        </p:nvSpPr>
        <p:spPr>
          <a:xfrm>
            <a:off x="4309137" y="3131281"/>
            <a:ext cx="2203087" cy="8340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tx1"/>
                </a:solidFill>
              </a:rPr>
              <a:t>Monitor Fusion</a:t>
            </a:r>
          </a:p>
        </p:txBody>
      </p:sp>
      <p:sp>
        <p:nvSpPr>
          <p:cNvPr id="14" name="Rounded Rectangle 13"/>
          <p:cNvSpPr/>
          <p:nvPr/>
        </p:nvSpPr>
        <p:spPr>
          <a:xfrm>
            <a:off x="4309137" y="4890924"/>
            <a:ext cx="2203087" cy="9371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tx1"/>
                </a:solidFill>
              </a:rPr>
              <a:t>Response Selection and Actuation</a:t>
            </a:r>
          </a:p>
        </p:txBody>
      </p:sp>
      <p:cxnSp>
        <p:nvCxnSpPr>
          <p:cNvPr id="16" name="Straight Arrow Connector 15"/>
          <p:cNvCxnSpPr/>
          <p:nvPr/>
        </p:nvCxnSpPr>
        <p:spPr>
          <a:xfrm flipV="1">
            <a:off x="3092500" y="2157110"/>
            <a:ext cx="1241401" cy="1596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2"/>
            <a:endCxn id="13" idx="0"/>
          </p:cNvCxnSpPr>
          <p:nvPr/>
        </p:nvCxnSpPr>
        <p:spPr>
          <a:xfrm>
            <a:off x="5401678" y="2157110"/>
            <a:ext cx="9003" cy="974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060970" y="6132155"/>
            <a:ext cx="2669384" cy="406265"/>
          </a:xfrm>
          <a:prstGeom prst="rect">
            <a:avLst/>
          </a:prstGeom>
          <a:noFill/>
        </p:spPr>
        <p:txBody>
          <a:bodyPr wrap="none" rtlCol="0">
            <a:spAutoFit/>
          </a:bodyPr>
          <a:lstStyle/>
          <a:p>
            <a:pPr algn="ctr"/>
            <a:r>
              <a:rPr lang="en-US" sz="2040" dirty="0"/>
              <a:t>ONLINE COMPUTATION</a:t>
            </a:r>
          </a:p>
        </p:txBody>
      </p:sp>
      <p:sp>
        <p:nvSpPr>
          <p:cNvPr id="38" name="Rectangle 2"/>
          <p:cNvSpPr>
            <a:spLocks noGrp="1" noChangeArrowheads="1"/>
          </p:cNvSpPr>
          <p:nvPr>
            <p:ph type="title"/>
          </p:nvPr>
        </p:nvSpPr>
        <p:spPr>
          <a:xfrm>
            <a:off x="1" y="120601"/>
            <a:ext cx="10172488" cy="818621"/>
          </a:xfrm>
        </p:spPr>
        <p:txBody>
          <a:bodyPr/>
          <a:lstStyle/>
          <a:p>
            <a:r>
              <a:rPr lang="en-US" sz="2800" dirty="0">
                <a:latin typeface="Calibri"/>
                <a:ea typeface="ＭＳ Ｐゴシック" charset="0"/>
                <a:cs typeface="Calibri"/>
              </a:rPr>
              <a:t>Notional Architecture for Resiliency</a:t>
            </a:r>
          </a:p>
        </p:txBody>
      </p:sp>
      <p:cxnSp>
        <p:nvCxnSpPr>
          <p:cNvPr id="42" name="Straight Arrow Connector 41"/>
          <p:cNvCxnSpPr>
            <a:stCxn id="61" idx="3"/>
          </p:cNvCxnSpPr>
          <p:nvPr/>
        </p:nvCxnSpPr>
        <p:spPr>
          <a:xfrm flipV="1">
            <a:off x="2926330" y="1628020"/>
            <a:ext cx="1373804" cy="810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095892" y="3383096"/>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flipV="1">
            <a:off x="3092500" y="4596111"/>
            <a:ext cx="1226382" cy="83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14" idx="0"/>
          </p:cNvCxnSpPr>
          <p:nvPr/>
        </p:nvCxnSpPr>
        <p:spPr>
          <a:xfrm>
            <a:off x="5395663" y="3965328"/>
            <a:ext cx="15018" cy="925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723243" y="2057830"/>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tx1"/>
                </a:solidFill>
              </a:rPr>
              <a:t>Monitor Placement</a:t>
            </a:r>
            <a:endParaRPr lang="en-US" sz="2040" dirty="0">
              <a:solidFill>
                <a:schemeClr val="tx1"/>
              </a:solidFill>
            </a:endParaRPr>
          </a:p>
        </p:txBody>
      </p:sp>
      <p:cxnSp>
        <p:nvCxnSpPr>
          <p:cNvPr id="92" name="Straight Connector 91"/>
          <p:cNvCxnSpPr/>
          <p:nvPr/>
        </p:nvCxnSpPr>
        <p:spPr>
          <a:xfrm>
            <a:off x="7047743" y="957695"/>
            <a:ext cx="22581" cy="559178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7716452" y="5966947"/>
            <a:ext cx="2098138" cy="720197"/>
          </a:xfrm>
          <a:prstGeom prst="rect">
            <a:avLst/>
          </a:prstGeom>
          <a:noFill/>
        </p:spPr>
        <p:txBody>
          <a:bodyPr wrap="none" rtlCol="0">
            <a:spAutoFit/>
          </a:bodyPr>
          <a:lstStyle/>
          <a:p>
            <a:pPr algn="ctr"/>
            <a:r>
              <a:rPr lang="en-US" sz="2040" dirty="0"/>
              <a:t>RESILIENCY</a:t>
            </a:r>
          </a:p>
          <a:p>
            <a:pPr algn="ctr"/>
            <a:r>
              <a:rPr lang="en-US" sz="2040" dirty="0"/>
              <a:t>INFRASTRUCTURE</a:t>
            </a:r>
          </a:p>
        </p:txBody>
      </p:sp>
      <p:sp>
        <p:nvSpPr>
          <p:cNvPr id="104" name="Rounded Rectangle 103"/>
          <p:cNvSpPr/>
          <p:nvPr/>
        </p:nvSpPr>
        <p:spPr>
          <a:xfrm>
            <a:off x="7613767" y="2921015"/>
            <a:ext cx="2203087" cy="144249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tx1"/>
                </a:solidFill>
              </a:rPr>
              <a:t>Secure Monitoring and Response Infrastructure</a:t>
            </a:r>
          </a:p>
        </p:txBody>
      </p:sp>
      <p:cxnSp>
        <p:nvCxnSpPr>
          <p:cNvPr id="113" name="Straight Arrow Connector 112"/>
          <p:cNvCxnSpPr/>
          <p:nvPr/>
        </p:nvCxnSpPr>
        <p:spPr>
          <a:xfrm>
            <a:off x="3114303" y="4472465"/>
            <a:ext cx="1219598" cy="831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H="1">
            <a:off x="3080873" y="3503248"/>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endCxn id="12" idx="3"/>
          </p:cNvCxnSpPr>
          <p:nvPr/>
        </p:nvCxnSpPr>
        <p:spPr>
          <a:xfrm flipH="1" flipV="1">
            <a:off x="6503221" y="1775959"/>
            <a:ext cx="1110547" cy="1530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13" idx="3"/>
          </p:cNvCxnSpPr>
          <p:nvPr/>
        </p:nvCxnSpPr>
        <p:spPr>
          <a:xfrm flipH="1" flipV="1">
            <a:off x="6512224" y="3548304"/>
            <a:ext cx="1101543" cy="108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endCxn id="14" idx="3"/>
          </p:cNvCxnSpPr>
          <p:nvPr/>
        </p:nvCxnSpPr>
        <p:spPr>
          <a:xfrm flipH="1">
            <a:off x="6512224" y="4068666"/>
            <a:ext cx="1101543" cy="12908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027083" y="2057831"/>
            <a:ext cx="1267035" cy="1589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75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11626" y="3525381"/>
            <a:ext cx="2584266" cy="1416985"/>
          </a:xfrm>
          <a:prstGeom prst="roundRect">
            <a:avLst/>
          </a:prstGeom>
          <a:solidFill>
            <a:srgbClr val="F79E15"/>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solidFill>
              </a:rPr>
              <a:t>”World View”</a:t>
            </a:r>
          </a:p>
          <a:p>
            <a:pPr algn="ctr"/>
            <a:r>
              <a:rPr lang="en-US" sz="2040" dirty="0">
                <a:solidFill>
                  <a:schemeClr val="bg1"/>
                </a:solidFill>
              </a:rPr>
              <a:t>System Model</a:t>
            </a:r>
          </a:p>
        </p:txBody>
      </p:sp>
      <p:cxnSp>
        <p:nvCxnSpPr>
          <p:cNvPr id="7" name="Straight Arrow Connector 6"/>
          <p:cNvCxnSpPr>
            <a:stCxn id="4" idx="0"/>
          </p:cNvCxnSpPr>
          <p:nvPr/>
        </p:nvCxnSpPr>
        <p:spPr>
          <a:xfrm flipH="1" flipV="1">
            <a:off x="1803758" y="2856935"/>
            <a:ext cx="1" cy="668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652363" y="957695"/>
            <a:ext cx="1104" cy="559929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300134" y="1394807"/>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Diverse System</a:t>
            </a:r>
          </a:p>
          <a:p>
            <a:pPr algn="ctr"/>
            <a:r>
              <a:rPr lang="en-US" sz="2040" dirty="0">
                <a:solidFill>
                  <a:schemeClr val="bg1">
                    <a:lumMod val="50000"/>
                  </a:schemeClr>
                </a:solidFill>
              </a:rPr>
              <a:t>Monitoring</a:t>
            </a:r>
          </a:p>
        </p:txBody>
      </p:sp>
      <p:sp>
        <p:nvSpPr>
          <p:cNvPr id="13" name="Rounded Rectangle 12"/>
          <p:cNvSpPr/>
          <p:nvPr/>
        </p:nvSpPr>
        <p:spPr>
          <a:xfrm>
            <a:off x="4309137" y="3131281"/>
            <a:ext cx="2203087" cy="8340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Monitor Fusion</a:t>
            </a:r>
          </a:p>
        </p:txBody>
      </p:sp>
      <p:sp>
        <p:nvSpPr>
          <p:cNvPr id="14" name="Rounded Rectangle 13"/>
          <p:cNvSpPr/>
          <p:nvPr/>
        </p:nvSpPr>
        <p:spPr>
          <a:xfrm>
            <a:off x="4309137" y="4890924"/>
            <a:ext cx="2203087" cy="9371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Response Selection and Actuation</a:t>
            </a:r>
          </a:p>
        </p:txBody>
      </p:sp>
      <p:cxnSp>
        <p:nvCxnSpPr>
          <p:cNvPr id="17" name="Straight Arrow Connector 16"/>
          <p:cNvCxnSpPr>
            <a:stCxn id="12" idx="2"/>
            <a:endCxn id="13" idx="0"/>
          </p:cNvCxnSpPr>
          <p:nvPr/>
        </p:nvCxnSpPr>
        <p:spPr>
          <a:xfrm>
            <a:off x="5401678" y="2157110"/>
            <a:ext cx="9003" cy="974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060970" y="6132155"/>
            <a:ext cx="2669384" cy="406265"/>
          </a:xfrm>
          <a:prstGeom prst="rect">
            <a:avLst/>
          </a:prstGeom>
          <a:noFill/>
        </p:spPr>
        <p:txBody>
          <a:bodyPr wrap="none" rtlCol="0">
            <a:spAutoFit/>
          </a:bodyPr>
          <a:lstStyle/>
          <a:p>
            <a:pPr algn="ctr"/>
            <a:r>
              <a:rPr lang="en-US" sz="2040" dirty="0"/>
              <a:t>ONLINE COMPUTATION</a:t>
            </a:r>
          </a:p>
        </p:txBody>
      </p:sp>
      <p:cxnSp>
        <p:nvCxnSpPr>
          <p:cNvPr id="42" name="Straight Arrow Connector 41"/>
          <p:cNvCxnSpPr>
            <a:stCxn id="61" idx="3"/>
          </p:cNvCxnSpPr>
          <p:nvPr/>
        </p:nvCxnSpPr>
        <p:spPr>
          <a:xfrm flipV="1">
            <a:off x="2926330" y="1628020"/>
            <a:ext cx="1373804" cy="810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095892" y="3383096"/>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flipV="1">
            <a:off x="3092500" y="4596111"/>
            <a:ext cx="1226382" cy="83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14" idx="0"/>
          </p:cNvCxnSpPr>
          <p:nvPr/>
        </p:nvCxnSpPr>
        <p:spPr>
          <a:xfrm>
            <a:off x="5395663" y="3965328"/>
            <a:ext cx="15018" cy="925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723243" y="2057830"/>
            <a:ext cx="2203087" cy="762303"/>
          </a:xfrm>
          <a:prstGeom prst="roundRect">
            <a:avLst/>
          </a:prstGeom>
          <a:solidFill>
            <a:srgbClr val="F79E15"/>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solidFill>
              </a:rPr>
              <a:t>Monitor Placement</a:t>
            </a:r>
            <a:endParaRPr lang="en-US" sz="2040" dirty="0">
              <a:solidFill>
                <a:schemeClr val="bg1"/>
              </a:solidFill>
            </a:endParaRPr>
          </a:p>
        </p:txBody>
      </p:sp>
      <p:cxnSp>
        <p:nvCxnSpPr>
          <p:cNvPr id="92" name="Straight Connector 91"/>
          <p:cNvCxnSpPr/>
          <p:nvPr/>
        </p:nvCxnSpPr>
        <p:spPr>
          <a:xfrm>
            <a:off x="7047743" y="957695"/>
            <a:ext cx="22581" cy="559178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7716452" y="6033207"/>
            <a:ext cx="2098138" cy="720197"/>
          </a:xfrm>
          <a:prstGeom prst="rect">
            <a:avLst/>
          </a:prstGeom>
          <a:noFill/>
        </p:spPr>
        <p:txBody>
          <a:bodyPr wrap="none" rtlCol="0">
            <a:spAutoFit/>
          </a:bodyPr>
          <a:lstStyle/>
          <a:p>
            <a:pPr algn="ctr"/>
            <a:r>
              <a:rPr lang="en-US" sz="2040" dirty="0"/>
              <a:t>RESILIENCY</a:t>
            </a:r>
          </a:p>
          <a:p>
            <a:pPr algn="ctr"/>
            <a:r>
              <a:rPr lang="en-US" sz="2040" dirty="0"/>
              <a:t>INFRASTRUCTURE</a:t>
            </a:r>
          </a:p>
        </p:txBody>
      </p:sp>
      <p:sp>
        <p:nvSpPr>
          <p:cNvPr id="104" name="Rounded Rectangle 103"/>
          <p:cNvSpPr/>
          <p:nvPr/>
        </p:nvSpPr>
        <p:spPr>
          <a:xfrm>
            <a:off x="7613767" y="2921015"/>
            <a:ext cx="2203087" cy="144249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Secure Monitoring and Response Infrastructure</a:t>
            </a:r>
          </a:p>
        </p:txBody>
      </p:sp>
      <p:cxnSp>
        <p:nvCxnSpPr>
          <p:cNvPr id="113" name="Straight Arrow Connector 112"/>
          <p:cNvCxnSpPr/>
          <p:nvPr/>
        </p:nvCxnSpPr>
        <p:spPr>
          <a:xfrm>
            <a:off x="3114303" y="4472465"/>
            <a:ext cx="1219598" cy="831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H="1">
            <a:off x="3080873" y="3503248"/>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endCxn id="12" idx="3"/>
          </p:cNvCxnSpPr>
          <p:nvPr/>
        </p:nvCxnSpPr>
        <p:spPr>
          <a:xfrm flipH="1" flipV="1">
            <a:off x="6503221" y="1775959"/>
            <a:ext cx="1110547" cy="1530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13" idx="3"/>
          </p:cNvCxnSpPr>
          <p:nvPr/>
        </p:nvCxnSpPr>
        <p:spPr>
          <a:xfrm flipH="1" flipV="1">
            <a:off x="6512224" y="3548304"/>
            <a:ext cx="1101543" cy="108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endCxn id="14" idx="3"/>
          </p:cNvCxnSpPr>
          <p:nvPr/>
        </p:nvCxnSpPr>
        <p:spPr>
          <a:xfrm flipH="1">
            <a:off x="6512224" y="4068666"/>
            <a:ext cx="1101543" cy="12908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6217920" y="4524961"/>
            <a:ext cx="3972560" cy="148784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267" dirty="0"/>
              <a:t>The monitor placement algorithm deploys sensors according to specified monitoring goals</a:t>
            </a:r>
          </a:p>
        </p:txBody>
      </p:sp>
      <p:sp>
        <p:nvSpPr>
          <p:cNvPr id="135" name="TextBox 134"/>
          <p:cNvSpPr txBox="1"/>
          <p:nvPr/>
        </p:nvSpPr>
        <p:spPr>
          <a:xfrm>
            <a:off x="6304280" y="1329640"/>
            <a:ext cx="3799840" cy="18367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267" dirty="0"/>
              <a:t>The system model represents the services, possible responses, attacker characteristics, and architecture of a system.</a:t>
            </a:r>
          </a:p>
        </p:txBody>
      </p:sp>
      <p:sp>
        <p:nvSpPr>
          <p:cNvPr id="29" name="TextBox 28"/>
          <p:cNvSpPr txBox="1"/>
          <p:nvPr/>
        </p:nvSpPr>
        <p:spPr>
          <a:xfrm>
            <a:off x="896731" y="6008878"/>
            <a:ext cx="1986441" cy="720197"/>
          </a:xfrm>
          <a:prstGeom prst="rect">
            <a:avLst/>
          </a:prstGeom>
          <a:noFill/>
        </p:spPr>
        <p:txBody>
          <a:bodyPr wrap="none" rtlCol="0">
            <a:spAutoFit/>
          </a:bodyPr>
          <a:lstStyle/>
          <a:p>
            <a:pPr algn="ctr"/>
            <a:r>
              <a:rPr lang="en-US" sz="2040"/>
              <a:t>OFFLINE/ONLINE</a:t>
            </a:r>
          </a:p>
          <a:p>
            <a:pPr algn="ctr"/>
            <a:r>
              <a:rPr lang="en-US" sz="2040" dirty="0"/>
              <a:t> COMPUTATION</a:t>
            </a:r>
          </a:p>
        </p:txBody>
      </p:sp>
      <p:cxnSp>
        <p:nvCxnSpPr>
          <p:cNvPr id="32" name="Straight Arrow Connector 31"/>
          <p:cNvCxnSpPr/>
          <p:nvPr/>
        </p:nvCxnSpPr>
        <p:spPr>
          <a:xfrm flipV="1">
            <a:off x="3092500" y="2157110"/>
            <a:ext cx="1241401" cy="1596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3027083" y="2057831"/>
            <a:ext cx="1267035" cy="1589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2"/>
          <p:cNvSpPr>
            <a:spLocks noGrp="1" noChangeArrowheads="1"/>
          </p:cNvSpPr>
          <p:nvPr>
            <p:ph type="title"/>
          </p:nvPr>
        </p:nvSpPr>
        <p:spPr>
          <a:xfrm>
            <a:off x="1" y="120601"/>
            <a:ext cx="10172488" cy="818621"/>
          </a:xfrm>
        </p:spPr>
        <p:txBody>
          <a:bodyPr/>
          <a:lstStyle/>
          <a:p>
            <a:r>
              <a:rPr lang="en-US" sz="2800" dirty="0">
                <a:latin typeface="Calibri"/>
                <a:ea typeface="ＭＳ Ｐゴシック" charset="0"/>
                <a:cs typeface="Calibri"/>
              </a:rPr>
              <a:t>Notional Architecture for Resiliency</a:t>
            </a:r>
          </a:p>
        </p:txBody>
      </p:sp>
    </p:spTree>
    <p:extLst>
      <p:ext uri="{BB962C8B-B14F-4D97-AF65-F5344CB8AC3E}">
        <p14:creationId xmlns:p14="http://schemas.microsoft.com/office/powerpoint/2010/main" val="68015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11626" y="3512129"/>
            <a:ext cx="2584266" cy="141698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”World View”</a:t>
            </a:r>
          </a:p>
          <a:p>
            <a:pPr algn="ctr"/>
            <a:r>
              <a:rPr lang="en-US" sz="2040" dirty="0">
                <a:solidFill>
                  <a:schemeClr val="bg1">
                    <a:lumMod val="50000"/>
                  </a:schemeClr>
                </a:solidFill>
              </a:rPr>
              <a:t>System Model</a:t>
            </a:r>
          </a:p>
        </p:txBody>
      </p:sp>
      <p:cxnSp>
        <p:nvCxnSpPr>
          <p:cNvPr id="7" name="Straight Arrow Connector 6"/>
          <p:cNvCxnSpPr>
            <a:stCxn id="4" idx="0"/>
          </p:cNvCxnSpPr>
          <p:nvPr/>
        </p:nvCxnSpPr>
        <p:spPr>
          <a:xfrm flipH="1" flipV="1">
            <a:off x="1803758" y="2843683"/>
            <a:ext cx="1" cy="668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652363" y="944443"/>
            <a:ext cx="1104" cy="559929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300134" y="1381555"/>
            <a:ext cx="2203087" cy="762303"/>
          </a:xfrm>
          <a:prstGeom prst="roundRect">
            <a:avLst/>
          </a:prstGeom>
          <a:solidFill>
            <a:srgbClr val="F79E15"/>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solidFill>
              </a:rPr>
              <a:t>Diverse System</a:t>
            </a:r>
          </a:p>
          <a:p>
            <a:pPr algn="ctr"/>
            <a:r>
              <a:rPr lang="en-US" sz="2040" dirty="0">
                <a:solidFill>
                  <a:schemeClr val="bg1"/>
                </a:solidFill>
              </a:rPr>
              <a:t>Monitoring</a:t>
            </a:r>
          </a:p>
        </p:txBody>
      </p:sp>
      <p:sp>
        <p:nvSpPr>
          <p:cNvPr id="13" name="Rounded Rectangle 12"/>
          <p:cNvSpPr/>
          <p:nvPr/>
        </p:nvSpPr>
        <p:spPr>
          <a:xfrm>
            <a:off x="4309137" y="3118029"/>
            <a:ext cx="2203087" cy="834047"/>
          </a:xfrm>
          <a:prstGeom prst="roundRect">
            <a:avLst/>
          </a:prstGeom>
          <a:solidFill>
            <a:srgbClr val="F79E15"/>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solidFill>
              </a:rPr>
              <a:t>Monitor Fusion</a:t>
            </a:r>
          </a:p>
        </p:txBody>
      </p:sp>
      <p:sp>
        <p:nvSpPr>
          <p:cNvPr id="14" name="Rounded Rectangle 13"/>
          <p:cNvSpPr/>
          <p:nvPr/>
        </p:nvSpPr>
        <p:spPr>
          <a:xfrm>
            <a:off x="4309137" y="4877672"/>
            <a:ext cx="2203087" cy="9371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Response Selection and Actuation</a:t>
            </a:r>
          </a:p>
        </p:txBody>
      </p:sp>
      <p:cxnSp>
        <p:nvCxnSpPr>
          <p:cNvPr id="17" name="Straight Arrow Connector 16"/>
          <p:cNvCxnSpPr>
            <a:stCxn id="12" idx="2"/>
            <a:endCxn id="13" idx="0"/>
          </p:cNvCxnSpPr>
          <p:nvPr/>
        </p:nvCxnSpPr>
        <p:spPr>
          <a:xfrm>
            <a:off x="5401678" y="2143858"/>
            <a:ext cx="9003" cy="974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060970" y="6118903"/>
            <a:ext cx="2669384" cy="406265"/>
          </a:xfrm>
          <a:prstGeom prst="rect">
            <a:avLst/>
          </a:prstGeom>
          <a:noFill/>
        </p:spPr>
        <p:txBody>
          <a:bodyPr wrap="none" rtlCol="0">
            <a:spAutoFit/>
          </a:bodyPr>
          <a:lstStyle/>
          <a:p>
            <a:pPr algn="ctr"/>
            <a:r>
              <a:rPr lang="en-US" sz="2040" dirty="0"/>
              <a:t>ONLINE COMPUTATION</a:t>
            </a:r>
          </a:p>
        </p:txBody>
      </p:sp>
      <p:cxnSp>
        <p:nvCxnSpPr>
          <p:cNvPr id="42" name="Straight Arrow Connector 41"/>
          <p:cNvCxnSpPr>
            <a:stCxn id="61" idx="3"/>
          </p:cNvCxnSpPr>
          <p:nvPr/>
        </p:nvCxnSpPr>
        <p:spPr>
          <a:xfrm flipV="1">
            <a:off x="2926330" y="1614768"/>
            <a:ext cx="1373804" cy="810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095892" y="3369844"/>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flipV="1">
            <a:off x="3092500" y="4582859"/>
            <a:ext cx="1226382" cy="83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14" idx="0"/>
          </p:cNvCxnSpPr>
          <p:nvPr/>
        </p:nvCxnSpPr>
        <p:spPr>
          <a:xfrm>
            <a:off x="5395663" y="3952076"/>
            <a:ext cx="15018" cy="925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723243" y="2044578"/>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Monitor Placement</a:t>
            </a:r>
            <a:endParaRPr lang="en-US" sz="2040" dirty="0">
              <a:solidFill>
                <a:schemeClr val="bg1">
                  <a:lumMod val="50000"/>
                </a:schemeClr>
              </a:solidFill>
            </a:endParaRPr>
          </a:p>
        </p:txBody>
      </p:sp>
      <p:cxnSp>
        <p:nvCxnSpPr>
          <p:cNvPr id="92" name="Straight Connector 91"/>
          <p:cNvCxnSpPr/>
          <p:nvPr/>
        </p:nvCxnSpPr>
        <p:spPr>
          <a:xfrm>
            <a:off x="7047743" y="944443"/>
            <a:ext cx="22581" cy="559178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7716452" y="6006703"/>
            <a:ext cx="2098138" cy="720197"/>
          </a:xfrm>
          <a:prstGeom prst="rect">
            <a:avLst/>
          </a:prstGeom>
          <a:noFill/>
        </p:spPr>
        <p:txBody>
          <a:bodyPr wrap="none" rtlCol="0">
            <a:spAutoFit/>
          </a:bodyPr>
          <a:lstStyle/>
          <a:p>
            <a:pPr algn="ctr"/>
            <a:r>
              <a:rPr lang="en-US" sz="2040" dirty="0"/>
              <a:t>RESILIENCY</a:t>
            </a:r>
          </a:p>
          <a:p>
            <a:pPr algn="ctr"/>
            <a:r>
              <a:rPr lang="en-US" sz="2040" dirty="0"/>
              <a:t>INFRASTRUCTURE</a:t>
            </a:r>
          </a:p>
        </p:txBody>
      </p:sp>
      <p:sp>
        <p:nvSpPr>
          <p:cNvPr id="104" name="Rounded Rectangle 103"/>
          <p:cNvSpPr/>
          <p:nvPr/>
        </p:nvSpPr>
        <p:spPr>
          <a:xfrm>
            <a:off x="7613767" y="2907763"/>
            <a:ext cx="2203087" cy="144249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Secure Monitoring and Response Infrastructure</a:t>
            </a:r>
          </a:p>
        </p:txBody>
      </p:sp>
      <p:cxnSp>
        <p:nvCxnSpPr>
          <p:cNvPr id="113" name="Straight Arrow Connector 112"/>
          <p:cNvCxnSpPr/>
          <p:nvPr/>
        </p:nvCxnSpPr>
        <p:spPr>
          <a:xfrm>
            <a:off x="3114303" y="4459213"/>
            <a:ext cx="1219598" cy="831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H="1">
            <a:off x="3080873" y="3489996"/>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endCxn id="12" idx="3"/>
          </p:cNvCxnSpPr>
          <p:nvPr/>
        </p:nvCxnSpPr>
        <p:spPr>
          <a:xfrm flipH="1" flipV="1">
            <a:off x="6503221" y="1762707"/>
            <a:ext cx="1110547" cy="1530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13" idx="3"/>
          </p:cNvCxnSpPr>
          <p:nvPr/>
        </p:nvCxnSpPr>
        <p:spPr>
          <a:xfrm flipH="1" flipV="1">
            <a:off x="6512224" y="3535052"/>
            <a:ext cx="1101543" cy="108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endCxn id="14" idx="3"/>
          </p:cNvCxnSpPr>
          <p:nvPr/>
        </p:nvCxnSpPr>
        <p:spPr>
          <a:xfrm flipH="1">
            <a:off x="6512224" y="4055414"/>
            <a:ext cx="1101543" cy="12908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304280" y="4300464"/>
            <a:ext cx="3713480" cy="18367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267" dirty="0"/>
              <a:t>The sensor inputs, alerts, and logs feed into a different set of fusion and correlation algorithms to generate a higher-level alert</a:t>
            </a:r>
          </a:p>
        </p:txBody>
      </p:sp>
      <p:sp>
        <p:nvSpPr>
          <p:cNvPr id="28" name="TextBox 27"/>
          <p:cNvSpPr txBox="1"/>
          <p:nvPr/>
        </p:nvSpPr>
        <p:spPr>
          <a:xfrm>
            <a:off x="896731" y="5995626"/>
            <a:ext cx="1986441" cy="720197"/>
          </a:xfrm>
          <a:prstGeom prst="rect">
            <a:avLst/>
          </a:prstGeom>
          <a:noFill/>
        </p:spPr>
        <p:txBody>
          <a:bodyPr wrap="none" rtlCol="0">
            <a:spAutoFit/>
          </a:bodyPr>
          <a:lstStyle/>
          <a:p>
            <a:pPr algn="ctr"/>
            <a:r>
              <a:rPr lang="en-US" sz="2040"/>
              <a:t>OFFLINE/ONLINE</a:t>
            </a:r>
          </a:p>
          <a:p>
            <a:pPr algn="ctr"/>
            <a:r>
              <a:rPr lang="en-US" sz="2040" dirty="0"/>
              <a:t> COMPUTATION</a:t>
            </a:r>
          </a:p>
        </p:txBody>
      </p:sp>
      <p:cxnSp>
        <p:nvCxnSpPr>
          <p:cNvPr id="29" name="Straight Arrow Connector 28"/>
          <p:cNvCxnSpPr/>
          <p:nvPr/>
        </p:nvCxnSpPr>
        <p:spPr>
          <a:xfrm flipV="1">
            <a:off x="3092500" y="2143858"/>
            <a:ext cx="1241401" cy="1596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3027083" y="2044579"/>
            <a:ext cx="1267035" cy="1589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2"/>
          <p:cNvSpPr>
            <a:spLocks noGrp="1" noChangeArrowheads="1"/>
          </p:cNvSpPr>
          <p:nvPr>
            <p:ph type="title"/>
          </p:nvPr>
        </p:nvSpPr>
        <p:spPr>
          <a:xfrm>
            <a:off x="1" y="107349"/>
            <a:ext cx="10172488" cy="818621"/>
          </a:xfrm>
        </p:spPr>
        <p:txBody>
          <a:bodyPr/>
          <a:lstStyle/>
          <a:p>
            <a:r>
              <a:rPr lang="en-US" sz="2800" dirty="0">
                <a:latin typeface="Calibri"/>
                <a:ea typeface="ＭＳ Ｐゴシック" charset="0"/>
                <a:cs typeface="Calibri"/>
              </a:rPr>
              <a:t>Notional Architecture for Resiliency</a:t>
            </a:r>
          </a:p>
        </p:txBody>
      </p:sp>
    </p:spTree>
    <p:extLst>
      <p:ext uri="{BB962C8B-B14F-4D97-AF65-F5344CB8AC3E}">
        <p14:creationId xmlns:p14="http://schemas.microsoft.com/office/powerpoint/2010/main" val="380403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11626" y="3512129"/>
            <a:ext cx="2584266" cy="141698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”World View”</a:t>
            </a:r>
          </a:p>
          <a:p>
            <a:pPr algn="ctr"/>
            <a:r>
              <a:rPr lang="en-US" sz="2040" dirty="0">
                <a:solidFill>
                  <a:schemeClr val="bg1">
                    <a:lumMod val="50000"/>
                  </a:schemeClr>
                </a:solidFill>
              </a:rPr>
              <a:t>System Model</a:t>
            </a:r>
          </a:p>
        </p:txBody>
      </p:sp>
      <p:cxnSp>
        <p:nvCxnSpPr>
          <p:cNvPr id="7" name="Straight Arrow Connector 6"/>
          <p:cNvCxnSpPr>
            <a:stCxn id="4" idx="0"/>
          </p:cNvCxnSpPr>
          <p:nvPr/>
        </p:nvCxnSpPr>
        <p:spPr>
          <a:xfrm flipH="1" flipV="1">
            <a:off x="1803758" y="2843683"/>
            <a:ext cx="1" cy="668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652363" y="944443"/>
            <a:ext cx="1104" cy="559929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300134" y="1381555"/>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Diverse System</a:t>
            </a:r>
          </a:p>
          <a:p>
            <a:pPr algn="ctr"/>
            <a:r>
              <a:rPr lang="en-US" sz="2040" dirty="0">
                <a:solidFill>
                  <a:schemeClr val="bg1">
                    <a:lumMod val="50000"/>
                  </a:schemeClr>
                </a:solidFill>
              </a:rPr>
              <a:t>Monitoring</a:t>
            </a:r>
          </a:p>
        </p:txBody>
      </p:sp>
      <p:sp>
        <p:nvSpPr>
          <p:cNvPr id="13" name="Rounded Rectangle 12"/>
          <p:cNvSpPr/>
          <p:nvPr/>
        </p:nvSpPr>
        <p:spPr>
          <a:xfrm>
            <a:off x="4309137" y="3118029"/>
            <a:ext cx="2203087" cy="8340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Monitor Fusion</a:t>
            </a:r>
          </a:p>
        </p:txBody>
      </p:sp>
      <p:sp>
        <p:nvSpPr>
          <p:cNvPr id="14" name="Rounded Rectangle 13"/>
          <p:cNvSpPr/>
          <p:nvPr/>
        </p:nvSpPr>
        <p:spPr>
          <a:xfrm>
            <a:off x="4309137" y="4877672"/>
            <a:ext cx="2203087" cy="937187"/>
          </a:xfrm>
          <a:prstGeom prst="roundRect">
            <a:avLst/>
          </a:prstGeom>
          <a:solidFill>
            <a:srgbClr val="F79E15"/>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solidFill>
              </a:rPr>
              <a:t>Response Selection and Actuation</a:t>
            </a:r>
          </a:p>
        </p:txBody>
      </p:sp>
      <p:cxnSp>
        <p:nvCxnSpPr>
          <p:cNvPr id="17" name="Straight Arrow Connector 16"/>
          <p:cNvCxnSpPr>
            <a:stCxn id="12" idx="2"/>
            <a:endCxn id="13" idx="0"/>
          </p:cNvCxnSpPr>
          <p:nvPr/>
        </p:nvCxnSpPr>
        <p:spPr>
          <a:xfrm>
            <a:off x="5401678" y="2143858"/>
            <a:ext cx="9003" cy="974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060970" y="6118903"/>
            <a:ext cx="2669384" cy="406265"/>
          </a:xfrm>
          <a:prstGeom prst="rect">
            <a:avLst/>
          </a:prstGeom>
          <a:noFill/>
        </p:spPr>
        <p:txBody>
          <a:bodyPr wrap="none" rtlCol="0">
            <a:spAutoFit/>
          </a:bodyPr>
          <a:lstStyle/>
          <a:p>
            <a:pPr algn="ctr"/>
            <a:r>
              <a:rPr lang="en-US" sz="2040" dirty="0"/>
              <a:t>ONLINE COMPUTATION</a:t>
            </a:r>
          </a:p>
        </p:txBody>
      </p:sp>
      <p:cxnSp>
        <p:nvCxnSpPr>
          <p:cNvPr id="42" name="Straight Arrow Connector 41"/>
          <p:cNvCxnSpPr>
            <a:stCxn id="61" idx="3"/>
          </p:cNvCxnSpPr>
          <p:nvPr/>
        </p:nvCxnSpPr>
        <p:spPr>
          <a:xfrm flipV="1">
            <a:off x="2926330" y="1614768"/>
            <a:ext cx="1373804" cy="810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095892" y="3369844"/>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flipV="1">
            <a:off x="3092500" y="4582859"/>
            <a:ext cx="1226382" cy="83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14" idx="0"/>
          </p:cNvCxnSpPr>
          <p:nvPr/>
        </p:nvCxnSpPr>
        <p:spPr>
          <a:xfrm>
            <a:off x="5395663" y="3952076"/>
            <a:ext cx="15018" cy="925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723243" y="2044578"/>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Monitor Placement</a:t>
            </a:r>
            <a:endParaRPr lang="en-US" sz="2040" dirty="0">
              <a:solidFill>
                <a:schemeClr val="bg1">
                  <a:lumMod val="50000"/>
                </a:schemeClr>
              </a:solidFill>
            </a:endParaRPr>
          </a:p>
        </p:txBody>
      </p:sp>
      <p:cxnSp>
        <p:nvCxnSpPr>
          <p:cNvPr id="92" name="Straight Connector 91"/>
          <p:cNvCxnSpPr/>
          <p:nvPr/>
        </p:nvCxnSpPr>
        <p:spPr>
          <a:xfrm>
            <a:off x="7047743" y="944443"/>
            <a:ext cx="22581" cy="559178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7716452" y="6019955"/>
            <a:ext cx="2098138" cy="720197"/>
          </a:xfrm>
          <a:prstGeom prst="rect">
            <a:avLst/>
          </a:prstGeom>
          <a:noFill/>
        </p:spPr>
        <p:txBody>
          <a:bodyPr wrap="none" rtlCol="0">
            <a:spAutoFit/>
          </a:bodyPr>
          <a:lstStyle/>
          <a:p>
            <a:pPr algn="ctr"/>
            <a:r>
              <a:rPr lang="en-US" sz="2040" dirty="0"/>
              <a:t>RESILIENCY</a:t>
            </a:r>
          </a:p>
          <a:p>
            <a:pPr algn="ctr"/>
            <a:r>
              <a:rPr lang="en-US" sz="2040" dirty="0"/>
              <a:t>INFRASTRUCTURE</a:t>
            </a:r>
          </a:p>
        </p:txBody>
      </p:sp>
      <p:sp>
        <p:nvSpPr>
          <p:cNvPr id="104" name="Rounded Rectangle 103"/>
          <p:cNvSpPr/>
          <p:nvPr/>
        </p:nvSpPr>
        <p:spPr>
          <a:xfrm>
            <a:off x="7613767" y="2907763"/>
            <a:ext cx="2203087" cy="144249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Secure Monitoring and Response Infrastructure</a:t>
            </a:r>
          </a:p>
        </p:txBody>
      </p:sp>
      <p:cxnSp>
        <p:nvCxnSpPr>
          <p:cNvPr id="113" name="Straight Arrow Connector 112"/>
          <p:cNvCxnSpPr/>
          <p:nvPr/>
        </p:nvCxnSpPr>
        <p:spPr>
          <a:xfrm>
            <a:off x="3114303" y="4459213"/>
            <a:ext cx="1219598" cy="831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H="1">
            <a:off x="3080873" y="3489996"/>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endCxn id="12" idx="3"/>
          </p:cNvCxnSpPr>
          <p:nvPr/>
        </p:nvCxnSpPr>
        <p:spPr>
          <a:xfrm flipH="1" flipV="1">
            <a:off x="6503221" y="1762707"/>
            <a:ext cx="1110547" cy="1530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13" idx="3"/>
          </p:cNvCxnSpPr>
          <p:nvPr/>
        </p:nvCxnSpPr>
        <p:spPr>
          <a:xfrm flipH="1" flipV="1">
            <a:off x="6512224" y="3535052"/>
            <a:ext cx="1101543" cy="108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endCxn id="14" idx="3"/>
          </p:cNvCxnSpPr>
          <p:nvPr/>
        </p:nvCxnSpPr>
        <p:spPr>
          <a:xfrm flipH="1">
            <a:off x="6512224" y="4055414"/>
            <a:ext cx="1101543" cy="12908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045200" y="1057309"/>
            <a:ext cx="3972560" cy="32322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267" dirty="0"/>
              <a:t>The decision algorithm decides on learning responses to intensify and focus the monitoring resources, and/or effect a response strategy, e.g.</a:t>
            </a:r>
          </a:p>
          <a:p>
            <a:pPr marL="906692" lvl="1" indent="-388609">
              <a:buFont typeface="Arial"/>
              <a:buChar char="•"/>
            </a:pPr>
            <a:r>
              <a:rPr lang="en-US" sz="2267" dirty="0"/>
              <a:t>Block an attacker</a:t>
            </a:r>
          </a:p>
          <a:p>
            <a:pPr marL="906692" lvl="1" indent="-388609">
              <a:buFont typeface="Arial"/>
              <a:buChar char="•"/>
            </a:pPr>
            <a:r>
              <a:rPr lang="en-US" sz="2267" dirty="0"/>
              <a:t>Move a target</a:t>
            </a:r>
          </a:p>
          <a:p>
            <a:pPr marL="906692" lvl="1" indent="-388609">
              <a:buFont typeface="Arial"/>
              <a:buChar char="•"/>
            </a:pPr>
            <a:r>
              <a:rPr lang="en-US" sz="2267" dirty="0"/>
              <a:t>Reallocate services</a:t>
            </a:r>
          </a:p>
          <a:p>
            <a:pPr marL="906692" lvl="1" indent="-388609">
              <a:buFont typeface="Arial"/>
              <a:buChar char="•"/>
            </a:pPr>
            <a:r>
              <a:rPr lang="en-US" sz="2267" dirty="0"/>
              <a:t>Recover services</a:t>
            </a:r>
          </a:p>
        </p:txBody>
      </p:sp>
      <p:sp>
        <p:nvSpPr>
          <p:cNvPr id="29" name="TextBox 28"/>
          <p:cNvSpPr txBox="1"/>
          <p:nvPr/>
        </p:nvSpPr>
        <p:spPr>
          <a:xfrm>
            <a:off x="896731" y="5995626"/>
            <a:ext cx="1986441" cy="720197"/>
          </a:xfrm>
          <a:prstGeom prst="rect">
            <a:avLst/>
          </a:prstGeom>
          <a:noFill/>
        </p:spPr>
        <p:txBody>
          <a:bodyPr wrap="none" rtlCol="0">
            <a:spAutoFit/>
          </a:bodyPr>
          <a:lstStyle/>
          <a:p>
            <a:pPr algn="ctr"/>
            <a:r>
              <a:rPr lang="en-US" sz="2040"/>
              <a:t>OFFLINE/ONLINE</a:t>
            </a:r>
          </a:p>
          <a:p>
            <a:pPr algn="ctr"/>
            <a:r>
              <a:rPr lang="en-US" sz="2040" dirty="0"/>
              <a:t> COMPUTATION</a:t>
            </a:r>
          </a:p>
        </p:txBody>
      </p:sp>
      <p:cxnSp>
        <p:nvCxnSpPr>
          <p:cNvPr id="31" name="Straight Arrow Connector 30"/>
          <p:cNvCxnSpPr/>
          <p:nvPr/>
        </p:nvCxnSpPr>
        <p:spPr>
          <a:xfrm flipV="1">
            <a:off x="3092500" y="2143858"/>
            <a:ext cx="1241401" cy="1596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027083" y="2044579"/>
            <a:ext cx="1267035" cy="1589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2"/>
          <p:cNvSpPr>
            <a:spLocks noGrp="1" noChangeArrowheads="1"/>
          </p:cNvSpPr>
          <p:nvPr>
            <p:ph type="title"/>
          </p:nvPr>
        </p:nvSpPr>
        <p:spPr>
          <a:xfrm>
            <a:off x="1" y="107349"/>
            <a:ext cx="10172488" cy="818621"/>
          </a:xfrm>
        </p:spPr>
        <p:txBody>
          <a:bodyPr/>
          <a:lstStyle/>
          <a:p>
            <a:r>
              <a:rPr lang="en-US" sz="2800" dirty="0">
                <a:latin typeface="Calibri"/>
                <a:ea typeface="ＭＳ Ｐゴシック" charset="0"/>
                <a:cs typeface="Calibri"/>
              </a:rPr>
              <a:t>Notional Architecture for Resiliency</a:t>
            </a:r>
          </a:p>
        </p:txBody>
      </p:sp>
    </p:spTree>
    <p:extLst>
      <p:ext uri="{BB962C8B-B14F-4D97-AF65-F5344CB8AC3E}">
        <p14:creationId xmlns:p14="http://schemas.microsoft.com/office/powerpoint/2010/main" val="197026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11626" y="3512129"/>
            <a:ext cx="2584266" cy="141698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”World View”</a:t>
            </a:r>
          </a:p>
          <a:p>
            <a:pPr algn="ctr"/>
            <a:r>
              <a:rPr lang="en-US" sz="2040" dirty="0">
                <a:solidFill>
                  <a:schemeClr val="bg1">
                    <a:lumMod val="50000"/>
                  </a:schemeClr>
                </a:solidFill>
              </a:rPr>
              <a:t>System Model</a:t>
            </a:r>
          </a:p>
        </p:txBody>
      </p:sp>
      <p:cxnSp>
        <p:nvCxnSpPr>
          <p:cNvPr id="7" name="Straight Arrow Connector 6"/>
          <p:cNvCxnSpPr>
            <a:stCxn id="4" idx="0"/>
          </p:cNvCxnSpPr>
          <p:nvPr/>
        </p:nvCxnSpPr>
        <p:spPr>
          <a:xfrm flipH="1" flipV="1">
            <a:off x="1803758" y="2843683"/>
            <a:ext cx="1" cy="668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652363" y="944443"/>
            <a:ext cx="1104" cy="559929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300134" y="1381555"/>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Diverse System</a:t>
            </a:r>
          </a:p>
          <a:p>
            <a:pPr algn="ctr"/>
            <a:r>
              <a:rPr lang="en-US" sz="2040" dirty="0">
                <a:solidFill>
                  <a:schemeClr val="bg1">
                    <a:lumMod val="50000"/>
                  </a:schemeClr>
                </a:solidFill>
              </a:rPr>
              <a:t>Monitoring</a:t>
            </a:r>
          </a:p>
        </p:txBody>
      </p:sp>
      <p:sp>
        <p:nvSpPr>
          <p:cNvPr id="13" name="Rounded Rectangle 12"/>
          <p:cNvSpPr/>
          <p:nvPr/>
        </p:nvSpPr>
        <p:spPr>
          <a:xfrm>
            <a:off x="4309137" y="3118029"/>
            <a:ext cx="2203087" cy="8340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Monitor Fusion</a:t>
            </a:r>
          </a:p>
        </p:txBody>
      </p:sp>
      <p:sp>
        <p:nvSpPr>
          <p:cNvPr id="14" name="Rounded Rectangle 13"/>
          <p:cNvSpPr/>
          <p:nvPr/>
        </p:nvSpPr>
        <p:spPr>
          <a:xfrm>
            <a:off x="4309137" y="4877672"/>
            <a:ext cx="2203087" cy="9371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40" dirty="0">
                <a:solidFill>
                  <a:schemeClr val="bg1">
                    <a:lumMod val="50000"/>
                  </a:schemeClr>
                </a:solidFill>
              </a:rPr>
              <a:t>Response Selection and Actuation</a:t>
            </a:r>
          </a:p>
        </p:txBody>
      </p:sp>
      <p:cxnSp>
        <p:nvCxnSpPr>
          <p:cNvPr id="17" name="Straight Arrow Connector 16"/>
          <p:cNvCxnSpPr>
            <a:stCxn id="12" idx="2"/>
            <a:endCxn id="13" idx="0"/>
          </p:cNvCxnSpPr>
          <p:nvPr/>
        </p:nvCxnSpPr>
        <p:spPr>
          <a:xfrm>
            <a:off x="5401678" y="2143858"/>
            <a:ext cx="9003" cy="974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060970" y="6118903"/>
            <a:ext cx="2669384" cy="406265"/>
          </a:xfrm>
          <a:prstGeom prst="rect">
            <a:avLst/>
          </a:prstGeom>
          <a:noFill/>
        </p:spPr>
        <p:txBody>
          <a:bodyPr wrap="none" rtlCol="0">
            <a:spAutoFit/>
          </a:bodyPr>
          <a:lstStyle/>
          <a:p>
            <a:pPr algn="ctr"/>
            <a:r>
              <a:rPr lang="en-US" sz="2040" dirty="0"/>
              <a:t>ONLINE COMPUTATION</a:t>
            </a:r>
          </a:p>
        </p:txBody>
      </p:sp>
      <p:cxnSp>
        <p:nvCxnSpPr>
          <p:cNvPr id="42" name="Straight Arrow Connector 41"/>
          <p:cNvCxnSpPr>
            <a:stCxn id="61" idx="3"/>
          </p:cNvCxnSpPr>
          <p:nvPr/>
        </p:nvCxnSpPr>
        <p:spPr>
          <a:xfrm flipV="1">
            <a:off x="2926330" y="1614768"/>
            <a:ext cx="1373804" cy="810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095892" y="3369844"/>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flipV="1">
            <a:off x="3092500" y="4582859"/>
            <a:ext cx="1226382" cy="83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14" idx="0"/>
          </p:cNvCxnSpPr>
          <p:nvPr/>
        </p:nvCxnSpPr>
        <p:spPr>
          <a:xfrm>
            <a:off x="5395663" y="3952076"/>
            <a:ext cx="15018" cy="925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723243" y="2044578"/>
            <a:ext cx="2203087" cy="7623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lumMod val="50000"/>
                  </a:schemeClr>
                </a:solidFill>
              </a:rPr>
              <a:t>Monitor Placement</a:t>
            </a:r>
            <a:endParaRPr lang="en-US" sz="2040" dirty="0">
              <a:solidFill>
                <a:schemeClr val="bg1">
                  <a:lumMod val="50000"/>
                </a:schemeClr>
              </a:solidFill>
            </a:endParaRPr>
          </a:p>
        </p:txBody>
      </p:sp>
      <p:cxnSp>
        <p:nvCxnSpPr>
          <p:cNvPr id="92" name="Straight Connector 91"/>
          <p:cNvCxnSpPr/>
          <p:nvPr/>
        </p:nvCxnSpPr>
        <p:spPr>
          <a:xfrm>
            <a:off x="7047743" y="944443"/>
            <a:ext cx="22581" cy="559178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7716452" y="6019955"/>
            <a:ext cx="2098138" cy="720197"/>
          </a:xfrm>
          <a:prstGeom prst="rect">
            <a:avLst/>
          </a:prstGeom>
          <a:noFill/>
        </p:spPr>
        <p:txBody>
          <a:bodyPr wrap="none" rtlCol="0">
            <a:spAutoFit/>
          </a:bodyPr>
          <a:lstStyle/>
          <a:p>
            <a:pPr algn="ctr"/>
            <a:r>
              <a:rPr lang="en-US" sz="2040" dirty="0"/>
              <a:t>RESILIENCY</a:t>
            </a:r>
          </a:p>
          <a:p>
            <a:pPr algn="ctr"/>
            <a:r>
              <a:rPr lang="en-US" sz="2040" dirty="0"/>
              <a:t>INFRASTRUCTURE</a:t>
            </a:r>
          </a:p>
        </p:txBody>
      </p:sp>
      <p:sp>
        <p:nvSpPr>
          <p:cNvPr id="104" name="Rounded Rectangle 103"/>
          <p:cNvSpPr/>
          <p:nvPr/>
        </p:nvSpPr>
        <p:spPr>
          <a:xfrm>
            <a:off x="7613767" y="2907763"/>
            <a:ext cx="2203087" cy="1442492"/>
          </a:xfrm>
          <a:prstGeom prst="roundRect">
            <a:avLst/>
          </a:prstGeom>
          <a:solidFill>
            <a:srgbClr val="F79E15"/>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267" dirty="0">
                <a:solidFill>
                  <a:schemeClr val="bg1"/>
                </a:solidFill>
              </a:rPr>
              <a:t>Secure</a:t>
            </a:r>
          </a:p>
          <a:p>
            <a:pPr algn="ctr"/>
            <a:r>
              <a:rPr lang="en-US" sz="2040" dirty="0">
                <a:solidFill>
                  <a:schemeClr val="bg1"/>
                </a:solidFill>
              </a:rPr>
              <a:t>Monitoring and Response Infrastructure</a:t>
            </a:r>
          </a:p>
        </p:txBody>
      </p:sp>
      <p:cxnSp>
        <p:nvCxnSpPr>
          <p:cNvPr id="113" name="Straight Arrow Connector 112"/>
          <p:cNvCxnSpPr/>
          <p:nvPr/>
        </p:nvCxnSpPr>
        <p:spPr>
          <a:xfrm>
            <a:off x="3114303" y="4459213"/>
            <a:ext cx="1219598" cy="831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H="1">
            <a:off x="3080873" y="3489996"/>
            <a:ext cx="1213246" cy="685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endCxn id="12" idx="3"/>
          </p:cNvCxnSpPr>
          <p:nvPr/>
        </p:nvCxnSpPr>
        <p:spPr>
          <a:xfrm flipH="1" flipV="1">
            <a:off x="6503221" y="1762707"/>
            <a:ext cx="1110547" cy="1530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13" idx="3"/>
          </p:cNvCxnSpPr>
          <p:nvPr/>
        </p:nvCxnSpPr>
        <p:spPr>
          <a:xfrm flipH="1" flipV="1">
            <a:off x="6512224" y="3535052"/>
            <a:ext cx="1101543" cy="108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endCxn id="14" idx="3"/>
          </p:cNvCxnSpPr>
          <p:nvPr/>
        </p:nvCxnSpPr>
        <p:spPr>
          <a:xfrm flipH="1">
            <a:off x="6512224" y="4055414"/>
            <a:ext cx="1101543" cy="12908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44403" y="3796790"/>
            <a:ext cx="3886200" cy="218559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267" dirty="0"/>
              <a:t>The monitoring and response architecture provides a trustworthy infrastructure on which to implement resiliency services and maintain a trustworthy world view.</a:t>
            </a:r>
          </a:p>
        </p:txBody>
      </p:sp>
      <p:sp>
        <p:nvSpPr>
          <p:cNvPr id="28" name="TextBox 27"/>
          <p:cNvSpPr txBox="1"/>
          <p:nvPr/>
        </p:nvSpPr>
        <p:spPr>
          <a:xfrm>
            <a:off x="896731" y="5995626"/>
            <a:ext cx="1986441" cy="720197"/>
          </a:xfrm>
          <a:prstGeom prst="rect">
            <a:avLst/>
          </a:prstGeom>
          <a:noFill/>
        </p:spPr>
        <p:txBody>
          <a:bodyPr wrap="none" rtlCol="0">
            <a:spAutoFit/>
          </a:bodyPr>
          <a:lstStyle/>
          <a:p>
            <a:pPr algn="ctr"/>
            <a:r>
              <a:rPr lang="en-US" sz="2040"/>
              <a:t>OFFLINE/ONLINE</a:t>
            </a:r>
          </a:p>
          <a:p>
            <a:pPr algn="ctr"/>
            <a:r>
              <a:rPr lang="en-US" sz="2040" dirty="0"/>
              <a:t> COMPUTATION</a:t>
            </a:r>
          </a:p>
        </p:txBody>
      </p:sp>
      <p:cxnSp>
        <p:nvCxnSpPr>
          <p:cNvPr id="29" name="Straight Arrow Connector 28"/>
          <p:cNvCxnSpPr/>
          <p:nvPr/>
        </p:nvCxnSpPr>
        <p:spPr>
          <a:xfrm flipV="1">
            <a:off x="3092500" y="2143858"/>
            <a:ext cx="1241401" cy="1596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3027083" y="2044579"/>
            <a:ext cx="1267035" cy="1589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2"/>
          <p:cNvSpPr>
            <a:spLocks noGrp="1" noChangeArrowheads="1"/>
          </p:cNvSpPr>
          <p:nvPr>
            <p:ph type="title"/>
          </p:nvPr>
        </p:nvSpPr>
        <p:spPr>
          <a:xfrm>
            <a:off x="1" y="107349"/>
            <a:ext cx="10172488" cy="818621"/>
          </a:xfrm>
        </p:spPr>
        <p:txBody>
          <a:bodyPr/>
          <a:lstStyle/>
          <a:p>
            <a:r>
              <a:rPr lang="en-US" sz="2800" dirty="0">
                <a:latin typeface="Calibri"/>
                <a:ea typeface="ＭＳ Ｐゴシック" charset="0"/>
                <a:cs typeface="Calibri"/>
              </a:rPr>
              <a:t>Notional Architecture for Resiliency</a:t>
            </a:r>
          </a:p>
        </p:txBody>
      </p:sp>
    </p:spTree>
    <p:extLst>
      <p:ext uri="{BB962C8B-B14F-4D97-AF65-F5344CB8AC3E}">
        <p14:creationId xmlns:p14="http://schemas.microsoft.com/office/powerpoint/2010/main" val="225739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311256"/>
            <a:ext cx="9326880" cy="513646"/>
          </a:xfrm>
        </p:spPr>
        <p:txBody>
          <a:bodyPr/>
          <a:lstStyle/>
          <a:p>
            <a:r>
              <a:rPr lang="en-US" sz="2800" dirty="0">
                <a:latin typeface="Calibri"/>
                <a:ea typeface="ＭＳ Ｐゴシック" charset="0"/>
                <a:cs typeface="Calibri"/>
              </a:rPr>
              <a:t>Resiliency in Practice: Detecting Lateral Movement</a:t>
            </a:r>
          </a:p>
        </p:txBody>
      </p:sp>
      <p:cxnSp>
        <p:nvCxnSpPr>
          <p:cNvPr id="8" name="Straight Arrow Connector 7"/>
          <p:cNvCxnSpPr>
            <a:cxnSpLocks/>
            <a:stCxn id="22" idx="2"/>
            <a:endCxn id="23" idx="0"/>
          </p:cNvCxnSpPr>
          <p:nvPr/>
        </p:nvCxnSpPr>
        <p:spPr>
          <a:xfrm>
            <a:off x="2723529" y="2873057"/>
            <a:ext cx="0" cy="12396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61604" y="3230687"/>
            <a:ext cx="3144579" cy="441211"/>
          </a:xfrm>
          <a:prstGeom prst="rect">
            <a:avLst/>
          </a:prstGeom>
          <a:noFill/>
        </p:spPr>
        <p:txBody>
          <a:bodyPr wrap="none" rtlCol="0">
            <a:spAutoFit/>
          </a:bodyPr>
          <a:lstStyle/>
          <a:p>
            <a:r>
              <a:rPr lang="en-US" sz="2267" i="1" dirty="0"/>
              <a:t>Lateral movement chains</a:t>
            </a:r>
          </a:p>
        </p:txBody>
      </p:sp>
      <p:sp>
        <p:nvSpPr>
          <p:cNvPr id="11" name="TextBox 10"/>
          <p:cNvSpPr txBox="1"/>
          <p:nvPr/>
        </p:nvSpPr>
        <p:spPr>
          <a:xfrm>
            <a:off x="4953761" y="4502351"/>
            <a:ext cx="3704027" cy="441211"/>
          </a:xfrm>
          <a:prstGeom prst="rect">
            <a:avLst/>
          </a:prstGeom>
          <a:noFill/>
        </p:spPr>
        <p:txBody>
          <a:bodyPr wrap="none" rtlCol="0">
            <a:spAutoFit/>
          </a:bodyPr>
          <a:lstStyle/>
          <a:p>
            <a:r>
              <a:rPr lang="en-US" sz="2267" dirty="0"/>
              <a:t>Internal and external </a:t>
            </a:r>
            <a:r>
              <a:rPr lang="en-US" sz="2267" dirty="0" err="1"/>
              <a:t>NetFlow</a:t>
            </a:r>
            <a:endParaRPr lang="en-US" sz="2267" dirty="0"/>
          </a:p>
        </p:txBody>
      </p:sp>
      <p:cxnSp>
        <p:nvCxnSpPr>
          <p:cNvPr id="13" name="Straight Arrow Connector 12"/>
          <p:cNvCxnSpPr>
            <a:cxnSpLocks/>
            <a:endCxn id="23" idx="3"/>
          </p:cNvCxnSpPr>
          <p:nvPr/>
        </p:nvCxnSpPr>
        <p:spPr>
          <a:xfrm flipH="1">
            <a:off x="3745844" y="4711638"/>
            <a:ext cx="10363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cxnSpLocks/>
            <a:endCxn id="22" idx="3"/>
          </p:cNvCxnSpPr>
          <p:nvPr/>
        </p:nvCxnSpPr>
        <p:spPr>
          <a:xfrm flipH="1" flipV="1">
            <a:off x="3745844" y="2264206"/>
            <a:ext cx="1036320" cy="4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953761" y="2027397"/>
            <a:ext cx="4219810" cy="790088"/>
          </a:xfrm>
          <a:prstGeom prst="rect">
            <a:avLst/>
          </a:prstGeom>
          <a:noFill/>
        </p:spPr>
        <p:txBody>
          <a:bodyPr wrap="none" rtlCol="0">
            <a:spAutoFit/>
          </a:bodyPr>
          <a:lstStyle/>
          <a:p>
            <a:r>
              <a:rPr lang="en-US" sz="2267" dirty="0"/>
              <a:t>Host-level activities</a:t>
            </a:r>
          </a:p>
          <a:p>
            <a:r>
              <a:rPr lang="en-US" sz="2267" dirty="0"/>
              <a:t>(e.g., sockets, files, and processes)</a:t>
            </a:r>
          </a:p>
        </p:txBody>
      </p:sp>
      <p:cxnSp>
        <p:nvCxnSpPr>
          <p:cNvPr id="19" name="Straight Arrow Connector 18"/>
          <p:cNvCxnSpPr>
            <a:cxnSpLocks/>
            <a:stCxn id="23" idx="2"/>
          </p:cNvCxnSpPr>
          <p:nvPr/>
        </p:nvCxnSpPr>
        <p:spPr>
          <a:xfrm>
            <a:off x="2723529" y="5330430"/>
            <a:ext cx="0" cy="1031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961604" y="5636670"/>
            <a:ext cx="2497735" cy="441211"/>
          </a:xfrm>
          <a:prstGeom prst="rect">
            <a:avLst/>
          </a:prstGeom>
          <a:noFill/>
        </p:spPr>
        <p:txBody>
          <a:bodyPr wrap="none" rtlCol="0">
            <a:spAutoFit/>
          </a:bodyPr>
          <a:lstStyle/>
          <a:p>
            <a:r>
              <a:rPr lang="en-US" sz="2267" i="1" dirty="0"/>
              <a:t>Compromised hosts</a:t>
            </a:r>
          </a:p>
        </p:txBody>
      </p:sp>
      <p:sp>
        <p:nvSpPr>
          <p:cNvPr id="22" name="Rounded Rectangle 21"/>
          <p:cNvSpPr/>
          <p:nvPr/>
        </p:nvSpPr>
        <p:spPr>
          <a:xfrm>
            <a:off x="1701214" y="1655355"/>
            <a:ext cx="2044631" cy="12177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67" dirty="0"/>
              <a:t>Network-wide hierarchical fusion</a:t>
            </a:r>
          </a:p>
        </p:txBody>
      </p:sp>
      <p:sp>
        <p:nvSpPr>
          <p:cNvPr id="23" name="Rounded Rectangle 22"/>
          <p:cNvSpPr/>
          <p:nvPr/>
        </p:nvSpPr>
        <p:spPr>
          <a:xfrm>
            <a:off x="1701214" y="4112729"/>
            <a:ext cx="2044631" cy="12177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67" dirty="0"/>
              <a:t>Unsupervised anomaly detection</a:t>
            </a:r>
          </a:p>
        </p:txBody>
      </p:sp>
    </p:spTree>
    <p:extLst>
      <p:ext uri="{BB962C8B-B14F-4D97-AF65-F5344CB8AC3E}">
        <p14:creationId xmlns:p14="http://schemas.microsoft.com/office/powerpoint/2010/main" val="46126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06" y="218431"/>
            <a:ext cx="5802608" cy="570827"/>
          </a:xfrm>
        </p:spPr>
        <p:txBody>
          <a:bodyPr/>
          <a:lstStyle/>
          <a:p>
            <a:r>
              <a:rPr lang="en-US" sz="2800" dirty="0">
                <a:latin typeface="Calibri"/>
                <a:ea typeface="ＭＳ Ｐゴシック" charset="0"/>
                <a:cs typeface="Calibri"/>
              </a:rPr>
              <a:t>Hierarchical Fusion</a:t>
            </a:r>
          </a:p>
        </p:txBody>
      </p:sp>
      <p:sp>
        <p:nvSpPr>
          <p:cNvPr id="3" name="Content Placeholder 2"/>
          <p:cNvSpPr>
            <a:spLocks noGrp="1"/>
          </p:cNvSpPr>
          <p:nvPr>
            <p:ph idx="1"/>
          </p:nvPr>
        </p:nvSpPr>
        <p:spPr>
          <a:xfrm>
            <a:off x="330464" y="1247864"/>
            <a:ext cx="5940222" cy="5301856"/>
          </a:xfrm>
        </p:spPr>
        <p:txBody>
          <a:bodyPr>
            <a:normAutofit fontScale="77500" lnSpcReduction="20000"/>
          </a:bodyPr>
          <a:lstStyle/>
          <a:p>
            <a:r>
              <a:rPr lang="en-US" dirty="0"/>
              <a:t>Lateral Movement detection by fusing host-level process communication with network flow information</a:t>
            </a:r>
          </a:p>
          <a:p>
            <a:r>
              <a:rPr lang="en-US" dirty="0"/>
              <a:t>Process communication used to infer network flow correlation</a:t>
            </a:r>
          </a:p>
          <a:p>
            <a:r>
              <a:rPr lang="en-US" dirty="0"/>
              <a:t>Hierarchical fusion of events results in a chain of correlated connections that describes lateral movement in the system</a:t>
            </a:r>
          </a:p>
          <a:p>
            <a:r>
              <a:rPr lang="en-US" dirty="0"/>
              <a:t>Local inference of correlation events allows for fusion without the need for a global clock</a:t>
            </a:r>
          </a:p>
        </p:txBody>
      </p:sp>
      <p:sp>
        <p:nvSpPr>
          <p:cNvPr id="8" name="Oval 7"/>
          <p:cNvSpPr/>
          <p:nvPr/>
        </p:nvSpPr>
        <p:spPr>
          <a:xfrm rot="16200000">
            <a:off x="6601111" y="5274725"/>
            <a:ext cx="341986" cy="34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47" dirty="0"/>
              <a:t>A</a:t>
            </a:r>
          </a:p>
        </p:txBody>
      </p:sp>
      <p:sp>
        <p:nvSpPr>
          <p:cNvPr id="10" name="Oval 9"/>
          <p:cNvSpPr/>
          <p:nvPr/>
        </p:nvSpPr>
        <p:spPr>
          <a:xfrm rot="16200000">
            <a:off x="7478252" y="5260812"/>
            <a:ext cx="341986" cy="34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360" dirty="0"/>
              <a:t>C</a:t>
            </a:r>
          </a:p>
        </p:txBody>
      </p:sp>
      <p:sp>
        <p:nvSpPr>
          <p:cNvPr id="13" name="Rectangle 12"/>
          <p:cNvSpPr/>
          <p:nvPr/>
        </p:nvSpPr>
        <p:spPr>
          <a:xfrm rot="16200000">
            <a:off x="6790741" y="1822544"/>
            <a:ext cx="3122118" cy="27430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60"/>
          </a:p>
        </p:txBody>
      </p:sp>
      <p:sp>
        <p:nvSpPr>
          <p:cNvPr id="14" name="Oval 13"/>
          <p:cNvSpPr>
            <a:spLocks noChangeAspect="1"/>
          </p:cNvSpPr>
          <p:nvPr/>
        </p:nvSpPr>
        <p:spPr>
          <a:xfrm rot="16200000">
            <a:off x="7557999" y="4539879"/>
            <a:ext cx="384547" cy="383438"/>
          </a:xfrm>
          <a:prstGeom prst="ellipse">
            <a:avLst/>
          </a:prstGeom>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47" dirty="0"/>
              <a:t>S1</a:t>
            </a:r>
          </a:p>
        </p:txBody>
      </p:sp>
      <p:cxnSp>
        <p:nvCxnSpPr>
          <p:cNvPr id="15" name="Straight Arrow Connector 14"/>
          <p:cNvCxnSpPr>
            <a:stCxn id="10" idx="6"/>
            <a:endCxn id="14" idx="2"/>
          </p:cNvCxnSpPr>
          <p:nvPr/>
        </p:nvCxnSpPr>
        <p:spPr>
          <a:xfrm flipV="1">
            <a:off x="7649245" y="4923871"/>
            <a:ext cx="101028" cy="33644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a:spLocks noChangeAspect="1"/>
          </p:cNvSpPr>
          <p:nvPr/>
        </p:nvSpPr>
        <p:spPr>
          <a:xfrm rot="16200000">
            <a:off x="7717616" y="3725317"/>
            <a:ext cx="384547" cy="3834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33" dirty="0"/>
              <a:t>P1</a:t>
            </a:r>
          </a:p>
        </p:txBody>
      </p:sp>
      <p:cxnSp>
        <p:nvCxnSpPr>
          <p:cNvPr id="17" name="Straight Arrow Connector 16"/>
          <p:cNvCxnSpPr>
            <a:stCxn id="14" idx="6"/>
            <a:endCxn id="16" idx="2"/>
          </p:cNvCxnSpPr>
          <p:nvPr/>
        </p:nvCxnSpPr>
        <p:spPr>
          <a:xfrm flipV="1">
            <a:off x="7750273" y="4109310"/>
            <a:ext cx="159616" cy="4300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rot="16200000">
            <a:off x="7398381" y="2877822"/>
            <a:ext cx="384547" cy="3834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33" dirty="0"/>
              <a:t>P2</a:t>
            </a:r>
          </a:p>
        </p:txBody>
      </p:sp>
      <p:sp>
        <p:nvSpPr>
          <p:cNvPr id="19" name="Oval 18"/>
          <p:cNvSpPr>
            <a:spLocks noChangeAspect="1"/>
          </p:cNvSpPr>
          <p:nvPr/>
        </p:nvSpPr>
        <p:spPr>
          <a:xfrm rot="16200000">
            <a:off x="7906253" y="2220245"/>
            <a:ext cx="384547" cy="3834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33" dirty="0"/>
              <a:t>P3</a:t>
            </a:r>
          </a:p>
        </p:txBody>
      </p:sp>
      <p:sp>
        <p:nvSpPr>
          <p:cNvPr id="20" name="Oval 19"/>
          <p:cNvSpPr>
            <a:spLocks noChangeAspect="1"/>
          </p:cNvSpPr>
          <p:nvPr/>
        </p:nvSpPr>
        <p:spPr>
          <a:xfrm rot="16200000">
            <a:off x="8536264" y="2946132"/>
            <a:ext cx="355512" cy="3834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33" dirty="0"/>
              <a:t>P4</a:t>
            </a:r>
          </a:p>
        </p:txBody>
      </p:sp>
      <p:sp>
        <p:nvSpPr>
          <p:cNvPr id="21" name="Oval 20"/>
          <p:cNvSpPr>
            <a:spLocks noChangeAspect="1"/>
          </p:cNvSpPr>
          <p:nvPr/>
        </p:nvSpPr>
        <p:spPr>
          <a:xfrm rot="16200000">
            <a:off x="8859117" y="1907375"/>
            <a:ext cx="384547" cy="3834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33" dirty="0"/>
              <a:t>P5</a:t>
            </a:r>
          </a:p>
        </p:txBody>
      </p:sp>
      <p:cxnSp>
        <p:nvCxnSpPr>
          <p:cNvPr id="22" name="Straight Arrow Connector 21"/>
          <p:cNvCxnSpPr>
            <a:stCxn id="16" idx="6"/>
            <a:endCxn id="18" idx="2"/>
          </p:cNvCxnSpPr>
          <p:nvPr/>
        </p:nvCxnSpPr>
        <p:spPr>
          <a:xfrm flipH="1" flipV="1">
            <a:off x="7590654" y="3261814"/>
            <a:ext cx="319235" cy="4629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6"/>
            <a:endCxn id="21" idx="2"/>
          </p:cNvCxnSpPr>
          <p:nvPr/>
        </p:nvCxnSpPr>
        <p:spPr>
          <a:xfrm flipV="1">
            <a:off x="8714020" y="2291368"/>
            <a:ext cx="337371" cy="6687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6"/>
            <a:endCxn id="19" idx="1"/>
          </p:cNvCxnSpPr>
          <p:nvPr/>
        </p:nvCxnSpPr>
        <p:spPr>
          <a:xfrm flipV="1">
            <a:off x="7590654" y="2547922"/>
            <a:ext cx="372307" cy="3293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a:spLocks noChangeAspect="1"/>
          </p:cNvSpPr>
          <p:nvPr/>
        </p:nvSpPr>
        <p:spPr>
          <a:xfrm rot="16200000">
            <a:off x="8365764" y="1414906"/>
            <a:ext cx="355512" cy="383438"/>
          </a:xfrm>
          <a:prstGeom prst="ellipse">
            <a:avLst/>
          </a:prstGeom>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47" dirty="0"/>
              <a:t>S2</a:t>
            </a:r>
          </a:p>
        </p:txBody>
      </p:sp>
      <p:sp>
        <p:nvSpPr>
          <p:cNvPr id="29" name="Oval 28"/>
          <p:cNvSpPr/>
          <p:nvPr/>
        </p:nvSpPr>
        <p:spPr>
          <a:xfrm rot="16200000">
            <a:off x="7592098" y="753087"/>
            <a:ext cx="341986" cy="34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360" dirty="0"/>
              <a:t>F</a:t>
            </a:r>
          </a:p>
        </p:txBody>
      </p:sp>
      <p:cxnSp>
        <p:nvCxnSpPr>
          <p:cNvPr id="30" name="Straight Arrow Connector 29"/>
          <p:cNvCxnSpPr>
            <a:stCxn id="27" idx="7"/>
            <a:endCxn id="29" idx="3"/>
          </p:cNvCxnSpPr>
          <p:nvPr/>
        </p:nvCxnSpPr>
        <p:spPr>
          <a:xfrm flipH="1" flipV="1">
            <a:off x="7883653" y="1044497"/>
            <a:ext cx="524302" cy="4364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142976" y="4404377"/>
            <a:ext cx="1536839" cy="301621"/>
          </a:xfrm>
          <a:prstGeom prst="rect">
            <a:avLst/>
          </a:prstGeom>
          <a:noFill/>
        </p:spPr>
        <p:txBody>
          <a:bodyPr wrap="square" rtlCol="0">
            <a:spAutoFit/>
          </a:bodyPr>
          <a:lstStyle/>
          <a:p>
            <a:r>
              <a:rPr lang="en-US" sz="1360"/>
              <a:t>Host-view</a:t>
            </a:r>
            <a:endParaRPr lang="en-US" sz="1360" dirty="0"/>
          </a:p>
        </p:txBody>
      </p:sp>
      <p:sp>
        <p:nvSpPr>
          <p:cNvPr id="32" name="TextBox 31"/>
          <p:cNvSpPr txBox="1"/>
          <p:nvPr/>
        </p:nvSpPr>
        <p:spPr>
          <a:xfrm>
            <a:off x="7340630" y="3440837"/>
            <a:ext cx="617230" cy="301621"/>
          </a:xfrm>
          <a:prstGeom prst="rect">
            <a:avLst/>
          </a:prstGeom>
          <a:noFill/>
        </p:spPr>
        <p:txBody>
          <a:bodyPr wrap="square" rtlCol="0">
            <a:spAutoFit/>
          </a:bodyPr>
          <a:lstStyle/>
          <a:p>
            <a:r>
              <a:rPr lang="en-US" sz="1360"/>
              <a:t>T=1</a:t>
            </a:r>
          </a:p>
        </p:txBody>
      </p:sp>
      <p:sp>
        <p:nvSpPr>
          <p:cNvPr id="35" name="TextBox 34"/>
          <p:cNvSpPr txBox="1"/>
          <p:nvPr/>
        </p:nvSpPr>
        <p:spPr>
          <a:xfrm>
            <a:off x="7333705" y="2537639"/>
            <a:ext cx="608193" cy="301621"/>
          </a:xfrm>
          <a:prstGeom prst="rect">
            <a:avLst/>
          </a:prstGeom>
          <a:noFill/>
        </p:spPr>
        <p:txBody>
          <a:bodyPr wrap="square" rtlCol="0">
            <a:spAutoFit/>
          </a:bodyPr>
          <a:lstStyle/>
          <a:p>
            <a:r>
              <a:rPr lang="en-US" sz="1360" dirty="0"/>
              <a:t>T=3</a:t>
            </a:r>
          </a:p>
        </p:txBody>
      </p:sp>
      <p:sp>
        <p:nvSpPr>
          <p:cNvPr id="36" name="TextBox 35"/>
          <p:cNvSpPr txBox="1"/>
          <p:nvPr/>
        </p:nvSpPr>
        <p:spPr>
          <a:xfrm>
            <a:off x="7875037" y="3070833"/>
            <a:ext cx="577521" cy="301621"/>
          </a:xfrm>
          <a:prstGeom prst="rect">
            <a:avLst/>
          </a:prstGeom>
          <a:noFill/>
        </p:spPr>
        <p:txBody>
          <a:bodyPr wrap="square" rtlCol="0">
            <a:spAutoFit/>
          </a:bodyPr>
          <a:lstStyle/>
          <a:p>
            <a:r>
              <a:rPr lang="en-US" sz="1360" dirty="0"/>
              <a:t>T=4</a:t>
            </a:r>
          </a:p>
        </p:txBody>
      </p:sp>
      <p:sp>
        <p:nvSpPr>
          <p:cNvPr id="37" name="TextBox 36"/>
          <p:cNvSpPr txBox="1"/>
          <p:nvPr/>
        </p:nvSpPr>
        <p:spPr>
          <a:xfrm>
            <a:off x="8382179" y="2534116"/>
            <a:ext cx="663679" cy="301621"/>
          </a:xfrm>
          <a:prstGeom prst="rect">
            <a:avLst/>
          </a:prstGeom>
          <a:noFill/>
        </p:spPr>
        <p:txBody>
          <a:bodyPr wrap="square" rtlCol="0">
            <a:spAutoFit/>
          </a:bodyPr>
          <a:lstStyle/>
          <a:p>
            <a:r>
              <a:rPr lang="en-US" sz="1360" dirty="0"/>
              <a:t>T=5</a:t>
            </a:r>
          </a:p>
        </p:txBody>
      </p:sp>
      <p:sp>
        <p:nvSpPr>
          <p:cNvPr id="38" name="TextBox 37"/>
          <p:cNvSpPr txBox="1"/>
          <p:nvPr/>
        </p:nvSpPr>
        <p:spPr>
          <a:xfrm>
            <a:off x="8190950" y="1992273"/>
            <a:ext cx="615216" cy="301621"/>
          </a:xfrm>
          <a:prstGeom prst="rect">
            <a:avLst/>
          </a:prstGeom>
          <a:noFill/>
        </p:spPr>
        <p:txBody>
          <a:bodyPr wrap="square" rtlCol="0">
            <a:spAutoFit/>
          </a:bodyPr>
          <a:lstStyle/>
          <a:p>
            <a:r>
              <a:rPr lang="en-US" sz="1360" dirty="0"/>
              <a:t>T=6</a:t>
            </a:r>
          </a:p>
        </p:txBody>
      </p:sp>
      <p:sp>
        <p:nvSpPr>
          <p:cNvPr id="40" name="TextBox 39"/>
          <p:cNvSpPr txBox="1"/>
          <p:nvPr/>
        </p:nvSpPr>
        <p:spPr>
          <a:xfrm>
            <a:off x="7345013" y="4177369"/>
            <a:ext cx="836153" cy="301621"/>
          </a:xfrm>
          <a:prstGeom prst="rect">
            <a:avLst/>
          </a:prstGeom>
          <a:noFill/>
        </p:spPr>
        <p:txBody>
          <a:bodyPr vert="horz" wrap="square" rtlCol="0">
            <a:spAutoFit/>
          </a:bodyPr>
          <a:lstStyle/>
          <a:p>
            <a:r>
              <a:rPr lang="en-US" sz="1360" dirty="0"/>
              <a:t>T=0</a:t>
            </a:r>
          </a:p>
        </p:txBody>
      </p:sp>
      <p:cxnSp>
        <p:nvCxnSpPr>
          <p:cNvPr id="41" name="Straight Arrow Connector 40"/>
          <p:cNvCxnSpPr>
            <a:stCxn id="8" idx="4"/>
            <a:endCxn id="10" idx="0"/>
          </p:cNvCxnSpPr>
          <p:nvPr/>
        </p:nvCxnSpPr>
        <p:spPr>
          <a:xfrm flipV="1">
            <a:off x="6942604" y="5431312"/>
            <a:ext cx="536141" cy="139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16200000">
            <a:off x="8270071" y="5432807"/>
            <a:ext cx="341986" cy="34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247" dirty="0"/>
          </a:p>
        </p:txBody>
      </p:sp>
      <p:sp>
        <p:nvSpPr>
          <p:cNvPr id="43" name="TextBox 42"/>
          <p:cNvSpPr txBox="1"/>
          <p:nvPr/>
        </p:nvSpPr>
        <p:spPr>
          <a:xfrm>
            <a:off x="8653127" y="5355724"/>
            <a:ext cx="728020" cy="441211"/>
          </a:xfrm>
          <a:prstGeom prst="rect">
            <a:avLst/>
          </a:prstGeom>
          <a:noFill/>
        </p:spPr>
        <p:txBody>
          <a:bodyPr wrap="none" rtlCol="0">
            <a:spAutoFit/>
          </a:bodyPr>
          <a:lstStyle/>
          <a:p>
            <a:r>
              <a:rPr lang="en-US" sz="2267" dirty="0"/>
              <a:t>Host</a:t>
            </a:r>
          </a:p>
        </p:txBody>
      </p:sp>
      <p:sp>
        <p:nvSpPr>
          <p:cNvPr id="44" name="Oval 43"/>
          <p:cNvSpPr/>
          <p:nvPr/>
        </p:nvSpPr>
        <p:spPr>
          <a:xfrm rot="16200000">
            <a:off x="8270071" y="5823555"/>
            <a:ext cx="341986" cy="34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endParaRPr lang="en-US" sz="1133" dirty="0"/>
          </a:p>
        </p:txBody>
      </p:sp>
      <p:sp>
        <p:nvSpPr>
          <p:cNvPr id="45" name="TextBox 44"/>
          <p:cNvSpPr txBox="1"/>
          <p:nvPr/>
        </p:nvSpPr>
        <p:spPr>
          <a:xfrm>
            <a:off x="8653128" y="5723920"/>
            <a:ext cx="1080873" cy="441211"/>
          </a:xfrm>
          <a:prstGeom prst="rect">
            <a:avLst/>
          </a:prstGeom>
          <a:noFill/>
        </p:spPr>
        <p:txBody>
          <a:bodyPr wrap="none" rtlCol="0">
            <a:spAutoFit/>
          </a:bodyPr>
          <a:lstStyle/>
          <a:p>
            <a:r>
              <a:rPr lang="en-US" sz="2267" dirty="0"/>
              <a:t>Process</a:t>
            </a:r>
          </a:p>
        </p:txBody>
      </p:sp>
      <p:sp>
        <p:nvSpPr>
          <p:cNvPr id="46" name="Oval 45"/>
          <p:cNvSpPr/>
          <p:nvPr/>
        </p:nvSpPr>
        <p:spPr>
          <a:xfrm rot="16200000">
            <a:off x="8270071" y="5027586"/>
            <a:ext cx="341986" cy="341000"/>
          </a:xfrm>
          <a:prstGeom prst="ellipse">
            <a:avLst/>
          </a:prstGeom>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47" dirty="0"/>
          </a:p>
        </p:txBody>
      </p:sp>
      <p:sp>
        <p:nvSpPr>
          <p:cNvPr id="47" name="TextBox 46"/>
          <p:cNvSpPr txBox="1"/>
          <p:nvPr/>
        </p:nvSpPr>
        <p:spPr>
          <a:xfrm>
            <a:off x="8653127" y="5001708"/>
            <a:ext cx="957634" cy="441211"/>
          </a:xfrm>
          <a:prstGeom prst="rect">
            <a:avLst/>
          </a:prstGeom>
          <a:noFill/>
        </p:spPr>
        <p:txBody>
          <a:bodyPr wrap="none" rtlCol="0">
            <a:spAutoFit/>
          </a:bodyPr>
          <a:lstStyle/>
          <a:p>
            <a:r>
              <a:rPr lang="en-US" sz="2267" dirty="0"/>
              <a:t>Socket</a:t>
            </a:r>
          </a:p>
        </p:txBody>
      </p:sp>
      <p:cxnSp>
        <p:nvCxnSpPr>
          <p:cNvPr id="266" name="Straight Arrow Connector 265"/>
          <p:cNvCxnSpPr>
            <a:stCxn id="21" idx="7"/>
            <a:endCxn id="27" idx="3"/>
          </p:cNvCxnSpPr>
          <p:nvPr/>
        </p:nvCxnSpPr>
        <p:spPr>
          <a:xfrm flipH="1" flipV="1">
            <a:off x="8679086" y="1732319"/>
            <a:ext cx="236739" cy="2308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a:stCxn id="18" idx="4"/>
            <a:endCxn id="20" idx="0"/>
          </p:cNvCxnSpPr>
          <p:nvPr/>
        </p:nvCxnSpPr>
        <p:spPr>
          <a:xfrm>
            <a:off x="7782374" y="3069541"/>
            <a:ext cx="739927" cy="683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19" idx="4"/>
            <a:endCxn id="21" idx="0"/>
          </p:cNvCxnSpPr>
          <p:nvPr/>
        </p:nvCxnSpPr>
        <p:spPr>
          <a:xfrm flipV="1">
            <a:off x="8290246" y="2099094"/>
            <a:ext cx="569425" cy="3128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537EABF-E8F9-40B0-9733-BB09FA4C5D07}"/>
              </a:ext>
            </a:extLst>
          </p:cNvPr>
          <p:cNvSpPr txBox="1"/>
          <p:nvPr/>
        </p:nvSpPr>
        <p:spPr>
          <a:xfrm>
            <a:off x="916411" y="6923302"/>
            <a:ext cx="9166211" cy="441018"/>
          </a:xfrm>
          <a:prstGeom prst="rect">
            <a:avLst/>
          </a:prstGeom>
          <a:noFill/>
        </p:spPr>
        <p:txBody>
          <a:bodyPr wrap="square" rtlCol="0">
            <a:spAutoFit/>
          </a:bodyPr>
          <a:lstStyle/>
          <a:p>
            <a:r>
              <a:rPr lang="en-US" sz="1133" dirty="0"/>
              <a:t>Ahmed </a:t>
            </a:r>
            <a:r>
              <a:rPr lang="en-US" sz="1133" dirty="0" err="1"/>
              <a:t>Fawaz</a:t>
            </a:r>
            <a:r>
              <a:rPr lang="en-US" sz="1133" dirty="0"/>
              <a:t>, Atul Bohara, Carmen </a:t>
            </a:r>
            <a:r>
              <a:rPr lang="en-US" sz="1133" dirty="0" err="1"/>
              <a:t>Cheh</a:t>
            </a:r>
            <a:r>
              <a:rPr lang="en-US" sz="1133" dirty="0"/>
              <a:t>, and William H. Sanders. 2016, Lateral Movement Detection Using Distributed Data Fusion. In </a:t>
            </a:r>
            <a:r>
              <a:rPr lang="en-US" sz="1133" i="1" dirty="0"/>
              <a:t>Proc.</a:t>
            </a:r>
            <a:r>
              <a:rPr lang="en-US" sz="1133" dirty="0"/>
              <a:t> IEEE</a:t>
            </a:r>
            <a:r>
              <a:rPr lang="en-US" sz="1133" i="1" dirty="0"/>
              <a:t> 35th </a:t>
            </a:r>
            <a:r>
              <a:rPr lang="en-US" sz="1133" dirty="0"/>
              <a:t>Symposium on Reliable Distributed Systems pp. 21-30.</a:t>
            </a:r>
          </a:p>
        </p:txBody>
      </p:sp>
    </p:spTree>
    <p:extLst>
      <p:ext uri="{BB962C8B-B14F-4D97-AF65-F5344CB8AC3E}">
        <p14:creationId xmlns:p14="http://schemas.microsoft.com/office/powerpoint/2010/main" val="12598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42889" y="315631"/>
            <a:ext cx="9832445" cy="940675"/>
          </a:xfrm>
        </p:spPr>
        <p:txBody>
          <a:bodyPr/>
          <a:lstStyle/>
          <a:p>
            <a:r>
              <a:rPr lang="en-US" sz="2800" dirty="0">
                <a:solidFill>
                  <a:schemeClr val="accent1">
                    <a:lumMod val="50000"/>
                  </a:schemeClr>
                </a:solidFill>
              </a:rPr>
              <a:t>The Challenge: Provide Trustworthy Grid Operation in Possibly Hostile Environments</a:t>
            </a:r>
            <a:endParaRPr lang="en-US" sz="2800" b="1" dirty="0">
              <a:solidFill>
                <a:schemeClr val="accent1">
                  <a:lumMod val="50000"/>
                </a:schemeClr>
              </a:solidFill>
            </a:endParaRPr>
          </a:p>
        </p:txBody>
      </p:sp>
      <p:sp>
        <p:nvSpPr>
          <p:cNvPr id="17411" name="Content Placeholder 2"/>
          <p:cNvSpPr>
            <a:spLocks noGrp="1"/>
          </p:cNvSpPr>
          <p:nvPr>
            <p:ph idx="1"/>
          </p:nvPr>
        </p:nvSpPr>
        <p:spPr>
          <a:xfrm>
            <a:off x="420600" y="1687962"/>
            <a:ext cx="9654734" cy="4806405"/>
          </a:xfrm>
        </p:spPr>
        <p:txBody>
          <a:bodyPr/>
          <a:lstStyle/>
          <a:p>
            <a:r>
              <a:rPr lang="en-US" sz="2400" b="1" dirty="0">
                <a:solidFill>
                  <a:schemeClr val="accent1">
                    <a:lumMod val="50000"/>
                  </a:schemeClr>
                </a:solidFill>
                <a:latin typeface="Arial" panose="020B0604020202020204" pitchFamily="34" charset="0"/>
                <a:cs typeface="Arial" panose="020B0604020202020204" pitchFamily="34" charset="0"/>
              </a:rPr>
              <a:t>Be Trustworthy</a:t>
            </a:r>
          </a:p>
          <a:p>
            <a:pPr lvl="1"/>
            <a:r>
              <a:rPr lang="en-US" sz="2400" dirty="0">
                <a:latin typeface="Arial" panose="020B0604020202020204" pitchFamily="34" charset="0"/>
                <a:cs typeface="Arial" panose="020B0604020202020204" pitchFamily="34" charset="0"/>
              </a:rPr>
              <a:t>A system which does what is supposed to do, and nothing else</a:t>
            </a:r>
          </a:p>
          <a:p>
            <a:pPr lvl="1"/>
            <a:r>
              <a:rPr lang="en-US" sz="2400" dirty="0">
                <a:latin typeface="Arial" panose="020B0604020202020204" pitchFamily="34" charset="0"/>
                <a:cs typeface="Arial" panose="020B0604020202020204" pitchFamily="34" charset="0"/>
              </a:rPr>
              <a:t>Safety, availability, integrity, timeliness, confidentiality, …</a:t>
            </a:r>
          </a:p>
          <a:p>
            <a:r>
              <a:rPr lang="en-US" sz="2400" b="1" dirty="0">
                <a:solidFill>
                  <a:schemeClr val="accent1">
                    <a:lumMod val="50000"/>
                  </a:schemeClr>
                </a:solidFill>
                <a:latin typeface="Arial" panose="020B0604020202020204" pitchFamily="34" charset="0"/>
                <a:cs typeface="Arial" panose="020B0604020202020204" pitchFamily="34" charset="0"/>
              </a:rPr>
              <a:t>Tolerate a Hostile Environment</a:t>
            </a:r>
          </a:p>
          <a:p>
            <a:pPr lvl="1"/>
            <a:r>
              <a:rPr lang="en-US" sz="2400" dirty="0">
                <a:latin typeface="Arial" panose="020B0604020202020204" pitchFamily="34" charset="0"/>
                <a:cs typeface="Arial" panose="020B0604020202020204" pitchFamily="34" charset="0"/>
              </a:rPr>
              <a:t>Accidental failures, design flaws, and malicious attacks</a:t>
            </a:r>
          </a:p>
          <a:p>
            <a:r>
              <a:rPr lang="en-US" sz="2400" b="1" dirty="0">
                <a:solidFill>
                  <a:schemeClr val="accent1">
                    <a:lumMod val="50000"/>
                  </a:schemeClr>
                </a:solidFill>
                <a:latin typeface="Arial" panose="020B0604020202020204" pitchFamily="34" charset="0"/>
                <a:cs typeface="Arial" panose="020B0604020202020204" pitchFamily="34" charset="0"/>
              </a:rPr>
              <a:t>Consider the Cyber, Physical, and Social System Aspects</a:t>
            </a:r>
          </a:p>
          <a:p>
            <a:r>
              <a:rPr lang="en-US" sz="2400" b="1" dirty="0">
                <a:solidFill>
                  <a:schemeClr val="accent1">
                    <a:lumMod val="50000"/>
                  </a:schemeClr>
                </a:solidFill>
                <a:latin typeface="Arial" panose="020B0604020202020204" pitchFamily="34" charset="0"/>
                <a:cs typeface="Arial" panose="020B0604020202020204" pitchFamily="34" charset="0"/>
              </a:rPr>
              <a:t>Provide Assurance through Assessment</a:t>
            </a:r>
          </a:p>
          <a:p>
            <a:pPr lvl="1"/>
            <a:r>
              <a:rPr lang="en-US" sz="2400" dirty="0">
                <a:latin typeface="Arial" panose="020B0604020202020204" pitchFamily="34" charset="0"/>
                <a:cs typeface="Arial" panose="020B0604020202020204" pitchFamily="34" charset="0"/>
              </a:rPr>
              <a:t>Provide justification that the system will operated as expected</a:t>
            </a:r>
          </a:p>
          <a:p>
            <a:pPr lvl="1"/>
            <a:r>
              <a:rPr lang="en-US" sz="2400" dirty="0">
                <a:latin typeface="Arial" panose="020B0604020202020204" pitchFamily="34" charset="0"/>
                <a:cs typeface="Arial" panose="020B0604020202020204" pitchFamily="34" charset="0"/>
              </a:rPr>
              <a:t>Choose among design alternatives to achieve greater trustworthiness</a:t>
            </a:r>
          </a:p>
        </p:txBody>
      </p:sp>
    </p:spTree>
    <p:extLst>
      <p:ext uri="{BB962C8B-B14F-4D97-AF65-F5344CB8AC3E}">
        <p14:creationId xmlns:p14="http://schemas.microsoft.com/office/powerpoint/2010/main" val="1435761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27934"/>
            <a:ext cx="9326880" cy="571613"/>
          </a:xfrm>
        </p:spPr>
        <p:txBody>
          <a:bodyPr/>
          <a:lstStyle/>
          <a:p>
            <a:r>
              <a:rPr lang="en-US" sz="2800" dirty="0">
                <a:latin typeface="Calibri"/>
                <a:ea typeface="ＭＳ Ｐゴシック" charset="0"/>
                <a:cs typeface="Calibri"/>
              </a:rPr>
              <a:t>Malicious Lateral Movement via Machine Learning</a:t>
            </a:r>
          </a:p>
        </p:txBody>
      </p:sp>
      <p:graphicFrame>
        <p:nvGraphicFramePr>
          <p:cNvPr id="5" name="Table 4"/>
          <p:cNvGraphicFramePr>
            <a:graphicFrameLocks noGrp="1"/>
          </p:cNvGraphicFramePr>
          <p:nvPr>
            <p:extLst>
              <p:ext uri="{D42A27DB-BD31-4B8C-83A1-F6EECF244321}">
                <p14:modId xmlns:p14="http://schemas.microsoft.com/office/powerpoint/2010/main" val="567650746"/>
              </p:ext>
            </p:extLst>
          </p:nvPr>
        </p:nvGraphicFramePr>
        <p:xfrm>
          <a:off x="865250" y="1007924"/>
          <a:ext cx="8526685" cy="5568696"/>
        </p:xfrm>
        <a:graphic>
          <a:graphicData uri="http://schemas.openxmlformats.org/drawingml/2006/table">
            <a:tbl>
              <a:tblPr firstCol="1" bandRow="1">
                <a:tableStyleId>{6E25E649-3F16-4E02-A733-19D2CDBF48F0}</a:tableStyleId>
              </a:tblPr>
              <a:tblGrid>
                <a:gridCol w="1508568">
                  <a:extLst>
                    <a:ext uri="{9D8B030D-6E8A-4147-A177-3AD203B41FA5}">
                      <a16:colId xmlns:a16="http://schemas.microsoft.com/office/drawing/2014/main" val="20000"/>
                    </a:ext>
                  </a:extLst>
                </a:gridCol>
                <a:gridCol w="3358202">
                  <a:extLst>
                    <a:ext uri="{9D8B030D-6E8A-4147-A177-3AD203B41FA5}">
                      <a16:colId xmlns:a16="http://schemas.microsoft.com/office/drawing/2014/main" val="20001"/>
                    </a:ext>
                  </a:extLst>
                </a:gridCol>
                <a:gridCol w="3659915">
                  <a:extLst>
                    <a:ext uri="{9D8B030D-6E8A-4147-A177-3AD203B41FA5}">
                      <a16:colId xmlns:a16="http://schemas.microsoft.com/office/drawing/2014/main" val="20002"/>
                    </a:ext>
                  </a:extLst>
                </a:gridCol>
              </a:tblGrid>
              <a:tr h="794512">
                <a:tc>
                  <a:txBody>
                    <a:bodyPr/>
                    <a:lstStyle/>
                    <a:p>
                      <a:pPr algn="l"/>
                      <a:r>
                        <a:rPr lang="en-US" sz="2300" dirty="0"/>
                        <a:t>Indicators</a:t>
                      </a:r>
                    </a:p>
                  </a:txBody>
                  <a:tcPr marL="103632" marR="103632" marT="51816" marB="51816"/>
                </a:tc>
                <a:tc>
                  <a:txBody>
                    <a:bodyPr/>
                    <a:lstStyle/>
                    <a:p>
                      <a:pPr algn="l"/>
                      <a:r>
                        <a:rPr lang="en-US" sz="2300" dirty="0"/>
                        <a:t>Anomalous external communication</a:t>
                      </a:r>
                      <a:endParaRPr lang="en-US" sz="2300" b="1" dirty="0"/>
                    </a:p>
                  </a:txBody>
                  <a:tcPr marL="103632" marR="103632" marT="51816" marB="51816"/>
                </a:tc>
                <a:tc>
                  <a:txBody>
                    <a:bodyPr/>
                    <a:lstStyle/>
                    <a:p>
                      <a:pPr algn="l"/>
                      <a:r>
                        <a:rPr lang="en-US" sz="2300" dirty="0"/>
                        <a:t>Large number of divers LM chains</a:t>
                      </a:r>
                      <a:endParaRPr lang="en-US" sz="2300" b="1" dirty="0"/>
                    </a:p>
                  </a:txBody>
                  <a:tcPr marL="103632" marR="103632" marT="51816" marB="51816"/>
                </a:tc>
                <a:extLst>
                  <a:ext uri="{0D108BD9-81ED-4DB2-BD59-A6C34878D82A}">
                    <a16:rowId xmlns:a16="http://schemas.microsoft.com/office/drawing/2014/main" val="10000"/>
                  </a:ext>
                </a:extLst>
              </a:tr>
              <a:tr h="2867152">
                <a:tc>
                  <a:txBody>
                    <a:bodyPr/>
                    <a:lstStyle/>
                    <a:p>
                      <a:pPr algn="l"/>
                      <a:r>
                        <a:rPr lang="en-US" sz="2300" dirty="0"/>
                        <a:t>Insights</a:t>
                      </a:r>
                    </a:p>
                  </a:txBody>
                  <a:tcPr marL="103632" marR="103632" marT="51816" marB="51816"/>
                </a:tc>
                <a:tc>
                  <a:txBody>
                    <a:bodyPr/>
                    <a:lstStyle/>
                    <a:p>
                      <a:pPr marL="285750" indent="-285750" algn="l">
                        <a:buFont typeface="Arial" charset="0"/>
                        <a:buChar char="•"/>
                      </a:pPr>
                      <a:r>
                        <a:rPr lang="en-US" sz="2300" dirty="0"/>
                        <a:t>Communication with potential C&amp;C servers will result in large number of distinct outward connections</a:t>
                      </a:r>
                    </a:p>
                  </a:txBody>
                  <a:tcPr marL="103632" marR="103632" marT="51816" marB="51816"/>
                </a:tc>
                <a:tc>
                  <a:txBody>
                    <a:bodyPr/>
                    <a:lstStyle/>
                    <a:p>
                      <a:pPr marL="285750" indent="-285750" algn="l">
                        <a:buFont typeface="Arial" charset="0"/>
                        <a:buChar char="•"/>
                      </a:pPr>
                      <a:r>
                        <a:rPr lang="en-US" sz="2300" dirty="0"/>
                        <a:t>Communication graph generated by normal hosts is sparse and significantly follows client-server model</a:t>
                      </a:r>
                    </a:p>
                    <a:p>
                      <a:pPr marL="285750" indent="-285750" algn="l">
                        <a:buFont typeface="Arial" charset="0"/>
                        <a:buChar char="•"/>
                      </a:pPr>
                      <a:r>
                        <a:rPr lang="en-US" sz="2300" dirty="0"/>
                        <a:t>Benign chains are long as compared to attacker chains</a:t>
                      </a:r>
                    </a:p>
                  </a:txBody>
                  <a:tcPr marL="103632" marR="103632" marT="51816" marB="51816"/>
                </a:tc>
                <a:extLst>
                  <a:ext uri="{0D108BD9-81ED-4DB2-BD59-A6C34878D82A}">
                    <a16:rowId xmlns:a16="http://schemas.microsoft.com/office/drawing/2014/main" val="10001"/>
                  </a:ext>
                </a:extLst>
              </a:tr>
              <a:tr h="1830832">
                <a:tc>
                  <a:txBody>
                    <a:bodyPr/>
                    <a:lstStyle/>
                    <a:p>
                      <a:pPr algn="l"/>
                      <a:r>
                        <a:rPr lang="en-US" sz="2300" dirty="0"/>
                        <a:t>Features</a:t>
                      </a:r>
                    </a:p>
                  </a:txBody>
                  <a:tcPr marL="103632" marR="103632" marT="51816" marB="51816"/>
                </a:tc>
                <a:tc>
                  <a:txBody>
                    <a:bodyPr/>
                    <a:lstStyle/>
                    <a:p>
                      <a:pPr marL="285750" indent="-285750" algn="l">
                        <a:buFont typeface="Arial" charset="0"/>
                        <a:buChar char="•"/>
                      </a:pPr>
                      <a:r>
                        <a:rPr lang="en-US" sz="2300" dirty="0" err="1"/>
                        <a:t>C_score</a:t>
                      </a:r>
                      <a:endParaRPr lang="en-US" sz="2300" dirty="0"/>
                    </a:p>
                    <a:p>
                      <a:pPr marL="742950" lvl="1" indent="-285750" algn="l">
                        <a:buFont typeface="Arial" charset="0"/>
                        <a:buChar char="•"/>
                      </a:pPr>
                      <a:r>
                        <a:rPr lang="en-US" sz="2300" dirty="0"/>
                        <a:t>E.g., number</a:t>
                      </a:r>
                      <a:r>
                        <a:rPr lang="en-US" sz="2300" baseline="0" dirty="0"/>
                        <a:t> of connections to unique external domains</a:t>
                      </a:r>
                      <a:endParaRPr lang="en-US" sz="2300" dirty="0"/>
                    </a:p>
                  </a:txBody>
                  <a:tcPr marL="103632" marR="103632" marT="51816" marB="51816"/>
                </a:tc>
                <a:tc>
                  <a:txBody>
                    <a:bodyPr/>
                    <a:lstStyle/>
                    <a:p>
                      <a:pPr marL="285750" indent="-285750" algn="l">
                        <a:buFont typeface="Arial" charset="0"/>
                        <a:buChar char="•"/>
                      </a:pPr>
                      <a:r>
                        <a:rPr lang="en-US" sz="2300" dirty="0"/>
                        <a:t>Number of LM chains</a:t>
                      </a:r>
                    </a:p>
                    <a:p>
                      <a:pPr marL="285750" indent="-285750" algn="l">
                        <a:buFont typeface="Arial" charset="0"/>
                        <a:buChar char="•"/>
                      </a:pPr>
                      <a:r>
                        <a:rPr lang="en-US" sz="2300" dirty="0"/>
                        <a:t>Statistics</a:t>
                      </a:r>
                      <a:r>
                        <a:rPr lang="en-US" sz="2300" baseline="0" dirty="0"/>
                        <a:t> on LM chain lengths: {mean, MAD, IQR, Range}</a:t>
                      </a:r>
                      <a:endParaRPr lang="en-US" sz="2300" dirty="0"/>
                    </a:p>
                  </a:txBody>
                  <a:tcPr marL="103632" marR="103632" marT="51816" marB="51816"/>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3537EABF-E8F9-40B0-9733-BB09FA4C5D07}"/>
              </a:ext>
            </a:extLst>
          </p:cNvPr>
          <p:cNvSpPr txBox="1"/>
          <p:nvPr/>
        </p:nvSpPr>
        <p:spPr>
          <a:xfrm>
            <a:off x="918258" y="6915885"/>
            <a:ext cx="9166211" cy="441018"/>
          </a:xfrm>
          <a:prstGeom prst="rect">
            <a:avLst/>
          </a:prstGeom>
          <a:noFill/>
        </p:spPr>
        <p:txBody>
          <a:bodyPr wrap="square" rtlCol="0">
            <a:spAutoFit/>
          </a:bodyPr>
          <a:lstStyle/>
          <a:p>
            <a:r>
              <a:rPr lang="en-US" sz="1133" dirty="0"/>
              <a:t>Atul Bohara, Mohammad A. </a:t>
            </a:r>
            <a:r>
              <a:rPr lang="en-US" sz="1133" dirty="0" err="1"/>
              <a:t>Noureddine</a:t>
            </a:r>
            <a:r>
              <a:rPr lang="en-US" sz="1133" dirty="0"/>
              <a:t>, Ahmed </a:t>
            </a:r>
            <a:r>
              <a:rPr lang="en-US" sz="1133" dirty="0" err="1"/>
              <a:t>Fawaz</a:t>
            </a:r>
            <a:r>
              <a:rPr lang="en-US" sz="1133" dirty="0"/>
              <a:t>, and William H. Sanders. 2017, An Unsupervised Multi-Detector Approach for Identifying Malicious Lateral Movement. In </a:t>
            </a:r>
            <a:r>
              <a:rPr lang="en-US" sz="1133" i="1" dirty="0"/>
              <a:t>Proc.</a:t>
            </a:r>
            <a:r>
              <a:rPr lang="en-US" sz="1133" dirty="0"/>
              <a:t> IEEE 36th Symposium on Reliable Distributed Systems </a:t>
            </a:r>
            <a:r>
              <a:rPr lang="is-IS" sz="1133" dirty="0"/>
              <a:t>pp. 224-233</a:t>
            </a:r>
            <a:r>
              <a:rPr lang="en-US" sz="1133" dirty="0"/>
              <a:t>.</a:t>
            </a:r>
          </a:p>
        </p:txBody>
      </p:sp>
    </p:spTree>
    <p:extLst>
      <p:ext uri="{BB962C8B-B14F-4D97-AF65-F5344CB8AC3E}">
        <p14:creationId xmlns:p14="http://schemas.microsoft.com/office/powerpoint/2010/main" val="115242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14880" y="214934"/>
            <a:ext cx="9832445" cy="712717"/>
          </a:xfrm>
        </p:spPr>
        <p:txBody>
          <a:bodyPr/>
          <a:lstStyle/>
          <a:p>
            <a:r>
              <a:rPr lang="en-US" sz="2800" dirty="0"/>
              <a:t>Challenges in Providing Cyber Resiliency</a:t>
            </a:r>
          </a:p>
        </p:txBody>
      </p:sp>
      <p:sp>
        <p:nvSpPr>
          <p:cNvPr id="17411" name="Content Placeholder 2"/>
          <p:cNvSpPr>
            <a:spLocks noGrp="1"/>
          </p:cNvSpPr>
          <p:nvPr>
            <p:ph idx="1"/>
          </p:nvPr>
        </p:nvSpPr>
        <p:spPr>
          <a:xfrm>
            <a:off x="392591" y="1113183"/>
            <a:ext cx="9654734" cy="4715123"/>
          </a:xfrm>
        </p:spPr>
        <p:txBody>
          <a:bodyPr/>
          <a:lstStyle/>
          <a:p>
            <a:r>
              <a:rPr lang="en-US" sz="2500" dirty="0">
                <a:latin typeface="Arial" panose="020B0604020202020204" pitchFamily="34" charset="0"/>
                <a:ea typeface="Arial Hebrew" charset="-79"/>
                <a:cs typeface="Arial" panose="020B0604020202020204" pitchFamily="34" charset="0"/>
              </a:rPr>
              <a:t>Adaptation inherently increases the attack surface of a system</a:t>
            </a:r>
          </a:p>
          <a:p>
            <a:r>
              <a:rPr lang="en-US" sz="2500" dirty="0">
                <a:latin typeface="Arial" panose="020B0604020202020204" pitchFamily="34" charset="0"/>
                <a:ea typeface="Arial Hebrew" charset="-79"/>
                <a:cs typeface="Arial" panose="020B0604020202020204" pitchFamily="34" charset="0"/>
              </a:rPr>
              <a:t>Monitoring is essential and increasingly possible, but creates a data deluge that makes difficult to identify relevant attack indicators</a:t>
            </a:r>
          </a:p>
          <a:p>
            <a:r>
              <a:rPr lang="en-US" sz="2500" dirty="0">
                <a:latin typeface="Arial" panose="020B0604020202020204" pitchFamily="34" charset="0"/>
                <a:ea typeface="Arial Hebrew" charset="-79"/>
                <a:cs typeface="Arial" panose="020B0604020202020204" pitchFamily="34" charset="0"/>
              </a:rPr>
              <a:t>Monitors are corruptible, which makes knowledge about the cyber state of the system only partially trustworthy</a:t>
            </a:r>
          </a:p>
          <a:p>
            <a:r>
              <a:rPr lang="en-US" sz="2500" dirty="0">
                <a:latin typeface="Arial" panose="020B0604020202020204" pitchFamily="34" charset="0"/>
                <a:ea typeface="Arial Hebrew" charset="-79"/>
                <a:cs typeface="Arial" panose="020B0604020202020204" pitchFamily="34" charset="0"/>
              </a:rPr>
              <a:t>A world model is needed to reason about indicators, but this reasoning is fallible if an attacker can work outside the model</a:t>
            </a:r>
          </a:p>
          <a:p>
            <a:r>
              <a:rPr lang="en-US" sz="2500" dirty="0">
                <a:latin typeface="Arial" panose="020B0604020202020204" pitchFamily="34" charset="0"/>
                <a:ea typeface="Arial Hebrew" charset="-79"/>
                <a:cs typeface="Arial" panose="020B0604020202020204" pitchFamily="34" charset="0"/>
              </a:rPr>
              <a:t>Catastrophic failures are (hopefully) rare, but can have a huge impact. Predictions based on historical data are notoriously bad at coping with rare events.</a:t>
            </a:r>
          </a:p>
        </p:txBody>
      </p:sp>
    </p:spTree>
    <p:extLst>
      <p:ext uri="{BB962C8B-B14F-4D97-AF65-F5344CB8AC3E}">
        <p14:creationId xmlns:p14="http://schemas.microsoft.com/office/powerpoint/2010/main" val="1189263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99257" y="307776"/>
            <a:ext cx="9326880" cy="716259"/>
          </a:xfrm>
        </p:spPr>
        <p:txBody>
          <a:bodyPr/>
          <a:lstStyle/>
          <a:p>
            <a:r>
              <a:rPr lang="en-US" sz="2800" dirty="0">
                <a:solidFill>
                  <a:schemeClr val="accent1">
                    <a:lumMod val="50000"/>
                  </a:schemeClr>
                </a:solidFill>
              </a:rPr>
              <a:t>Cyber Security Facts (according to Sanders)</a:t>
            </a:r>
          </a:p>
        </p:txBody>
      </p:sp>
      <p:sp>
        <p:nvSpPr>
          <p:cNvPr id="2" name="Slide Number Placeholder 1"/>
          <p:cNvSpPr>
            <a:spLocks noGrp="1"/>
          </p:cNvSpPr>
          <p:nvPr>
            <p:ph type="sldNum" sz="quarter" idx="4294967295"/>
          </p:nvPr>
        </p:nvSpPr>
        <p:spPr/>
        <p:txBody>
          <a:bodyPr/>
          <a:lstStyle/>
          <a:p>
            <a:fld id="{D5D7975F-E739-2F42-A0D1-4AD12D22CB5E}" type="slidenum">
              <a:rPr lang="en-US" smtClean="0">
                <a:solidFill>
                  <a:prstClr val="black">
                    <a:tint val="75000"/>
                  </a:prstClr>
                </a:solidFill>
              </a:rPr>
              <a:pPr/>
              <a:t>22</a:t>
            </a:fld>
            <a:endParaRPr lang="en-US" dirty="0">
              <a:solidFill>
                <a:prstClr val="black">
                  <a:tint val="75000"/>
                </a:prstClr>
              </a:solidFill>
            </a:endParaRPr>
          </a:p>
        </p:txBody>
      </p:sp>
      <p:sp>
        <p:nvSpPr>
          <p:cNvPr id="5" name="Content Placeholder 4"/>
          <p:cNvSpPr>
            <a:spLocks noGrp="1"/>
          </p:cNvSpPr>
          <p:nvPr>
            <p:ph idx="1"/>
          </p:nvPr>
        </p:nvSpPr>
        <p:spPr>
          <a:xfrm>
            <a:off x="242889" y="1024035"/>
            <a:ext cx="9789265" cy="5570221"/>
          </a:xfrm>
        </p:spPr>
        <p:txBody>
          <a:bodyPr/>
          <a:lstStyle/>
          <a:p>
            <a:pPr marL="514350" indent="-514350" eaLnBrk="1" hangingPunct="1">
              <a:buFont typeface="+mj-lt"/>
              <a:buAutoNum type="arabicPeriod"/>
            </a:pPr>
            <a:r>
              <a:rPr lang="en-US" altLang="en-US" sz="2600" dirty="0">
                <a:solidFill>
                  <a:schemeClr val="bg1">
                    <a:lumMod val="65000"/>
                  </a:schemeClr>
                </a:solidFill>
                <a:latin typeface="Arial" panose="020B0604020202020204" pitchFamily="34" charset="0"/>
                <a:ea typeface="Arial Hebrew" charset="-79"/>
                <a:cs typeface="Arial" panose="020B0604020202020204" pitchFamily="34" charset="0"/>
              </a:rPr>
              <a:t>Grid cyber infrastructures are complex, and their complexity will only continue to increase.</a:t>
            </a:r>
          </a:p>
          <a:p>
            <a:pPr marL="514350" indent="-514350">
              <a:buFont typeface="+mj-lt"/>
              <a:buAutoNum type="arabicPeriod"/>
            </a:pPr>
            <a:r>
              <a:rPr lang="en-US" altLang="en-US" sz="2600" dirty="0">
                <a:solidFill>
                  <a:schemeClr val="bg1">
                    <a:lumMod val="65000"/>
                  </a:schemeClr>
                </a:solidFill>
                <a:latin typeface="Arial" panose="020B0604020202020204" pitchFamily="34" charset="0"/>
                <a:cs typeface="Arial" panose="020B0604020202020204" pitchFamily="34" charset="0"/>
              </a:rPr>
              <a:t>Cyber infrastructures intended to be secure must operate through attacks.</a:t>
            </a:r>
          </a:p>
          <a:p>
            <a:pPr marL="514350" indent="-514350">
              <a:buFont typeface="+mj-lt"/>
              <a:buAutoNum type="arabicPeriod"/>
            </a:pPr>
            <a:r>
              <a:rPr lang="en-US" altLang="en-US" sz="2600" dirty="0">
                <a:solidFill>
                  <a:schemeClr val="bg1">
                    <a:lumMod val="65000"/>
                  </a:schemeClr>
                </a:solidFill>
                <a:latin typeface="Arial" panose="020B0604020202020204" pitchFamily="34" charset="0"/>
                <a:cs typeface="Arial" panose="020B0604020202020204" pitchFamily="34" charset="0"/>
              </a:rPr>
              <a:t>Absolute cyber security is unattainable.</a:t>
            </a:r>
          </a:p>
          <a:p>
            <a:pPr marL="514350" indent="-514350">
              <a:buFont typeface="+mj-lt"/>
              <a:buAutoNum type="arabicPeriod"/>
            </a:pPr>
            <a:r>
              <a:rPr lang="en-US" altLang="en-US" sz="2600" dirty="0">
                <a:solidFill>
                  <a:schemeClr val="bg1">
                    <a:lumMod val="65000"/>
                  </a:schemeClr>
                </a:solidFill>
                <a:latin typeface="Arial" panose="020B0604020202020204" pitchFamily="34" charset="0"/>
                <a:cs typeface="Arial" panose="020B0604020202020204" pitchFamily="34" charset="0"/>
              </a:rPr>
              <a:t>Resiliency is imperative: Protect the best you can, but realize that perfect protection is impossible, so resiliency can only be achieved through tolerating attacks through online detection and response.</a:t>
            </a:r>
          </a:p>
          <a:p>
            <a:pPr marL="514350" indent="-514350">
              <a:buFont typeface="+mj-lt"/>
              <a:buAutoNum type="arabicPeriod"/>
            </a:pPr>
            <a:r>
              <a:rPr lang="en-US" altLang="en-US" sz="2600" dirty="0">
                <a:latin typeface="Arial" panose="020B0604020202020204" pitchFamily="34" charset="0"/>
                <a:cs typeface="Arial" panose="020B0604020202020204" pitchFamily="34" charset="0"/>
              </a:rPr>
              <a:t>Assessment of the “amount” of security that a particular resiliency approach provides is essential.</a:t>
            </a:r>
          </a:p>
          <a:p>
            <a:endParaRPr lang="en-US" altLang="en-US" sz="2600" dirty="0">
              <a:latin typeface="Arial" panose="020B0604020202020204" pitchFamily="34" charset="0"/>
              <a:cs typeface="Arial" panose="020B0604020202020204" pitchFamily="34" charset="0"/>
            </a:endParaRPr>
          </a:p>
          <a:p>
            <a:endParaRPr lang="en-US" altLang="en-US" sz="2600" dirty="0">
              <a:latin typeface="Arial" panose="020B0604020202020204" pitchFamily="34" charset="0"/>
              <a:cs typeface="Arial" panose="020B0604020202020204" pitchFamily="34" charset="0"/>
            </a:endParaRPr>
          </a:p>
          <a:p>
            <a:pPr eaLnBrk="1" hangingPunct="1"/>
            <a:endParaRPr lang="en-US" altLang="en-US" sz="2607" dirty="0">
              <a:latin typeface="Arial Hebrew" charset="-79"/>
              <a:ea typeface="Arial Hebrew" charset="-79"/>
              <a:cs typeface="Arial Hebrew" charset="-79"/>
            </a:endParaRPr>
          </a:p>
          <a:p>
            <a:pPr eaLnBrk="1" hangingPunct="1"/>
            <a:endParaRPr lang="en-US" altLang="en-US" sz="2607" dirty="0">
              <a:latin typeface="Arial Hebrew" charset="-79"/>
              <a:ea typeface="Arial Hebrew" charset="-79"/>
              <a:cs typeface="Arial Hebrew" charset="-79"/>
            </a:endParaRPr>
          </a:p>
        </p:txBody>
      </p:sp>
    </p:spTree>
    <p:extLst>
      <p:ext uri="{BB962C8B-B14F-4D97-AF65-F5344CB8AC3E}">
        <p14:creationId xmlns:p14="http://schemas.microsoft.com/office/powerpoint/2010/main" val="101664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52" y="64003"/>
            <a:ext cx="9326880" cy="831570"/>
          </a:xfrm>
        </p:spPr>
        <p:txBody>
          <a:bodyPr>
            <a:noAutofit/>
          </a:bodyPr>
          <a:lstStyle/>
          <a:p>
            <a:r>
              <a:rPr lang="en-US" sz="2800" dirty="0">
                <a:solidFill>
                  <a:schemeClr val="accent1">
                    <a:lumMod val="50000"/>
                  </a:schemeClr>
                </a:solidFill>
              </a:rPr>
              <a:t>Failure to Comply with NERC/CIP Requirements:</a:t>
            </a:r>
            <a:br>
              <a:rPr lang="en-US" sz="2800" dirty="0">
                <a:solidFill>
                  <a:schemeClr val="accent1">
                    <a:lumMod val="50000"/>
                  </a:schemeClr>
                </a:solidFill>
              </a:rPr>
            </a:br>
            <a:r>
              <a:rPr lang="en-US" sz="2800" dirty="0">
                <a:solidFill>
                  <a:schemeClr val="accent1">
                    <a:lumMod val="50000"/>
                  </a:schemeClr>
                </a:solidFill>
              </a:rPr>
              <a:t>Real Financial Penalties </a:t>
            </a:r>
          </a:p>
        </p:txBody>
      </p:sp>
      <p:pic>
        <p:nvPicPr>
          <p:cNvPr id="5" name="Content Placeholder 2" descr="Screen Shot 2012-11-01 at 2.15.51 PM.png"/>
          <p:cNvPicPr>
            <a:picLocks noChangeAspect="1"/>
          </p:cNvPicPr>
          <p:nvPr/>
        </p:nvPicPr>
        <p:blipFill rotWithShape="1">
          <a:blip r:embed="rId2">
            <a:extLst>
              <a:ext uri="{28A0092B-C50C-407E-A947-70E740481C1C}">
                <a14:useLocalDpi xmlns:a14="http://schemas.microsoft.com/office/drawing/2010/main" val="0"/>
              </a:ext>
            </a:extLst>
          </a:blip>
          <a:srcRect l="203" r="-316"/>
          <a:stretch/>
        </p:blipFill>
        <p:spPr>
          <a:xfrm>
            <a:off x="1238416" y="1030747"/>
            <a:ext cx="7802218" cy="3455122"/>
          </a:xfrm>
          <a:prstGeom prst="rect">
            <a:avLst/>
          </a:prstGeom>
        </p:spPr>
      </p:pic>
      <p:pic>
        <p:nvPicPr>
          <p:cNvPr id="6" name="Picture 5" descr="Screen Shot 2012-11-01 at 2.17.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416" y="4559950"/>
            <a:ext cx="7729898" cy="2095935"/>
          </a:xfrm>
          <a:prstGeom prst="rect">
            <a:avLst/>
          </a:prstGeom>
        </p:spPr>
      </p:pic>
      <p:sp>
        <p:nvSpPr>
          <p:cNvPr id="7" name="TextBox 6"/>
          <p:cNvSpPr txBox="1"/>
          <p:nvPr/>
        </p:nvSpPr>
        <p:spPr>
          <a:xfrm>
            <a:off x="1349375" y="7525325"/>
            <a:ext cx="5289550" cy="212840"/>
          </a:xfrm>
          <a:prstGeom prst="rect">
            <a:avLst/>
          </a:prstGeom>
          <a:noFill/>
        </p:spPr>
        <p:txBody>
          <a:bodyPr wrap="square" lIns="72542" tIns="36271" rIns="72542" bIns="36271" rtlCol="0">
            <a:spAutoFit/>
          </a:bodyPr>
          <a:lstStyle/>
          <a:p>
            <a:r>
              <a:rPr lang="en-US" sz="907" i="1" dirty="0">
                <a:solidFill>
                  <a:schemeClr val="tx1">
                    <a:lumMod val="50000"/>
                    <a:lumOff val="50000"/>
                  </a:schemeClr>
                </a:solidFill>
              </a:rPr>
              <a:t>http://</a:t>
            </a:r>
            <a:r>
              <a:rPr lang="en-US" sz="907" i="1" dirty="0" err="1">
                <a:solidFill>
                  <a:schemeClr val="tx1">
                    <a:lumMod val="50000"/>
                    <a:lumOff val="50000"/>
                  </a:schemeClr>
                </a:solidFill>
              </a:rPr>
              <a:t>www.nerc.com</a:t>
            </a:r>
            <a:r>
              <a:rPr lang="en-US" sz="907" i="1" dirty="0">
                <a:solidFill>
                  <a:schemeClr val="tx1">
                    <a:lumMod val="50000"/>
                    <a:lumOff val="50000"/>
                  </a:schemeClr>
                </a:solidFill>
              </a:rPr>
              <a:t>/</a:t>
            </a:r>
            <a:r>
              <a:rPr lang="en-US" sz="907" i="1" dirty="0" err="1">
                <a:solidFill>
                  <a:schemeClr val="tx1">
                    <a:lumMod val="50000"/>
                    <a:lumOff val="50000"/>
                  </a:schemeClr>
                </a:solidFill>
              </a:rPr>
              <a:t>filez</a:t>
            </a:r>
            <a:r>
              <a:rPr lang="en-US" sz="907" i="1" dirty="0">
                <a:solidFill>
                  <a:schemeClr val="tx1">
                    <a:lumMod val="50000"/>
                    <a:lumOff val="50000"/>
                  </a:schemeClr>
                </a:solidFill>
              </a:rPr>
              <a:t>/enforcement/Public_FinalFiled_NOP_NOC-1448.pdf</a:t>
            </a:r>
          </a:p>
        </p:txBody>
      </p:sp>
    </p:spTree>
    <p:extLst>
      <p:ext uri="{BB962C8B-B14F-4D97-AF65-F5344CB8AC3E}">
        <p14:creationId xmlns:p14="http://schemas.microsoft.com/office/powerpoint/2010/main" val="407191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93614" y="159026"/>
            <a:ext cx="9326880" cy="485029"/>
          </a:xfrm>
        </p:spPr>
        <p:txBody>
          <a:bodyPr>
            <a:normAutofit fontScale="90000"/>
          </a:bodyPr>
          <a:lstStyle/>
          <a:p>
            <a:r>
              <a:rPr lang="en-US" sz="2800" dirty="0">
                <a:solidFill>
                  <a:schemeClr val="accent1">
                    <a:lumMod val="50000"/>
                  </a:schemeClr>
                </a:solidFill>
              </a:rPr>
              <a:t>Industrial Control System Network Vulnerability Analysis with NP-View</a:t>
            </a:r>
          </a:p>
        </p:txBody>
      </p:sp>
      <p:pic>
        <p:nvPicPr>
          <p:cNvPr id="4" name="Picture 3">
            <a:extLst>
              <a:ext uri="{FF2B5EF4-FFF2-40B4-BE49-F238E27FC236}">
                <a16:creationId xmlns:a16="http://schemas.microsoft.com/office/drawing/2014/main" id="{1AB89537-F0B4-D849-BB76-19E0E64F4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49" y="757509"/>
            <a:ext cx="9716210" cy="5919691"/>
          </a:xfrm>
          <a:prstGeom prst="rect">
            <a:avLst/>
          </a:prstGeom>
        </p:spPr>
      </p:pic>
    </p:spTree>
    <p:extLst>
      <p:ext uri="{BB962C8B-B14F-4D97-AF65-F5344CB8AC3E}">
        <p14:creationId xmlns:p14="http://schemas.microsoft.com/office/powerpoint/2010/main" val="2997945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93614" y="159026"/>
            <a:ext cx="9326880" cy="485029"/>
          </a:xfrm>
        </p:spPr>
        <p:txBody>
          <a:bodyPr>
            <a:normAutofit fontScale="90000"/>
          </a:bodyPr>
          <a:lstStyle/>
          <a:p>
            <a:r>
              <a:rPr lang="en-US" sz="2800" dirty="0">
                <a:solidFill>
                  <a:schemeClr val="accent1">
                    <a:lumMod val="50000"/>
                  </a:schemeClr>
                </a:solidFill>
              </a:rPr>
              <a:t>Industrial Control System Network Vulnerability Analysis with NP-View</a:t>
            </a:r>
          </a:p>
        </p:txBody>
      </p:sp>
      <p:pic>
        <p:nvPicPr>
          <p:cNvPr id="4" name="Picture 3">
            <a:extLst>
              <a:ext uri="{FF2B5EF4-FFF2-40B4-BE49-F238E27FC236}">
                <a16:creationId xmlns:a16="http://schemas.microsoft.com/office/drawing/2014/main" id="{1AB89537-F0B4-D849-BB76-19E0E64F4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49" y="757509"/>
            <a:ext cx="9716210" cy="5919691"/>
          </a:xfrm>
          <a:prstGeom prst="rect">
            <a:avLst/>
          </a:prstGeom>
        </p:spPr>
      </p:pic>
      <p:pic>
        <p:nvPicPr>
          <p:cNvPr id="5" name="Picture 4">
            <a:extLst>
              <a:ext uri="{FF2B5EF4-FFF2-40B4-BE49-F238E27FC236}">
                <a16:creationId xmlns:a16="http://schemas.microsoft.com/office/drawing/2014/main" id="{B327BB56-1B15-DF47-98AA-BBB57D17A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573" y="401540"/>
            <a:ext cx="6388100" cy="6896100"/>
          </a:xfrm>
          <a:prstGeom prst="rect">
            <a:avLst/>
          </a:prstGeom>
        </p:spPr>
      </p:pic>
    </p:spTree>
    <p:extLst>
      <p:ext uri="{BB962C8B-B14F-4D97-AF65-F5344CB8AC3E}">
        <p14:creationId xmlns:p14="http://schemas.microsoft.com/office/powerpoint/2010/main" val="1682371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Content Placeholder 3" descr="GE-AEG-noR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9466" y="29474"/>
            <a:ext cx="8096250" cy="680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Arrow Connector 6"/>
          <p:cNvCxnSpPr/>
          <p:nvPr/>
        </p:nvCxnSpPr>
        <p:spPr>
          <a:xfrm rot="16200000" flipH="1">
            <a:off x="-89031" y="2130901"/>
            <a:ext cx="3022600" cy="0"/>
          </a:xfrm>
          <a:prstGeom prst="straightConnector1">
            <a:avLst/>
          </a:prstGeom>
          <a:ln w="50800">
            <a:solidFill>
              <a:srgbClr val="003C7D"/>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8159249" y="5454861"/>
            <a:ext cx="1381760" cy="1800"/>
          </a:xfrm>
          <a:prstGeom prst="straightConnector1">
            <a:avLst/>
          </a:prstGeom>
          <a:ln w="50800">
            <a:solidFill>
              <a:srgbClr val="003C7D"/>
            </a:solidFill>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16200000" flipH="1">
            <a:off x="3279009" y="3512661"/>
            <a:ext cx="2331720" cy="863600"/>
          </a:xfrm>
          <a:prstGeom prst="curvedConnector3">
            <a:avLst>
              <a:gd name="adj1" fmla="val 50000"/>
            </a:avLst>
          </a:prstGeom>
          <a:ln w="50800">
            <a:solidFill>
              <a:srgbClr val="003C7D"/>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5400000">
            <a:off x="4479053" y="3608017"/>
            <a:ext cx="2522432" cy="518160"/>
          </a:xfrm>
          <a:prstGeom prst="straightConnector1">
            <a:avLst/>
          </a:prstGeom>
          <a:ln w="50800">
            <a:solidFill>
              <a:srgbClr val="003C7D"/>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a:off x="5787048" y="1637929"/>
            <a:ext cx="2072640" cy="3972560"/>
          </a:xfrm>
          <a:prstGeom prst="curvedConnector3">
            <a:avLst>
              <a:gd name="adj1" fmla="val 50000"/>
            </a:avLst>
          </a:prstGeom>
          <a:ln w="50800">
            <a:solidFill>
              <a:srgbClr val="003C7D"/>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5029" y="20974"/>
            <a:ext cx="1554480" cy="650306"/>
          </a:xfrm>
          <a:prstGeom prst="rect">
            <a:avLst/>
          </a:prstGeom>
          <a:solidFill>
            <a:srgbClr val="FFFFFF"/>
          </a:solidFill>
          <a:ln w="31750">
            <a:solidFill>
              <a:srgbClr val="003C7D"/>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813" dirty="0">
                <a:solidFill>
                  <a:srgbClr val="003C7D"/>
                </a:solidFill>
              </a:rPr>
              <a:t>Hacker, </a:t>
            </a:r>
            <a:br>
              <a:rPr lang="en-US" sz="1813" dirty="0">
                <a:solidFill>
                  <a:srgbClr val="003C7D"/>
                </a:solidFill>
              </a:rPr>
            </a:br>
            <a:r>
              <a:rPr lang="en-US" sz="1813" dirty="0">
                <a:solidFill>
                  <a:srgbClr val="003C7D"/>
                </a:solidFill>
              </a:rPr>
              <a:t>Foreign Gov.</a:t>
            </a:r>
          </a:p>
        </p:txBody>
      </p:sp>
      <p:sp>
        <p:nvSpPr>
          <p:cNvPr id="13" name="Rectangle 12"/>
          <p:cNvSpPr/>
          <p:nvPr/>
        </p:nvSpPr>
        <p:spPr>
          <a:xfrm>
            <a:off x="2717669" y="2439112"/>
            <a:ext cx="2009670" cy="371320"/>
          </a:xfrm>
          <a:prstGeom prst="rect">
            <a:avLst/>
          </a:prstGeom>
          <a:solidFill>
            <a:srgbClr val="FFFFFF"/>
          </a:solidFill>
          <a:ln w="31750">
            <a:solidFill>
              <a:srgbClr val="003C7D"/>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813" dirty="0">
                <a:solidFill>
                  <a:srgbClr val="003C7D"/>
                </a:solidFill>
              </a:rPr>
              <a:t>Insider Engineer</a:t>
            </a:r>
          </a:p>
        </p:txBody>
      </p:sp>
      <p:sp>
        <p:nvSpPr>
          <p:cNvPr id="14" name="Rectangle 13"/>
          <p:cNvSpPr/>
          <p:nvPr/>
        </p:nvSpPr>
        <p:spPr>
          <a:xfrm>
            <a:off x="4963030" y="2439112"/>
            <a:ext cx="1552681" cy="371320"/>
          </a:xfrm>
          <a:prstGeom prst="rect">
            <a:avLst/>
          </a:prstGeom>
          <a:solidFill>
            <a:srgbClr val="FFFFFF"/>
          </a:solidFill>
          <a:ln w="31750">
            <a:solidFill>
              <a:srgbClr val="003C7D"/>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813" dirty="0">
                <a:solidFill>
                  <a:srgbClr val="003C7D"/>
                </a:solidFill>
              </a:rPr>
              <a:t>Hostile Org.</a:t>
            </a:r>
          </a:p>
        </p:txBody>
      </p:sp>
      <p:sp>
        <p:nvSpPr>
          <p:cNvPr id="15" name="Rectangle 14"/>
          <p:cNvSpPr/>
          <p:nvPr/>
        </p:nvSpPr>
        <p:spPr>
          <a:xfrm>
            <a:off x="7381109" y="2439112"/>
            <a:ext cx="2009670" cy="371320"/>
          </a:xfrm>
          <a:prstGeom prst="rect">
            <a:avLst/>
          </a:prstGeom>
          <a:solidFill>
            <a:srgbClr val="FFFFFF"/>
          </a:solidFill>
          <a:ln w="31750">
            <a:solidFill>
              <a:srgbClr val="003C7D"/>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813" dirty="0">
                <a:solidFill>
                  <a:srgbClr val="003C7D"/>
                </a:solidFill>
              </a:rPr>
              <a:t>Insider Engineer</a:t>
            </a:r>
          </a:p>
        </p:txBody>
      </p:sp>
      <p:sp>
        <p:nvSpPr>
          <p:cNvPr id="16" name="Rectangle 15"/>
          <p:cNvSpPr/>
          <p:nvPr/>
        </p:nvSpPr>
        <p:spPr>
          <a:xfrm>
            <a:off x="7899269" y="4598054"/>
            <a:ext cx="2268750" cy="650306"/>
          </a:xfrm>
          <a:prstGeom prst="rect">
            <a:avLst/>
          </a:prstGeom>
          <a:solidFill>
            <a:srgbClr val="FFFFFF"/>
          </a:solidFill>
          <a:ln w="31750">
            <a:solidFill>
              <a:srgbClr val="003C7D"/>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813" dirty="0">
                <a:solidFill>
                  <a:srgbClr val="003C7D"/>
                </a:solidFill>
              </a:rPr>
              <a:t>Insider Technician, Insider Operator</a:t>
            </a:r>
          </a:p>
        </p:txBody>
      </p:sp>
      <p:sp>
        <p:nvSpPr>
          <p:cNvPr id="61455" name="TextBox 43"/>
          <p:cNvSpPr txBox="1">
            <a:spLocks noChangeArrowheads="1"/>
          </p:cNvSpPr>
          <p:nvPr/>
        </p:nvSpPr>
        <p:spPr bwMode="auto">
          <a:xfrm>
            <a:off x="5554956" y="195965"/>
            <a:ext cx="4353983" cy="9294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720" b="1" dirty="0">
                <a:solidFill>
                  <a:schemeClr val="bg1"/>
                </a:solidFill>
              </a:rPr>
              <a:t>Preview of ADVISE Analysis Results</a:t>
            </a:r>
          </a:p>
        </p:txBody>
      </p:sp>
    </p:spTree>
    <p:extLst>
      <p:ext uri="{BB962C8B-B14F-4D97-AF65-F5344CB8AC3E}">
        <p14:creationId xmlns:p14="http://schemas.microsoft.com/office/powerpoint/2010/main" val="383201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6782B8-C22B-B749-8E5A-5E0541A86514}"/>
              </a:ext>
            </a:extLst>
          </p:cNvPr>
          <p:cNvPicPr>
            <a:picLocks noChangeAspect="1"/>
          </p:cNvPicPr>
          <p:nvPr/>
        </p:nvPicPr>
        <p:blipFill>
          <a:blip r:embed="rId3">
            <a:alphaModFix amt="21000"/>
            <a:extLst>
              <a:ext uri="{28A0092B-C50C-407E-A947-70E740481C1C}">
                <a14:useLocalDpi xmlns:a14="http://schemas.microsoft.com/office/drawing/2010/main" val="0"/>
              </a:ext>
            </a:extLst>
          </a:blip>
          <a:stretch>
            <a:fillRect/>
          </a:stretch>
        </p:blipFill>
        <p:spPr>
          <a:xfrm>
            <a:off x="762684" y="644055"/>
            <a:ext cx="8851900" cy="6108700"/>
          </a:xfrm>
          <a:prstGeom prst="rect">
            <a:avLst/>
          </a:prstGeom>
        </p:spPr>
      </p:pic>
      <p:pic>
        <p:nvPicPr>
          <p:cNvPr id="17" name="Picture 2">
            <a:extLst>
              <a:ext uri="{FF2B5EF4-FFF2-40B4-BE49-F238E27FC236}">
                <a16:creationId xmlns:a16="http://schemas.microsoft.com/office/drawing/2014/main" id="{FE8ED4A8-D04D-8F4B-9058-045E20DE6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78" y="2220193"/>
            <a:ext cx="5174338" cy="33557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49998054-DC55-4949-A368-68FECB2E93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4747" y="2066559"/>
            <a:ext cx="4919540" cy="36629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Title 1">
            <a:extLst>
              <a:ext uri="{FF2B5EF4-FFF2-40B4-BE49-F238E27FC236}">
                <a16:creationId xmlns:a16="http://schemas.microsoft.com/office/drawing/2014/main" id="{3204455D-944C-2E49-8F58-884404DA09D1}"/>
              </a:ext>
            </a:extLst>
          </p:cNvPr>
          <p:cNvSpPr>
            <a:spLocks noGrp="1"/>
          </p:cNvSpPr>
          <p:nvPr>
            <p:ph type="title"/>
          </p:nvPr>
        </p:nvSpPr>
        <p:spPr>
          <a:xfrm>
            <a:off x="593614" y="115124"/>
            <a:ext cx="9326880" cy="485029"/>
          </a:xfrm>
        </p:spPr>
        <p:txBody>
          <a:bodyPr>
            <a:noAutofit/>
          </a:bodyPr>
          <a:lstStyle/>
          <a:p>
            <a:r>
              <a:rPr lang="en-US" sz="2800" dirty="0">
                <a:solidFill>
                  <a:schemeClr val="accent1">
                    <a:lumMod val="50000"/>
                  </a:schemeClr>
                </a:solidFill>
              </a:rPr>
              <a:t>Engineering in Cyber Resilience: Making Sound Design Choices</a:t>
            </a:r>
          </a:p>
        </p:txBody>
      </p:sp>
    </p:spTree>
    <p:extLst>
      <p:ext uri="{BB962C8B-B14F-4D97-AF65-F5344CB8AC3E}">
        <p14:creationId xmlns:p14="http://schemas.microsoft.com/office/powerpoint/2010/main" val="119852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99257" y="307776"/>
            <a:ext cx="9326880" cy="716259"/>
          </a:xfrm>
        </p:spPr>
        <p:txBody>
          <a:bodyPr/>
          <a:lstStyle/>
          <a:p>
            <a:r>
              <a:rPr lang="en-US" sz="2800" dirty="0">
                <a:solidFill>
                  <a:schemeClr val="accent1">
                    <a:lumMod val="50000"/>
                  </a:schemeClr>
                </a:solidFill>
              </a:rPr>
              <a:t>Cyber Security Facts (according to Sanders)</a:t>
            </a:r>
          </a:p>
        </p:txBody>
      </p:sp>
      <p:sp>
        <p:nvSpPr>
          <p:cNvPr id="2" name="Slide Number Placeholder 1"/>
          <p:cNvSpPr>
            <a:spLocks noGrp="1"/>
          </p:cNvSpPr>
          <p:nvPr>
            <p:ph type="sldNum" sz="quarter" idx="4294967295"/>
          </p:nvPr>
        </p:nvSpPr>
        <p:spPr/>
        <p:txBody>
          <a:bodyPr/>
          <a:lstStyle/>
          <a:p>
            <a:fld id="{D5D7975F-E739-2F42-A0D1-4AD12D22CB5E}" type="slidenum">
              <a:rPr lang="en-US" smtClean="0">
                <a:solidFill>
                  <a:prstClr val="black">
                    <a:tint val="75000"/>
                  </a:prstClr>
                </a:solidFill>
              </a:rPr>
              <a:pPr/>
              <a:t>28</a:t>
            </a:fld>
            <a:endParaRPr lang="en-US" dirty="0">
              <a:solidFill>
                <a:prstClr val="black">
                  <a:tint val="75000"/>
                </a:prstClr>
              </a:solidFill>
            </a:endParaRPr>
          </a:p>
        </p:txBody>
      </p:sp>
      <p:sp>
        <p:nvSpPr>
          <p:cNvPr id="5" name="Content Placeholder 4"/>
          <p:cNvSpPr>
            <a:spLocks noGrp="1"/>
          </p:cNvSpPr>
          <p:nvPr>
            <p:ph idx="1"/>
          </p:nvPr>
        </p:nvSpPr>
        <p:spPr>
          <a:xfrm>
            <a:off x="242889" y="1024035"/>
            <a:ext cx="9789265" cy="5570221"/>
          </a:xfrm>
        </p:spPr>
        <p:txBody>
          <a:bodyPr/>
          <a:lstStyle/>
          <a:p>
            <a:pPr marL="514350" indent="-514350" eaLnBrk="1" hangingPunct="1">
              <a:buFont typeface="+mj-lt"/>
              <a:buAutoNum type="arabicPeriod"/>
            </a:pPr>
            <a:r>
              <a:rPr lang="en-US" altLang="en-US" sz="2600" dirty="0">
                <a:latin typeface="Arial" panose="020B0604020202020204" pitchFamily="34" charset="0"/>
                <a:ea typeface="Arial Hebrew" charset="-79"/>
                <a:cs typeface="Arial" panose="020B0604020202020204" pitchFamily="34" charset="0"/>
              </a:rPr>
              <a:t>Grid cyber infrastructures are complex, and their complexity will only continue to increase.</a:t>
            </a:r>
          </a:p>
          <a:p>
            <a:pPr marL="514350" indent="-514350">
              <a:buFont typeface="+mj-lt"/>
              <a:buAutoNum type="arabicPeriod"/>
            </a:pPr>
            <a:r>
              <a:rPr lang="en-US" altLang="en-US" sz="2600" dirty="0">
                <a:latin typeface="Arial" panose="020B0604020202020204" pitchFamily="34" charset="0"/>
                <a:cs typeface="Arial" panose="020B0604020202020204" pitchFamily="34" charset="0"/>
              </a:rPr>
              <a:t>Cyber infrastructures intended to be secure must operate through attacks.</a:t>
            </a:r>
          </a:p>
          <a:p>
            <a:pPr marL="514350" indent="-514350">
              <a:buFont typeface="+mj-lt"/>
              <a:buAutoNum type="arabicPeriod"/>
            </a:pPr>
            <a:r>
              <a:rPr lang="en-US" altLang="en-US" sz="2600" dirty="0">
                <a:latin typeface="Arial" panose="020B0604020202020204" pitchFamily="34" charset="0"/>
                <a:cs typeface="Arial" panose="020B0604020202020204" pitchFamily="34" charset="0"/>
              </a:rPr>
              <a:t>Absolute cyber security is unattainable.</a:t>
            </a:r>
          </a:p>
          <a:p>
            <a:pPr marL="514350" indent="-514350">
              <a:buFont typeface="+mj-lt"/>
              <a:buAutoNum type="arabicPeriod"/>
            </a:pPr>
            <a:r>
              <a:rPr lang="en-US" altLang="en-US" sz="2600" dirty="0">
                <a:latin typeface="Arial" panose="020B0604020202020204" pitchFamily="34" charset="0"/>
                <a:cs typeface="Arial" panose="020B0604020202020204" pitchFamily="34" charset="0"/>
              </a:rPr>
              <a:t>Resiliency is imperative: Protect the best you can, but realize that perfect protection is impossible, so resiliency can only be achieved through tolerating attacks through online detection and response.</a:t>
            </a:r>
          </a:p>
          <a:p>
            <a:pPr marL="514350" indent="-514350">
              <a:buFont typeface="+mj-lt"/>
              <a:buAutoNum type="arabicPeriod"/>
            </a:pPr>
            <a:r>
              <a:rPr lang="en-US" altLang="en-US" sz="2600" dirty="0">
                <a:latin typeface="Arial" panose="020B0604020202020204" pitchFamily="34" charset="0"/>
                <a:cs typeface="Arial" panose="020B0604020202020204" pitchFamily="34" charset="0"/>
              </a:rPr>
              <a:t>Assessment of the “amount” of security that a particular resiliency approach provides is essential.</a:t>
            </a:r>
          </a:p>
          <a:p>
            <a:endParaRPr lang="en-US" altLang="en-US" sz="2600" dirty="0">
              <a:latin typeface="Arial" panose="020B0604020202020204" pitchFamily="34" charset="0"/>
              <a:cs typeface="Arial" panose="020B0604020202020204" pitchFamily="34" charset="0"/>
            </a:endParaRPr>
          </a:p>
          <a:p>
            <a:endParaRPr lang="en-US" altLang="en-US" sz="2600" dirty="0">
              <a:latin typeface="Arial" panose="020B0604020202020204" pitchFamily="34" charset="0"/>
              <a:cs typeface="Arial" panose="020B0604020202020204" pitchFamily="34" charset="0"/>
            </a:endParaRPr>
          </a:p>
          <a:p>
            <a:endParaRPr lang="en-US" altLang="en-US" sz="2600" dirty="0">
              <a:latin typeface="Arial" panose="020B0604020202020204" pitchFamily="34" charset="0"/>
              <a:cs typeface="Arial" panose="020B0604020202020204" pitchFamily="34" charset="0"/>
            </a:endParaRPr>
          </a:p>
          <a:p>
            <a:pPr eaLnBrk="1" hangingPunct="1"/>
            <a:endParaRPr lang="en-US" altLang="en-US" sz="2607" dirty="0">
              <a:latin typeface="Arial Hebrew" charset="-79"/>
              <a:ea typeface="Arial Hebrew" charset="-79"/>
              <a:cs typeface="Arial Hebrew" charset="-79"/>
            </a:endParaRPr>
          </a:p>
          <a:p>
            <a:pPr eaLnBrk="1" hangingPunct="1"/>
            <a:endParaRPr lang="en-US" altLang="en-US" sz="2607" dirty="0">
              <a:latin typeface="Arial Hebrew" charset="-79"/>
              <a:ea typeface="Arial Hebrew" charset="-79"/>
              <a:cs typeface="Arial Hebrew" charset="-79"/>
            </a:endParaRPr>
          </a:p>
        </p:txBody>
      </p:sp>
    </p:spTree>
    <p:extLst>
      <p:ext uri="{BB962C8B-B14F-4D97-AF65-F5344CB8AC3E}">
        <p14:creationId xmlns:p14="http://schemas.microsoft.com/office/powerpoint/2010/main" val="49075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143422"/>
            <a:ext cx="9555480" cy="679530"/>
          </a:xfrm>
        </p:spPr>
        <p:txBody>
          <a:bodyPr>
            <a:normAutofit/>
          </a:bodyPr>
          <a:lstStyle/>
          <a:p>
            <a:r>
              <a:rPr lang="en-US" sz="2800" dirty="0"/>
              <a:t>Cyber Resilient Energy Delivery Consortium (CREDC) </a:t>
            </a:r>
          </a:p>
        </p:txBody>
      </p:sp>
      <p:sp>
        <p:nvSpPr>
          <p:cNvPr id="3" name="Content Placeholder 2"/>
          <p:cNvSpPr>
            <a:spLocks noGrp="1"/>
          </p:cNvSpPr>
          <p:nvPr>
            <p:ph idx="1"/>
          </p:nvPr>
        </p:nvSpPr>
        <p:spPr>
          <a:xfrm>
            <a:off x="350852" y="789586"/>
            <a:ext cx="9555480" cy="2850189"/>
          </a:xfrm>
        </p:spPr>
        <p:txBody>
          <a:bodyPr>
            <a:noAutofit/>
          </a:bodyPr>
          <a:lstStyle/>
          <a:p>
            <a:r>
              <a:rPr lang="en-US" sz="1900" b="1" dirty="0">
                <a:latin typeface="Arial" panose="020B0604020202020204" pitchFamily="34" charset="0"/>
                <a:cs typeface="Arial" panose="020B0604020202020204" pitchFamily="34" charset="0"/>
              </a:rPr>
              <a:t>Will improve the resilience and security of the cyber networks that serve as the backbone of energy infrastructure </a:t>
            </a:r>
          </a:p>
          <a:p>
            <a:r>
              <a:rPr lang="en-US" sz="1900" b="1" dirty="0">
                <a:latin typeface="Arial" panose="020B0604020202020204" pitchFamily="34" charset="0"/>
                <a:cs typeface="Arial" panose="020B0604020202020204" pitchFamily="34" charset="0"/>
              </a:rPr>
              <a:t>11 universities and national laboratories: </a:t>
            </a:r>
            <a:r>
              <a:rPr lang="en-US" sz="1900" dirty="0">
                <a:latin typeface="Arial" panose="020B0604020202020204" pitchFamily="34" charset="0"/>
                <a:cs typeface="Arial" panose="020B0604020202020204" pitchFamily="34" charset="0"/>
              </a:rPr>
              <a:t>Argonne, Arizona State, Dartmouth, MIT, Oregon State, PNNL, Rutgers, Tennessee State, Univ. Houston, and Wash. State </a:t>
            </a:r>
          </a:p>
          <a:p>
            <a:r>
              <a:rPr lang="en-US" sz="1900" b="1" dirty="0">
                <a:latin typeface="Arial" panose="020B0604020202020204" pitchFamily="34" charset="0"/>
                <a:cs typeface="Arial" panose="020B0604020202020204" pitchFamily="34" charset="0"/>
              </a:rPr>
              <a:t>Funded by DOE: $28.1 million initiative</a:t>
            </a:r>
          </a:p>
          <a:p>
            <a:r>
              <a:rPr lang="en-US" sz="1900" b="1" dirty="0">
                <a:latin typeface="Arial" panose="020B0604020202020204" pitchFamily="34" charset="0"/>
                <a:cs typeface="Arial" panose="020B0604020202020204" pitchFamily="34" charset="0"/>
              </a:rPr>
              <a:t>Led by David </a:t>
            </a:r>
            <a:r>
              <a:rPr lang="en-US" sz="1900" b="1" dirty="0" err="1">
                <a:latin typeface="Arial" panose="020B0604020202020204" pitchFamily="34" charset="0"/>
                <a:cs typeface="Arial" panose="020B0604020202020204" pitchFamily="34" charset="0"/>
              </a:rPr>
              <a:t>Nicol</a:t>
            </a:r>
            <a:r>
              <a:rPr lang="en-US" sz="1900" b="1" dirty="0">
                <a:latin typeface="Arial" panose="020B0604020202020204" pitchFamily="34" charset="0"/>
                <a:cs typeface="Arial" panose="020B0604020202020204" pitchFamily="34" charset="0"/>
              </a:rPr>
              <a:t>, with Sanders and Sauer as co-PIs</a:t>
            </a:r>
          </a:p>
          <a:p>
            <a:r>
              <a:rPr lang="en-US" sz="1900" dirty="0">
                <a:latin typeface="Arial" panose="020B0604020202020204" pitchFamily="34" charset="0"/>
                <a:cs typeface="Arial" panose="020B0604020202020204" pitchFamily="34" charset="0"/>
              </a:rPr>
              <a:t>Broadens TCIPG research scope to include the oil &amp; gas industry and provides focus on resiliency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3760676"/>
            <a:ext cx="10058400" cy="2933700"/>
          </a:xfrm>
          <a:prstGeom prst="rect">
            <a:avLst/>
          </a:prstGeom>
        </p:spPr>
      </p:pic>
    </p:spTree>
    <p:extLst>
      <p:ext uri="{BB962C8B-B14F-4D97-AF65-F5344CB8AC3E}">
        <p14:creationId xmlns:p14="http://schemas.microsoft.com/office/powerpoint/2010/main" val="52652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07 at 6.41.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 y="-86360"/>
            <a:ext cx="10490253" cy="7858760"/>
          </a:xfrm>
          <a:prstGeom prst="rect">
            <a:avLst/>
          </a:prstGeom>
        </p:spPr>
      </p:pic>
      <p:sp>
        <p:nvSpPr>
          <p:cNvPr id="8" name="Title 1"/>
          <p:cNvSpPr txBox="1">
            <a:spLocks/>
          </p:cNvSpPr>
          <p:nvPr/>
        </p:nvSpPr>
        <p:spPr>
          <a:xfrm>
            <a:off x="6995160" y="6736080"/>
            <a:ext cx="3195320" cy="863600"/>
          </a:xfrm>
          <a:prstGeom prst="rect">
            <a:avLst/>
          </a:prstGeom>
        </p:spPr>
        <p:txBody>
          <a:bodyPr vert="horz" lIns="103632" tIns="51816" rIns="103632" bIns="51816" rtlCol="0" anchor="t">
            <a:normAutofit/>
          </a:bodyPr>
          <a:lstStyle>
            <a:lvl1pPr algn="l" defTabSz="914400" rtl="0" eaLnBrk="1" latinLnBrk="0" hangingPunct="1">
              <a:spcBef>
                <a:spcPct val="0"/>
              </a:spcBef>
              <a:buNone/>
              <a:defRPr sz="3200" kern="1200" cap="all" spc="-50" baseline="0">
                <a:solidFill>
                  <a:srgbClr val="A7C445"/>
                </a:solidFill>
                <a:latin typeface="Arial" panose="020B0604020202020204" pitchFamily="34" charset="0"/>
                <a:ea typeface="+mj-ea"/>
                <a:cs typeface="Arial" panose="020B0604020202020204" pitchFamily="34" charset="0"/>
              </a:defRPr>
            </a:lvl1pPr>
          </a:lstStyle>
          <a:p>
            <a:r>
              <a:rPr lang="en-US" sz="1587" i="1" dirty="0">
                <a:solidFill>
                  <a:schemeClr val="tx1"/>
                </a:solidFill>
                <a:latin typeface="Times"/>
                <a:cs typeface="Times"/>
              </a:rPr>
              <a:t>Source: carol Hawk, DOE </a:t>
            </a:r>
            <a:r>
              <a:rPr lang="en-US" sz="1587" i="1" dirty="0" err="1">
                <a:solidFill>
                  <a:schemeClr val="tx1"/>
                </a:solidFill>
                <a:latin typeface="Times"/>
                <a:cs typeface="Times"/>
              </a:rPr>
              <a:t>ceds</a:t>
            </a:r>
            <a:r>
              <a:rPr lang="en-US" sz="1587" i="1" dirty="0">
                <a:solidFill>
                  <a:schemeClr val="tx1"/>
                </a:solidFill>
                <a:latin typeface="Times"/>
                <a:cs typeface="Times"/>
              </a:rPr>
              <a:t> overview presentation</a:t>
            </a:r>
          </a:p>
        </p:txBody>
      </p:sp>
    </p:spTree>
    <p:extLst>
      <p:ext uri="{BB962C8B-B14F-4D97-AF65-F5344CB8AC3E}">
        <p14:creationId xmlns:p14="http://schemas.microsoft.com/office/powerpoint/2010/main" val="3933095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72985"/>
            <a:ext cx="9845040" cy="627864"/>
          </a:xfrm>
        </p:spPr>
        <p:txBody>
          <a:bodyPr>
            <a:noAutofit/>
          </a:bodyPr>
          <a:lstStyle/>
          <a:p>
            <a:r>
              <a:rPr lang="en-US" sz="2800" dirty="0">
                <a:solidFill>
                  <a:schemeClr val="accent1">
                    <a:lumMod val="50000"/>
                  </a:schemeClr>
                </a:solidFill>
              </a:rPr>
              <a:t>Final Thoughts</a:t>
            </a:r>
          </a:p>
        </p:txBody>
      </p:sp>
      <p:sp>
        <p:nvSpPr>
          <p:cNvPr id="3" name="Content Placeholder 2"/>
          <p:cNvSpPr>
            <a:spLocks noGrp="1"/>
          </p:cNvSpPr>
          <p:nvPr>
            <p:ph idx="1"/>
          </p:nvPr>
        </p:nvSpPr>
        <p:spPr>
          <a:xfrm>
            <a:off x="345440" y="1455089"/>
            <a:ext cx="9672320" cy="4591952"/>
          </a:xfrm>
        </p:spPr>
        <p:txBody>
          <a:bodyPr>
            <a:noAutofit/>
          </a:bodyPr>
          <a:lstStyle/>
          <a:p>
            <a:pPr>
              <a:spcBef>
                <a:spcPts val="1387"/>
              </a:spcBef>
            </a:pPr>
            <a:r>
              <a:rPr lang="en-US" sz="2600" dirty="0">
                <a:latin typeface="Arial" panose="020B0604020202020204" pitchFamily="34" charset="0"/>
                <a:cs typeface="Arial" panose="020B0604020202020204" pitchFamily="34" charset="0"/>
              </a:rPr>
              <a:t>Problem of immense societal importance: “Keeping the lights on” </a:t>
            </a:r>
          </a:p>
          <a:p>
            <a:pPr>
              <a:spcBef>
                <a:spcPts val="1387"/>
              </a:spcBef>
            </a:pPr>
            <a:r>
              <a:rPr lang="en-US" altLang="en-US" sz="2600" dirty="0">
                <a:latin typeface="Arial" panose="020B0604020202020204" pitchFamily="34" charset="0"/>
                <a:cs typeface="Arial" panose="020B0604020202020204" pitchFamily="34" charset="0"/>
              </a:rPr>
              <a:t>Absolute cyber security is unattainable</a:t>
            </a:r>
          </a:p>
          <a:p>
            <a:pPr>
              <a:spcBef>
                <a:spcPts val="1387"/>
              </a:spcBef>
            </a:pPr>
            <a:r>
              <a:rPr lang="en-US" sz="2600" dirty="0">
                <a:latin typeface="Arial" panose="020B0604020202020204" pitchFamily="34" charset="0"/>
                <a:cs typeface="Arial" panose="020B0604020202020204" pitchFamily="34" charset="0"/>
              </a:rPr>
              <a:t>System resiliency is the path forward</a:t>
            </a:r>
          </a:p>
          <a:p>
            <a:pPr>
              <a:spcBef>
                <a:spcPts val="1387"/>
              </a:spcBef>
            </a:pPr>
            <a:r>
              <a:rPr lang="en-US" sz="2600" dirty="0">
                <a:latin typeface="Arial" panose="020B0604020202020204" pitchFamily="34" charset="0"/>
                <a:cs typeface="Arial" panose="020B0604020202020204" pitchFamily="34" charset="0"/>
              </a:rPr>
              <a:t>Incredible opportunity for academics, rich with opportunity for algorithms and analysis</a:t>
            </a:r>
          </a:p>
          <a:p>
            <a:pPr lvl="1">
              <a:spcBef>
                <a:spcPts val="1387"/>
              </a:spcBef>
            </a:pPr>
            <a:r>
              <a:rPr lang="en-US" sz="2600" dirty="0">
                <a:latin typeface="Arial" panose="020B0604020202020204" pitchFamily="34" charset="0"/>
                <a:cs typeface="Arial" panose="020B0604020202020204" pitchFamily="34" charset="0"/>
              </a:rPr>
              <a:t>Can make progress by solving parts of the problem</a:t>
            </a:r>
          </a:p>
          <a:p>
            <a:pPr>
              <a:spcBef>
                <a:spcPts val="1387"/>
              </a:spcBef>
            </a:pPr>
            <a:r>
              <a:rPr lang="en-US" sz="2600" dirty="0">
                <a:latin typeface="Arial" panose="020B0604020202020204" pitchFamily="34" charset="0"/>
                <a:cs typeface="Arial" panose="020B0604020202020204" pitchFamily="34" charset="0"/>
              </a:rPr>
              <a:t>Must deeply engage academia, industry, and government</a:t>
            </a:r>
          </a:p>
          <a:p>
            <a:endParaRPr lang="en-US" sz="2947" dirty="0"/>
          </a:p>
        </p:txBody>
      </p:sp>
    </p:spTree>
    <p:extLst>
      <p:ext uri="{BB962C8B-B14F-4D97-AF65-F5344CB8AC3E}">
        <p14:creationId xmlns:p14="http://schemas.microsoft.com/office/powerpoint/2010/main" val="42586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86005" y="307776"/>
            <a:ext cx="9326880" cy="716259"/>
          </a:xfrm>
        </p:spPr>
        <p:txBody>
          <a:bodyPr/>
          <a:lstStyle/>
          <a:p>
            <a:r>
              <a:rPr lang="en-US" sz="2800" dirty="0">
                <a:solidFill>
                  <a:schemeClr val="accent1">
                    <a:lumMod val="50000"/>
                  </a:schemeClr>
                </a:solidFill>
              </a:rPr>
              <a:t>Cyber Security Facts (according to Sanders)</a:t>
            </a:r>
          </a:p>
        </p:txBody>
      </p:sp>
      <p:sp>
        <p:nvSpPr>
          <p:cNvPr id="5" name="Content Placeholder 4"/>
          <p:cNvSpPr>
            <a:spLocks noGrp="1"/>
          </p:cNvSpPr>
          <p:nvPr>
            <p:ph idx="1"/>
          </p:nvPr>
        </p:nvSpPr>
        <p:spPr>
          <a:xfrm>
            <a:off x="242889" y="1024035"/>
            <a:ext cx="9789265" cy="5570221"/>
          </a:xfrm>
        </p:spPr>
        <p:txBody>
          <a:bodyPr/>
          <a:lstStyle/>
          <a:p>
            <a:pPr marL="514350" indent="-514350" eaLnBrk="1" hangingPunct="1">
              <a:buFont typeface="+mj-lt"/>
              <a:buAutoNum type="arabicPeriod"/>
            </a:pPr>
            <a:r>
              <a:rPr lang="en-US" altLang="en-US" sz="2600" dirty="0">
                <a:latin typeface="Arial" panose="020B0604020202020204" pitchFamily="34" charset="0"/>
                <a:ea typeface="Arial Hebrew" charset="-79"/>
                <a:cs typeface="Arial" panose="020B0604020202020204" pitchFamily="34" charset="0"/>
              </a:rPr>
              <a:t>Grid cyber infrastructures are complex, and their complexity will only continue to increase.</a:t>
            </a:r>
          </a:p>
        </p:txBody>
      </p:sp>
    </p:spTree>
    <p:extLst>
      <p:ext uri="{BB962C8B-B14F-4D97-AF65-F5344CB8AC3E}">
        <p14:creationId xmlns:p14="http://schemas.microsoft.com/office/powerpoint/2010/main" val="201233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496570" y="21897"/>
            <a:ext cx="9326880" cy="872803"/>
          </a:xfrm>
        </p:spPr>
        <p:txBody>
          <a:bodyPr>
            <a:noAutofit/>
          </a:bodyPr>
          <a:lstStyle/>
          <a:p>
            <a:pPr eaLnBrk="1" hangingPunct="1"/>
            <a:r>
              <a:rPr lang="en-US" sz="2800" dirty="0">
                <a:solidFill>
                  <a:schemeClr val="accent1">
                    <a:lumMod val="50000"/>
                  </a:schemeClr>
                </a:solidFill>
              </a:rPr>
              <a:t>In the smart grid, the cyber Infrastructure </a:t>
            </a:r>
            <a:br>
              <a:rPr lang="en-US" sz="2800" dirty="0">
                <a:solidFill>
                  <a:schemeClr val="accent1">
                    <a:lumMod val="50000"/>
                  </a:schemeClr>
                </a:solidFill>
              </a:rPr>
            </a:br>
            <a:r>
              <a:rPr lang="en-US" sz="2800" dirty="0">
                <a:solidFill>
                  <a:schemeClr val="accent1">
                    <a:lumMod val="50000"/>
                  </a:schemeClr>
                </a:solidFill>
              </a:rPr>
              <a:t>must provide control at many levels and multiple dimensions</a:t>
            </a:r>
          </a:p>
        </p:txBody>
      </p:sp>
      <p:pic>
        <p:nvPicPr>
          <p:cNvPr id="17411" name="Picture 5" descr="Smart Grid Overlays v11 2009-0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290" y="1697075"/>
            <a:ext cx="7275830" cy="4994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64770" y="1006195"/>
            <a:ext cx="2849880" cy="5917459"/>
          </a:xfrm>
        </p:spPr>
        <p:txBody>
          <a:bodyPr/>
          <a:lstStyle/>
          <a:p>
            <a:pPr marL="82759" indent="-82759">
              <a:spcBef>
                <a:spcPts val="113"/>
              </a:spcBef>
              <a:buFont typeface="Wingdings" charset="0"/>
              <a:buChar char=""/>
            </a:pPr>
            <a:r>
              <a:rPr lang="en-US" sz="1360" b="1" dirty="0">
                <a:latin typeface="Calibri" charset="0"/>
                <a:ea typeface="ヒラギノ角ゴ Pro W3" charset="0"/>
                <a:cs typeface="ヒラギノ角ゴ Pro W3" charset="0"/>
              </a:rPr>
              <a:t>Multi-layer Control Loops</a:t>
            </a:r>
          </a:p>
          <a:p>
            <a:pPr marL="82759" indent="-82759">
              <a:spcBef>
                <a:spcPts val="113"/>
              </a:spcBef>
              <a:buFont typeface="Wingdings" charset="0"/>
              <a:buChar char=""/>
            </a:pPr>
            <a:r>
              <a:rPr lang="en-US" sz="1360" i="1" dirty="0">
                <a:latin typeface="Calibri" charset="0"/>
                <a:ea typeface="ヒラギノ角ゴ Pro W3" charset="0"/>
                <a:cs typeface="ヒラギノ角ゴ Pro W3" charset="0"/>
              </a:rPr>
              <a:t>Multi-domain Control Loops</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Demand Response</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Wide-area Real-time control</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Distributed Electric Storage</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Distributed Generation</a:t>
            </a:r>
          </a:p>
          <a:p>
            <a:pPr marL="82759" indent="-82759">
              <a:spcBef>
                <a:spcPts val="113"/>
              </a:spcBef>
              <a:buFont typeface="Wingdings" charset="0"/>
              <a:buChar char=""/>
            </a:pPr>
            <a:r>
              <a:rPr lang="en-US" sz="1360" dirty="0">
                <a:latin typeface="Calibri" charset="0"/>
                <a:ea typeface="ヒラギノ角ゴ Pro W3" charset="0"/>
                <a:cs typeface="ヒラギノ角ゴ Pro W3" charset="0"/>
              </a:rPr>
              <a:t> </a:t>
            </a:r>
            <a:r>
              <a:rPr lang="en-US" sz="1360" i="1" dirty="0">
                <a:latin typeface="Calibri" charset="0"/>
                <a:ea typeface="ヒラギノ角ゴ Pro W3" charset="0"/>
                <a:cs typeface="ヒラギノ角ゴ Pro W3" charset="0"/>
              </a:rPr>
              <a:t>Intra-domain Control Loops</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Home controls for smart heating, cooling, appliances</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Home controls for distributed generation</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Utility distribution Automation</a:t>
            </a:r>
          </a:p>
          <a:p>
            <a:pPr marL="82759" indent="-82759">
              <a:spcBef>
                <a:spcPts val="113"/>
              </a:spcBef>
              <a:buFont typeface="Wingdings" charset="0"/>
              <a:buChar char=""/>
            </a:pPr>
            <a:r>
              <a:rPr lang="en-US" sz="1360" b="1" dirty="0">
                <a:latin typeface="Calibri" charset="0"/>
                <a:ea typeface="ヒラギノ角ゴ Pro W3" charset="0"/>
                <a:cs typeface="ヒラギノ角ゴ Pro W3" charset="0"/>
              </a:rPr>
              <a:t> Resilient and Secure Control</a:t>
            </a:r>
          </a:p>
          <a:p>
            <a:pPr marL="433587" lvl="1" indent="-82759">
              <a:spcBef>
                <a:spcPts val="113"/>
              </a:spcBef>
              <a:buFont typeface="Wingdings" charset="0"/>
              <a:buChar char=""/>
            </a:pPr>
            <a:r>
              <a:rPr lang="en-US" sz="1360" b="1" dirty="0">
                <a:latin typeface="Calibri" charset="0"/>
                <a:ea typeface="ヒラギノ角ゴ Pro W3" charset="0"/>
                <a:cs typeface="ヒラギノ角ゴ Pro W3" charset="0"/>
              </a:rPr>
              <a:t> </a:t>
            </a:r>
            <a:r>
              <a:rPr lang="en-US" sz="1360" i="1" dirty="0">
                <a:latin typeface="Calibri" charset="0"/>
                <a:ea typeface="ヒラギノ角ゴ Pro W3" charset="0"/>
                <a:cs typeface="ヒラギノ角ゴ Pro W3" charset="0"/>
              </a:rPr>
              <a:t>Secure and real-time communication substrate</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Integrity, authentication, confidentiality</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Trust and key management</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End-to-end Quality of Service</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a:t>
            </a:r>
            <a:r>
              <a:rPr lang="en-US" sz="1360" i="1" dirty="0">
                <a:latin typeface="Calibri" charset="0"/>
                <a:ea typeface="ヒラギノ角ゴ Pro W3" charset="0"/>
                <a:cs typeface="ヒラギノ角ゴ Pro W3" charset="0"/>
              </a:rPr>
              <a:t>Automated attack response systems</a:t>
            </a:r>
          </a:p>
          <a:p>
            <a:pPr marL="433587" lvl="1" indent="-82759">
              <a:spcBef>
                <a:spcPts val="113"/>
              </a:spcBef>
              <a:buFont typeface="Wingdings" charset="0"/>
              <a:buChar char=""/>
            </a:pPr>
            <a:r>
              <a:rPr lang="en-US" sz="1360" i="1" dirty="0">
                <a:latin typeface="Calibri" charset="0"/>
                <a:ea typeface="ヒラギノ角ゴ Pro W3" charset="0"/>
                <a:cs typeface="ヒラギノ角ゴ Pro W3" charset="0"/>
              </a:rPr>
              <a:t> Risk and security assessment</a:t>
            </a:r>
          </a:p>
          <a:p>
            <a:pPr marL="433587" lvl="1" indent="-82759">
              <a:spcBef>
                <a:spcPts val="113"/>
              </a:spcBef>
              <a:buFont typeface="Wingdings" charset="0"/>
              <a:buChar char=""/>
            </a:pPr>
            <a:r>
              <a:rPr lang="en-US" sz="1360" dirty="0">
                <a:latin typeface="Calibri" charset="0"/>
                <a:ea typeface="ヒラギノ角ゴ Pro W3" charset="0"/>
                <a:cs typeface="ヒラギノ角ゴ Pro W3" charset="0"/>
              </a:rPr>
              <a:t> Model-based, quantitative validation tools  </a:t>
            </a:r>
          </a:p>
        </p:txBody>
      </p:sp>
      <p:sp>
        <p:nvSpPr>
          <p:cNvPr id="12" name="Donut 11"/>
          <p:cNvSpPr/>
          <p:nvPr/>
        </p:nvSpPr>
        <p:spPr bwMode="auto">
          <a:xfrm>
            <a:off x="7146290" y="2733395"/>
            <a:ext cx="2849880" cy="2849880"/>
          </a:xfrm>
          <a:prstGeom prst="donut">
            <a:avLst/>
          </a:prstGeom>
          <a:solidFill>
            <a:srgbClr val="CCFFCC">
              <a:alpha val="35000"/>
            </a:srgbClr>
          </a:solidFill>
          <a:ln w="9525" cap="flat" cmpd="sng" algn="ctr">
            <a:solidFill>
              <a:schemeClr val="tx1"/>
            </a:solidFill>
            <a:prstDash val="solid"/>
            <a:round/>
            <a:headEnd type="none" w="med" len="med"/>
            <a:tailEnd type="none" w="med" len="med"/>
          </a:ln>
          <a:effectLst/>
        </p:spPr>
        <p:txBody>
          <a:bodyPr/>
          <a:lstStyle/>
          <a:p>
            <a:pPr defTabSz="1155031"/>
            <a:endParaRPr lang="en-US" sz="1587" dirty="0">
              <a:solidFill>
                <a:prstClr val="black"/>
              </a:solidFill>
              <a:latin typeface="Arial"/>
            </a:endParaRPr>
          </a:p>
        </p:txBody>
      </p:sp>
      <p:sp>
        <p:nvSpPr>
          <p:cNvPr id="13" name="Donut 12"/>
          <p:cNvSpPr/>
          <p:nvPr/>
        </p:nvSpPr>
        <p:spPr bwMode="auto">
          <a:xfrm>
            <a:off x="5160010" y="2733395"/>
            <a:ext cx="2849880" cy="2849880"/>
          </a:xfrm>
          <a:prstGeom prst="donut">
            <a:avLst/>
          </a:prstGeom>
          <a:solidFill>
            <a:srgbClr val="3366FF">
              <a:alpha val="24000"/>
            </a:srgbClr>
          </a:solidFill>
          <a:ln w="9525" cap="flat" cmpd="sng" algn="ctr">
            <a:solidFill>
              <a:schemeClr val="tx1"/>
            </a:solidFill>
            <a:prstDash val="solid"/>
            <a:round/>
            <a:headEnd type="none" w="med" len="med"/>
            <a:tailEnd type="none" w="med" len="med"/>
          </a:ln>
          <a:effectLst/>
        </p:spPr>
        <p:txBody>
          <a:bodyPr/>
          <a:lstStyle/>
          <a:p>
            <a:pPr defTabSz="1155031"/>
            <a:endParaRPr lang="en-US" sz="2267" dirty="0">
              <a:solidFill>
                <a:prstClr val="black"/>
              </a:solidFill>
              <a:latin typeface="Arial"/>
            </a:endParaRPr>
          </a:p>
        </p:txBody>
      </p:sp>
      <p:sp>
        <p:nvSpPr>
          <p:cNvPr id="14" name="Donut 13"/>
          <p:cNvSpPr/>
          <p:nvPr/>
        </p:nvSpPr>
        <p:spPr bwMode="auto">
          <a:xfrm>
            <a:off x="2828290" y="2733395"/>
            <a:ext cx="2849880" cy="2849880"/>
          </a:xfrm>
          <a:prstGeom prst="donut">
            <a:avLst/>
          </a:prstGeom>
          <a:solidFill>
            <a:srgbClr val="FF0000">
              <a:alpha val="17000"/>
            </a:srgbClr>
          </a:solidFill>
          <a:ln w="9525" cap="flat" cmpd="sng" algn="ctr">
            <a:solidFill>
              <a:schemeClr val="tx1"/>
            </a:solidFill>
            <a:prstDash val="solid"/>
            <a:round/>
            <a:headEnd type="none" w="med" len="med"/>
            <a:tailEnd type="none" w="med" len="med"/>
          </a:ln>
          <a:effectLst/>
        </p:spPr>
        <p:txBody>
          <a:bodyPr/>
          <a:lstStyle/>
          <a:p>
            <a:pPr defTabSz="1155031"/>
            <a:endParaRPr lang="en-US" sz="2267" dirty="0">
              <a:solidFill>
                <a:prstClr val="black"/>
              </a:solidFill>
              <a:latin typeface="Arial"/>
            </a:endParaRPr>
          </a:p>
        </p:txBody>
      </p:sp>
      <p:sp>
        <p:nvSpPr>
          <p:cNvPr id="17416" name="TextBox 15"/>
          <p:cNvSpPr txBox="1">
            <a:spLocks noChangeArrowheads="1"/>
          </p:cNvSpPr>
          <p:nvPr/>
        </p:nvSpPr>
        <p:spPr bwMode="auto">
          <a:xfrm>
            <a:off x="7664450" y="1297661"/>
            <a:ext cx="2089033" cy="510909"/>
          </a:xfrm>
          <a:prstGeom prst="rect">
            <a:avLst/>
          </a:prstGeom>
          <a:noFill/>
          <a:ln w="25400">
            <a:solidFill>
              <a:srgbClr val="0080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60" b="1" dirty="0">
                <a:solidFill>
                  <a:srgbClr val="008000"/>
                </a:solidFill>
                <a:latin typeface="Arial Narrow" charset="0"/>
                <a:cs typeface="Arial Narrow" charset="0"/>
              </a:rPr>
              <a:t>Distribution and Generation</a:t>
            </a:r>
          </a:p>
          <a:p>
            <a:pPr eaLnBrk="1" hangingPunct="1"/>
            <a:endParaRPr lang="en-US" sz="1360" b="1" dirty="0">
              <a:solidFill>
                <a:srgbClr val="008000"/>
              </a:solidFill>
              <a:latin typeface="Arial Narrow" charset="0"/>
              <a:cs typeface="Arial Narrow" charset="0"/>
            </a:endParaRPr>
          </a:p>
        </p:txBody>
      </p:sp>
      <p:sp>
        <p:nvSpPr>
          <p:cNvPr id="17" name="TextBox 16"/>
          <p:cNvSpPr txBox="1"/>
          <p:nvPr/>
        </p:nvSpPr>
        <p:spPr>
          <a:xfrm>
            <a:off x="5332731" y="1297661"/>
            <a:ext cx="2257541" cy="510909"/>
          </a:xfrm>
          <a:prstGeom prst="rect">
            <a:avLst/>
          </a:prstGeom>
          <a:noFill/>
          <a:ln w="25400">
            <a:solidFill>
              <a:schemeClr val="accent2">
                <a:lumMod val="60000"/>
                <a:lumOff val="40000"/>
              </a:schemeClr>
            </a:solidFill>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60" b="1" dirty="0">
                <a:solidFill>
                  <a:srgbClr val="953735"/>
                </a:solidFill>
                <a:latin typeface="Arial Narrow" charset="0"/>
                <a:cs typeface="Arial Narrow" charset="0"/>
              </a:rPr>
              <a:t>Transmission and Distribution</a:t>
            </a:r>
          </a:p>
          <a:p>
            <a:pPr eaLnBrk="1" hangingPunct="1"/>
            <a:endParaRPr lang="en-US" sz="1360" b="1" dirty="0">
              <a:solidFill>
                <a:srgbClr val="953735"/>
              </a:solidFill>
              <a:latin typeface="Arial Narrow" charset="0"/>
              <a:cs typeface="Arial Narrow" charset="0"/>
            </a:endParaRPr>
          </a:p>
        </p:txBody>
      </p:sp>
      <p:sp>
        <p:nvSpPr>
          <p:cNvPr id="17418" name="TextBox 17"/>
          <p:cNvSpPr txBox="1">
            <a:spLocks noChangeArrowheads="1"/>
          </p:cNvSpPr>
          <p:nvPr/>
        </p:nvSpPr>
        <p:spPr bwMode="auto">
          <a:xfrm>
            <a:off x="2914651" y="1297661"/>
            <a:ext cx="2209451" cy="510909"/>
          </a:xfrm>
          <a:prstGeom prst="rect">
            <a:avLst/>
          </a:prstGeom>
          <a:noFill/>
          <a:ln w="25400">
            <a:solidFill>
              <a:srgbClr val="FF0000">
                <a:alpha val="47842"/>
              </a:srgbClr>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60" b="1" dirty="0">
                <a:solidFill>
                  <a:srgbClr val="FF0000"/>
                </a:solidFill>
                <a:latin typeface="Arial Narrow" charset="0"/>
                <a:cs typeface="Arial Narrow" charset="0"/>
              </a:rPr>
              <a:t>Generation and Transmission</a:t>
            </a:r>
          </a:p>
          <a:p>
            <a:pPr eaLnBrk="1" hangingPunct="1"/>
            <a:endParaRPr lang="en-US" sz="1360" b="1" dirty="0">
              <a:solidFill>
                <a:srgbClr val="FF0000"/>
              </a:solidFill>
              <a:latin typeface="Arial Narrow" charset="0"/>
              <a:cs typeface="Arial Narrow" charset="0"/>
            </a:endParaRPr>
          </a:p>
        </p:txBody>
      </p:sp>
      <p:cxnSp>
        <p:nvCxnSpPr>
          <p:cNvPr id="17419" name="Straight Arrow Connector 19"/>
          <p:cNvCxnSpPr>
            <a:cxnSpLocks noChangeShapeType="1"/>
            <a:stCxn id="12" idx="6"/>
            <a:endCxn id="17416" idx="2"/>
          </p:cNvCxnSpPr>
          <p:nvPr/>
        </p:nvCxnSpPr>
        <p:spPr bwMode="auto">
          <a:xfrm flipH="1" flipV="1">
            <a:off x="8708967" y="1808570"/>
            <a:ext cx="1287203" cy="2349765"/>
          </a:xfrm>
          <a:prstGeom prst="straightConnector1">
            <a:avLst/>
          </a:prstGeom>
          <a:noFill/>
          <a:ln w="22225">
            <a:solidFill>
              <a:srgbClr val="008000"/>
            </a:solidFill>
            <a:round/>
            <a:headEnd/>
            <a:tailEnd type="arrow" w="med" len="med"/>
          </a:ln>
          <a:extLst>
            <a:ext uri="{909E8E84-426E-40dd-AFC4-6F175D3DCCD1}">
              <a14:hiddenFill xmlns="" xmlns:a14="http://schemas.microsoft.com/office/drawing/2010/main">
                <a:noFill/>
              </a14:hiddenFill>
            </a:ext>
          </a:extLst>
        </p:spPr>
      </p:cxnSp>
      <p:cxnSp>
        <p:nvCxnSpPr>
          <p:cNvPr id="17420" name="Straight Arrow Connector 21"/>
          <p:cNvCxnSpPr>
            <a:cxnSpLocks noChangeShapeType="1"/>
            <a:stCxn id="12" idx="2"/>
            <a:endCxn id="17416" idx="2"/>
          </p:cNvCxnSpPr>
          <p:nvPr/>
        </p:nvCxnSpPr>
        <p:spPr bwMode="auto">
          <a:xfrm flipV="1">
            <a:off x="7146290" y="1808570"/>
            <a:ext cx="1562677" cy="2349765"/>
          </a:xfrm>
          <a:prstGeom prst="straightConnector1">
            <a:avLst/>
          </a:prstGeom>
          <a:noFill/>
          <a:ln w="22225">
            <a:solidFill>
              <a:srgbClr val="008000"/>
            </a:solidFill>
            <a:round/>
            <a:headEnd/>
            <a:tailEnd type="arrow" w="med" len="med"/>
          </a:ln>
          <a:extLst>
            <a:ext uri="{909E8E84-426E-40dd-AFC4-6F175D3DCCD1}">
              <a14:hiddenFill xmlns="" xmlns:a14="http://schemas.microsoft.com/office/drawing/2010/main">
                <a:noFill/>
              </a14:hiddenFill>
            </a:ext>
          </a:extLst>
        </p:spPr>
      </p:cxnSp>
      <p:cxnSp>
        <p:nvCxnSpPr>
          <p:cNvPr id="23" name="Straight Arrow Connector 22"/>
          <p:cNvCxnSpPr>
            <a:endCxn id="17" idx="2"/>
          </p:cNvCxnSpPr>
          <p:nvPr/>
        </p:nvCxnSpPr>
        <p:spPr bwMode="auto">
          <a:xfrm flipH="1" flipV="1">
            <a:off x="6461502" y="1808570"/>
            <a:ext cx="1533996" cy="2344368"/>
          </a:xfrm>
          <a:prstGeom prst="straightConnector1">
            <a:avLst/>
          </a:prstGeom>
          <a:solidFill>
            <a:schemeClr val="accent1"/>
          </a:solidFill>
          <a:ln w="22225" cap="flat" cmpd="sng" algn="ctr">
            <a:solidFill>
              <a:schemeClr val="accent2">
                <a:lumMod val="60000"/>
                <a:lumOff val="40000"/>
              </a:schemeClr>
            </a:solidFill>
            <a:prstDash val="solid"/>
            <a:round/>
            <a:headEnd type="none" w="med" len="med"/>
            <a:tailEnd type="arrow"/>
          </a:ln>
          <a:effectLst/>
        </p:spPr>
      </p:cxnSp>
      <p:cxnSp>
        <p:nvCxnSpPr>
          <p:cNvPr id="24" name="Straight Arrow Connector 23"/>
          <p:cNvCxnSpPr>
            <a:endCxn id="17" idx="2"/>
          </p:cNvCxnSpPr>
          <p:nvPr/>
        </p:nvCxnSpPr>
        <p:spPr bwMode="auto">
          <a:xfrm flipV="1">
            <a:off x="4987290" y="1808570"/>
            <a:ext cx="1474212" cy="2344368"/>
          </a:xfrm>
          <a:prstGeom prst="straightConnector1">
            <a:avLst/>
          </a:prstGeom>
          <a:solidFill>
            <a:schemeClr val="accent1"/>
          </a:solidFill>
          <a:ln w="22225" cap="flat" cmpd="sng" algn="ctr">
            <a:solidFill>
              <a:schemeClr val="accent2">
                <a:lumMod val="60000"/>
                <a:lumOff val="40000"/>
              </a:schemeClr>
            </a:solidFill>
            <a:prstDash val="solid"/>
            <a:round/>
            <a:headEnd type="none" w="med" len="med"/>
            <a:tailEnd type="arrow"/>
          </a:ln>
          <a:effectLst/>
        </p:spPr>
      </p:cxnSp>
      <p:cxnSp>
        <p:nvCxnSpPr>
          <p:cNvPr id="17423" name="Straight Arrow Connector 24"/>
          <p:cNvCxnSpPr>
            <a:cxnSpLocks noChangeShapeType="1"/>
            <a:endCxn id="17418" idx="2"/>
          </p:cNvCxnSpPr>
          <p:nvPr/>
        </p:nvCxnSpPr>
        <p:spPr bwMode="auto">
          <a:xfrm flipH="1" flipV="1">
            <a:off x="4019377" y="1808570"/>
            <a:ext cx="1298960" cy="2171648"/>
          </a:xfrm>
          <a:prstGeom prst="straightConnector1">
            <a:avLst/>
          </a:prstGeom>
          <a:noFill/>
          <a:ln w="22225">
            <a:solidFill>
              <a:srgbClr val="FF0000">
                <a:alpha val="41960"/>
              </a:srgbClr>
            </a:solidFill>
            <a:round/>
            <a:headEnd/>
            <a:tailEnd type="arrow" w="med" len="med"/>
          </a:ln>
          <a:extLst>
            <a:ext uri="{909E8E84-426E-40dd-AFC4-6F175D3DCCD1}">
              <a14:hiddenFill xmlns="" xmlns:a14="http://schemas.microsoft.com/office/drawing/2010/main">
                <a:noFill/>
              </a14:hiddenFill>
            </a:ext>
          </a:extLst>
        </p:spPr>
      </p:cxnSp>
      <p:cxnSp>
        <p:nvCxnSpPr>
          <p:cNvPr id="17424" name="Straight Arrow Connector 25"/>
          <p:cNvCxnSpPr>
            <a:cxnSpLocks noChangeShapeType="1"/>
            <a:endCxn id="17418" idx="2"/>
          </p:cNvCxnSpPr>
          <p:nvPr/>
        </p:nvCxnSpPr>
        <p:spPr bwMode="auto">
          <a:xfrm flipV="1">
            <a:off x="2813897" y="1808570"/>
            <a:ext cx="1205480" cy="2549472"/>
          </a:xfrm>
          <a:prstGeom prst="straightConnector1">
            <a:avLst/>
          </a:prstGeom>
          <a:noFill/>
          <a:ln w="22225">
            <a:solidFill>
              <a:srgbClr val="FF0000">
                <a:alpha val="41960"/>
              </a:srgbClr>
            </a:solidFill>
            <a:round/>
            <a:headEnd/>
            <a:tailEnd type="arrow" w="med" len="med"/>
          </a:ln>
          <a:extLst>
            <a:ext uri="{909E8E84-426E-40dd-AFC4-6F175D3DCCD1}">
              <a14:hiddenFill xmlns="" xmlns:a14="http://schemas.microsoft.com/office/drawing/2010/main">
                <a:noFill/>
              </a14:hiddenFill>
            </a:ext>
          </a:extLst>
        </p:spPr>
      </p:cxnSp>
      <p:sp>
        <p:nvSpPr>
          <p:cNvPr id="32" name="Rectangle 31"/>
          <p:cNvSpPr/>
          <p:nvPr/>
        </p:nvSpPr>
        <p:spPr bwMode="auto">
          <a:xfrm>
            <a:off x="2828290" y="1006195"/>
            <a:ext cx="7254240" cy="690880"/>
          </a:xfrm>
          <a:prstGeom prst="rect">
            <a:avLst/>
          </a:prstGeom>
          <a:solidFill>
            <a:schemeClr val="accent3">
              <a:lumMod val="85000"/>
              <a:alpha val="26000"/>
            </a:schemeClr>
          </a:solidFill>
          <a:ln w="9525" cap="flat" cmpd="sng" algn="ctr">
            <a:solidFill>
              <a:schemeClr val="tx1"/>
            </a:solidFill>
            <a:prstDash val="solid"/>
            <a:round/>
            <a:headEnd type="none" w="med" len="med"/>
            <a:tailEnd type="none" w="med" len="med"/>
          </a:ln>
          <a:effectLst/>
        </p:spPr>
        <p:txBody>
          <a:bodyPr/>
          <a:lstStyle/>
          <a:p>
            <a:pPr defTabSz="1155031"/>
            <a:endParaRPr lang="en-US" sz="2267" dirty="0">
              <a:solidFill>
                <a:prstClr val="black"/>
              </a:solidFill>
              <a:latin typeface="Arial"/>
            </a:endParaRPr>
          </a:p>
        </p:txBody>
      </p:sp>
      <p:sp>
        <p:nvSpPr>
          <p:cNvPr id="17426" name="TextBox 32"/>
          <p:cNvSpPr txBox="1">
            <a:spLocks noChangeArrowheads="1"/>
          </p:cNvSpPr>
          <p:nvPr/>
        </p:nvSpPr>
        <p:spPr bwMode="auto">
          <a:xfrm>
            <a:off x="4814571" y="1006196"/>
            <a:ext cx="3135795" cy="301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60" b="1" dirty="0">
                <a:solidFill>
                  <a:prstClr val="black"/>
                </a:solidFill>
              </a:rPr>
              <a:t>Resilient and Secure Control Loops</a:t>
            </a:r>
          </a:p>
        </p:txBody>
      </p:sp>
      <p:sp>
        <p:nvSpPr>
          <p:cNvPr id="17427" name="TextBox 18"/>
          <p:cNvSpPr txBox="1">
            <a:spLocks noChangeArrowheads="1"/>
          </p:cNvSpPr>
          <p:nvPr/>
        </p:nvSpPr>
        <p:spPr bwMode="auto">
          <a:xfrm>
            <a:off x="3944163" y="7470779"/>
            <a:ext cx="6404254" cy="301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60" dirty="0">
                <a:solidFill>
                  <a:prstClr val="black"/>
                </a:solidFill>
              </a:rPr>
              <a:t>Note: the underlying Smart Grid Architecture has been developed by EPRI/NIST.</a:t>
            </a:r>
          </a:p>
        </p:txBody>
      </p:sp>
    </p:spTree>
    <p:extLst>
      <p:ext uri="{BB962C8B-B14F-4D97-AF65-F5344CB8AC3E}">
        <p14:creationId xmlns:p14="http://schemas.microsoft.com/office/powerpoint/2010/main" val="293935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99257" y="307776"/>
            <a:ext cx="9326880" cy="716259"/>
          </a:xfrm>
        </p:spPr>
        <p:txBody>
          <a:bodyPr/>
          <a:lstStyle/>
          <a:p>
            <a:r>
              <a:rPr lang="en-US" sz="2800" dirty="0"/>
              <a:t>Cyber Security Facts (according to Sanders)</a:t>
            </a:r>
          </a:p>
        </p:txBody>
      </p:sp>
      <p:sp>
        <p:nvSpPr>
          <p:cNvPr id="5" name="Content Placeholder 4"/>
          <p:cNvSpPr>
            <a:spLocks noGrp="1"/>
          </p:cNvSpPr>
          <p:nvPr>
            <p:ph idx="1"/>
          </p:nvPr>
        </p:nvSpPr>
        <p:spPr>
          <a:xfrm>
            <a:off x="242889" y="1024035"/>
            <a:ext cx="9789265" cy="5570221"/>
          </a:xfrm>
        </p:spPr>
        <p:txBody>
          <a:bodyPr/>
          <a:lstStyle/>
          <a:p>
            <a:pPr marL="514350" indent="-514350" eaLnBrk="1" hangingPunct="1">
              <a:buFont typeface="+mj-lt"/>
              <a:buAutoNum type="arabicPeriod"/>
            </a:pPr>
            <a:r>
              <a:rPr lang="en-US" altLang="en-US" sz="2600" dirty="0">
                <a:solidFill>
                  <a:schemeClr val="bg1">
                    <a:lumMod val="65000"/>
                  </a:schemeClr>
                </a:solidFill>
                <a:latin typeface="Arial" panose="020B0604020202020204" pitchFamily="34" charset="0"/>
                <a:ea typeface="Arial Hebrew" charset="-79"/>
                <a:cs typeface="Arial" panose="020B0604020202020204" pitchFamily="34" charset="0"/>
              </a:rPr>
              <a:t>Grid cyber infrastructures are complex, and their complexity will only continue to increase.</a:t>
            </a:r>
          </a:p>
          <a:p>
            <a:pPr marL="514350" indent="-514350">
              <a:buFont typeface="+mj-lt"/>
              <a:buAutoNum type="arabicPeriod"/>
            </a:pPr>
            <a:r>
              <a:rPr lang="en-US" altLang="en-US" sz="2600" dirty="0">
                <a:latin typeface="Arial" panose="020B0604020202020204" pitchFamily="34" charset="0"/>
                <a:ea typeface="Arial Hebrew" charset="-79"/>
                <a:cs typeface="Arial" panose="020B0604020202020204" pitchFamily="34" charset="0"/>
              </a:rPr>
              <a:t>Cyber infrastructures intended to be secure must operate through attacks.</a:t>
            </a:r>
          </a:p>
          <a:p>
            <a:pPr eaLnBrk="1" hangingPunct="1"/>
            <a:endParaRPr lang="en-US" altLang="en-US" sz="2607" dirty="0">
              <a:latin typeface="Arial Hebrew" charset="-79"/>
              <a:ea typeface="Arial Hebrew" charset="-79"/>
              <a:cs typeface="Arial Hebrew" charset="-79"/>
            </a:endParaRPr>
          </a:p>
          <a:p>
            <a:pPr eaLnBrk="1" hangingPunct="1"/>
            <a:endParaRPr lang="en-US" altLang="en-US" sz="2607" dirty="0">
              <a:latin typeface="Arial Hebrew" charset="-79"/>
              <a:ea typeface="Arial Hebrew" charset="-79"/>
              <a:cs typeface="Arial Hebrew" charset="-79"/>
            </a:endParaRPr>
          </a:p>
        </p:txBody>
      </p:sp>
    </p:spTree>
    <p:extLst>
      <p:ext uri="{BB962C8B-B14F-4D97-AF65-F5344CB8AC3E}">
        <p14:creationId xmlns:p14="http://schemas.microsoft.com/office/powerpoint/2010/main" val="59745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99257" y="307776"/>
            <a:ext cx="9326880" cy="716259"/>
          </a:xfrm>
        </p:spPr>
        <p:txBody>
          <a:bodyPr/>
          <a:lstStyle/>
          <a:p>
            <a:r>
              <a:rPr lang="en-US" sz="2800" dirty="0"/>
              <a:t>Cyber Security Facts (according to Sanders)</a:t>
            </a:r>
          </a:p>
        </p:txBody>
      </p:sp>
      <p:sp>
        <p:nvSpPr>
          <p:cNvPr id="5" name="Content Placeholder 4"/>
          <p:cNvSpPr>
            <a:spLocks noGrp="1"/>
          </p:cNvSpPr>
          <p:nvPr>
            <p:ph idx="1"/>
          </p:nvPr>
        </p:nvSpPr>
        <p:spPr>
          <a:xfrm>
            <a:off x="242889" y="1024035"/>
            <a:ext cx="9789265" cy="5570221"/>
          </a:xfrm>
        </p:spPr>
        <p:txBody>
          <a:bodyPr/>
          <a:lstStyle/>
          <a:p>
            <a:pPr marL="514350" indent="-514350" eaLnBrk="1" hangingPunct="1">
              <a:buFont typeface="+mj-lt"/>
              <a:buAutoNum type="arabicPeriod"/>
            </a:pPr>
            <a:r>
              <a:rPr lang="en-US" altLang="en-US" sz="2600" dirty="0">
                <a:solidFill>
                  <a:schemeClr val="bg1">
                    <a:lumMod val="65000"/>
                  </a:schemeClr>
                </a:solidFill>
                <a:latin typeface="Arial" panose="020B0604020202020204" pitchFamily="34" charset="0"/>
                <a:ea typeface="Arial Hebrew" charset="-79"/>
                <a:cs typeface="Arial" panose="020B0604020202020204" pitchFamily="34" charset="0"/>
              </a:rPr>
              <a:t>Grid cyber infrastructures are complex, and their complexity will only continue to increase.</a:t>
            </a:r>
          </a:p>
          <a:p>
            <a:pPr marL="514350" indent="-514350">
              <a:buFont typeface="+mj-lt"/>
              <a:buAutoNum type="arabicPeriod"/>
            </a:pPr>
            <a:r>
              <a:rPr lang="en-US" altLang="en-US" sz="2600" dirty="0">
                <a:latin typeface="Arial" panose="020B0604020202020204" pitchFamily="34" charset="0"/>
                <a:ea typeface="Arial Hebrew" charset="-79"/>
                <a:cs typeface="Arial" panose="020B0604020202020204" pitchFamily="34" charset="0"/>
              </a:rPr>
              <a:t>Cyber infrastructures intended to be secure must operate through attacks.</a:t>
            </a:r>
          </a:p>
          <a:p>
            <a:pPr marL="514350" indent="-514350">
              <a:buFont typeface="+mj-lt"/>
              <a:buAutoNum type="arabicPeriod"/>
            </a:pPr>
            <a:r>
              <a:rPr lang="en-US" altLang="en-US" sz="2600" dirty="0">
                <a:latin typeface="Arial" panose="020B0604020202020204" pitchFamily="34" charset="0"/>
                <a:cs typeface="Arial" panose="020B0604020202020204" pitchFamily="34" charset="0"/>
              </a:rPr>
              <a:t>Absolute cyber security is unattainable.</a:t>
            </a:r>
          </a:p>
          <a:p>
            <a:endParaRPr lang="en-US" altLang="en-US" sz="2600" dirty="0">
              <a:latin typeface="Arial" panose="020B0604020202020204" pitchFamily="34" charset="0"/>
              <a:ea typeface="Arial Hebrew" charset="-79"/>
              <a:cs typeface="Arial" panose="020B0604020202020204" pitchFamily="34" charset="0"/>
            </a:endParaRPr>
          </a:p>
          <a:p>
            <a:pPr eaLnBrk="1" hangingPunct="1"/>
            <a:endParaRPr lang="en-US" altLang="en-US" sz="2607" dirty="0">
              <a:latin typeface="Arial Hebrew" charset="-79"/>
              <a:ea typeface="Arial Hebrew" charset="-79"/>
              <a:cs typeface="Arial Hebrew" charset="-79"/>
            </a:endParaRPr>
          </a:p>
          <a:p>
            <a:pPr eaLnBrk="1" hangingPunct="1"/>
            <a:endParaRPr lang="en-US" altLang="en-US" sz="2607" dirty="0">
              <a:latin typeface="Arial Hebrew" charset="-79"/>
              <a:ea typeface="Arial Hebrew" charset="-79"/>
              <a:cs typeface="Arial Hebrew" charset="-79"/>
            </a:endParaRPr>
          </a:p>
        </p:txBody>
      </p:sp>
    </p:spTree>
    <p:extLst>
      <p:ext uri="{BB962C8B-B14F-4D97-AF65-F5344CB8AC3E}">
        <p14:creationId xmlns:p14="http://schemas.microsoft.com/office/powerpoint/2010/main" val="385936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99471" y="199110"/>
            <a:ext cx="9326226" cy="697627"/>
          </a:xfrm>
        </p:spPr>
        <p:txBody>
          <a:bodyPr>
            <a:normAutofit/>
          </a:bodyPr>
          <a:lstStyle/>
          <a:p>
            <a:pPr eaLnBrk="1" hangingPunct="1"/>
            <a:r>
              <a:rPr lang="en-US" sz="2800" dirty="0">
                <a:solidFill>
                  <a:schemeClr val="accent1">
                    <a:lumMod val="50000"/>
                  </a:schemeClr>
                </a:solidFill>
              </a:rPr>
              <a:t>A Decade of Energy Cyber Infrastructure Attack Malware</a:t>
            </a:r>
          </a:p>
        </p:txBody>
      </p:sp>
      <p:sp>
        <p:nvSpPr>
          <p:cNvPr id="29700" name="Rectangle 3"/>
          <p:cNvSpPr>
            <a:spLocks noGrp="1" noChangeArrowheads="1"/>
          </p:cNvSpPr>
          <p:nvPr>
            <p:ph type="body" idx="1"/>
          </p:nvPr>
        </p:nvSpPr>
        <p:spPr>
          <a:xfrm>
            <a:off x="219965" y="925004"/>
            <a:ext cx="9885238" cy="5420138"/>
          </a:xfrm>
        </p:spPr>
        <p:txBody>
          <a:bodyPr/>
          <a:lstStyle/>
          <a:p>
            <a:r>
              <a:rPr lang="en-US" sz="2000" b="1" dirty="0"/>
              <a:t>2010: Stuxnet:  </a:t>
            </a:r>
            <a:r>
              <a:rPr lang="en-US" sz="2000" dirty="0"/>
              <a:t>Targeted </a:t>
            </a:r>
            <a:r>
              <a:rPr lang="en-US" sz="2000" dirty="0" err="1"/>
              <a:t>Siemans</a:t>
            </a:r>
            <a:r>
              <a:rPr lang="en-US" sz="2000" dirty="0"/>
              <a:t> industrial control systems in Iran. Was first discovered malware that spies on and subverts industrial systems and the first to include a programmable logic controller (PLC) rootkit.</a:t>
            </a:r>
          </a:p>
          <a:p>
            <a:r>
              <a:rPr lang="en-US" sz="2000" b="1" dirty="0"/>
              <a:t>2014: Dragonfly/</a:t>
            </a:r>
            <a:r>
              <a:rPr lang="en-US" sz="2000" b="1" dirty="0" err="1"/>
              <a:t>Havex</a:t>
            </a:r>
            <a:r>
              <a:rPr lang="en-US" sz="2000" b="1" dirty="0"/>
              <a:t>:  </a:t>
            </a:r>
            <a:r>
              <a:rPr lang="en-US" sz="2000" dirty="0"/>
              <a:t>Focus was to collect ICS network and access control information. Evidence suggests this was provided to a well organized and funded group outside countries from which the data was collected.</a:t>
            </a:r>
          </a:p>
          <a:p>
            <a:r>
              <a:rPr lang="en-US" sz="2000" b="1" dirty="0"/>
              <a:t>2015: Black Energy 3:</a:t>
            </a:r>
            <a:r>
              <a:rPr lang="en-US" sz="2000" dirty="0"/>
              <a:t>  Used in attack on the Ukraine power grid. Considered to be the first known power grid cyberattack. Hackers were able to successfully compromise information systems of three energy distribution companies and temporarily disrupt electricity supply to the end consumers.</a:t>
            </a:r>
          </a:p>
          <a:p>
            <a:r>
              <a:rPr lang="en-US" sz="2000" b="1" dirty="0"/>
              <a:t>2016: CRASHOVERRIDE: </a:t>
            </a:r>
            <a:r>
              <a:rPr lang="en-US" sz="2000" dirty="0"/>
              <a:t> Second known attack in Ukraine. Impacted a single transmission level substation. Significant increase in sophistication of attack code relative to past attacks.</a:t>
            </a:r>
          </a:p>
          <a:p>
            <a:r>
              <a:rPr lang="en-US" sz="2000" b="1" dirty="0"/>
              <a:t>2017: TRISIS/TRITON:  </a:t>
            </a:r>
            <a:r>
              <a:rPr lang="en-US" sz="2000" dirty="0"/>
              <a:t>Incident at a critical infrastructure organization which targeted Schneider Electric’s </a:t>
            </a:r>
            <a:r>
              <a:rPr lang="en-US" sz="2000" dirty="0" err="1"/>
              <a:t>Triconex</a:t>
            </a:r>
            <a:r>
              <a:rPr lang="en-US" sz="2000" dirty="0"/>
              <a:t> safety instrumented system (SIS) and where an attacker deployed malware which targeted systems provided emergency shutdown capability for industrial processes. Deployed against at least one victim in the Middle East.</a:t>
            </a:r>
          </a:p>
        </p:txBody>
      </p:sp>
    </p:spTree>
    <p:extLst>
      <p:ext uri="{BB962C8B-B14F-4D97-AF65-F5344CB8AC3E}">
        <p14:creationId xmlns:p14="http://schemas.microsoft.com/office/powerpoint/2010/main" val="342947405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31801" y="187190"/>
            <a:ext cx="9326226" cy="673518"/>
          </a:xfrm>
        </p:spPr>
        <p:txBody>
          <a:bodyPr>
            <a:noAutofit/>
          </a:bodyPr>
          <a:lstStyle/>
          <a:p>
            <a:pPr eaLnBrk="1" hangingPunct="1"/>
            <a:r>
              <a:rPr lang="en-US" sz="2800" dirty="0">
                <a:solidFill>
                  <a:schemeClr val="accent1">
                    <a:lumMod val="50000"/>
                  </a:schemeClr>
                </a:solidFill>
              </a:rPr>
              <a:t>Potential Power-System-Specific Cyber Attack Strategies</a:t>
            </a:r>
          </a:p>
        </p:txBody>
      </p:sp>
      <p:sp>
        <p:nvSpPr>
          <p:cNvPr id="14340" name="Rectangle 3"/>
          <p:cNvSpPr>
            <a:spLocks noGrp="1" noChangeArrowheads="1"/>
          </p:cNvSpPr>
          <p:nvPr>
            <p:ph type="body" idx="1"/>
          </p:nvPr>
        </p:nvSpPr>
        <p:spPr>
          <a:xfrm>
            <a:off x="540406" y="998806"/>
            <a:ext cx="9217621" cy="5529216"/>
          </a:xfrm>
        </p:spPr>
        <p:txBody>
          <a:bodyPr>
            <a:normAutofit fontScale="92500" lnSpcReduction="10000"/>
          </a:bodyPr>
          <a:lstStyle/>
          <a:p>
            <a:r>
              <a:rPr lang="en-US" sz="2600" dirty="0">
                <a:latin typeface="Arial" panose="020B0604020202020204" pitchFamily="34" charset="0"/>
                <a:cs typeface="Arial" panose="020B0604020202020204" pitchFamily="34" charset="0"/>
              </a:rPr>
              <a:t>Tripping breakers</a:t>
            </a:r>
          </a:p>
          <a:p>
            <a:r>
              <a:rPr lang="en-US" sz="2600" dirty="0">
                <a:latin typeface="Arial" panose="020B0604020202020204" pitchFamily="34" charset="0"/>
                <a:cs typeface="Arial" panose="020B0604020202020204" pitchFamily="34" charset="0"/>
              </a:rPr>
              <a:t>Changing values breaker settings</a:t>
            </a:r>
          </a:p>
          <a:p>
            <a:pPr lvl="1"/>
            <a:r>
              <a:rPr lang="en-US" sz="2600" dirty="0">
                <a:latin typeface="Arial" panose="020B0604020202020204" pitchFamily="34" charset="0"/>
                <a:cs typeface="Arial" panose="020B0604020202020204" pitchFamily="34" charset="0"/>
              </a:rPr>
              <a:t>Lower settings can destabilize a system by inducing a large number of false trips</a:t>
            </a:r>
          </a:p>
          <a:p>
            <a:pPr lvl="1"/>
            <a:r>
              <a:rPr lang="en-US" sz="2600" dirty="0">
                <a:latin typeface="Arial" panose="020B0604020202020204" pitchFamily="34" charset="0"/>
                <a:cs typeface="Arial" panose="020B0604020202020204" pitchFamily="34" charset="0"/>
              </a:rPr>
              <a:t>Lowering trip settings can cause extraneous other breakers, causing overloading of other transmission lines and/or loss of system stability</a:t>
            </a:r>
          </a:p>
          <a:p>
            <a:r>
              <a:rPr lang="en-US" sz="2600" dirty="0">
                <a:latin typeface="Arial" panose="020B0604020202020204" pitchFamily="34" charset="0"/>
                <a:cs typeface="Arial" panose="020B0604020202020204" pitchFamily="34" charset="0"/>
              </a:rPr>
              <a:t>Corrupting Control Information: Smart Meters, SCADA Data, PMU Data, Dispatch Information, etc.</a:t>
            </a:r>
          </a:p>
          <a:p>
            <a:r>
              <a:rPr lang="en-US" sz="2600" dirty="0">
                <a:latin typeface="Arial" panose="020B0604020202020204" pitchFamily="34" charset="0"/>
                <a:cs typeface="Arial" panose="020B0604020202020204" pitchFamily="34" charset="0"/>
              </a:rPr>
              <a:t>Sophisticated lateral movement attacks</a:t>
            </a:r>
          </a:p>
          <a:p>
            <a:r>
              <a:rPr lang="en-US" sz="2600" dirty="0">
                <a:latin typeface="Arial" panose="020B0604020202020204" pitchFamily="34" charset="0"/>
                <a:cs typeface="Arial" panose="020B0604020202020204" pitchFamily="34" charset="0"/>
              </a:rPr>
              <a:t>Life cycle attacks</a:t>
            </a:r>
          </a:p>
          <a:p>
            <a:r>
              <a:rPr lang="en-US" sz="2600" dirty="0">
                <a:latin typeface="Arial" panose="020B0604020202020204" pitchFamily="34" charset="0"/>
                <a:cs typeface="Arial" panose="020B0604020202020204" pitchFamily="34" charset="0"/>
              </a:rPr>
              <a:t>Insider threats</a:t>
            </a:r>
          </a:p>
          <a:p>
            <a:r>
              <a:rPr lang="en-US" sz="2600" dirty="0">
                <a:latin typeface="Arial" panose="020B0604020202020204" pitchFamily="34" charset="0"/>
                <a:cs typeface="Arial" panose="020B0604020202020204" pitchFamily="34" charset="0"/>
              </a:rPr>
              <a:t>Physical damage by cyber means</a:t>
            </a:r>
          </a:p>
          <a:p>
            <a:r>
              <a:rPr lang="en-US" sz="2600" dirty="0">
                <a:solidFill>
                  <a:srgbClr val="FF0000"/>
                </a:solidFill>
                <a:latin typeface="Arial" panose="020B0604020202020204" pitchFamily="34" charset="0"/>
                <a:cs typeface="Arial" panose="020B0604020202020204" pitchFamily="34" charset="0"/>
              </a:rPr>
              <a:t>Combined physical and cyber attacks</a:t>
            </a:r>
          </a:p>
          <a:p>
            <a:pPr lvl="1">
              <a:lnSpc>
                <a:spcPct val="80000"/>
              </a:lnSpc>
            </a:pPr>
            <a:endParaRPr lang="en-US" sz="2833" dirty="0">
              <a:latin typeface="Corbel"/>
              <a:cs typeface="Corbel"/>
            </a:endParaRPr>
          </a:p>
        </p:txBody>
      </p:sp>
    </p:spTree>
    <p:extLst>
      <p:ext uri="{BB962C8B-B14F-4D97-AF65-F5344CB8AC3E}">
        <p14:creationId xmlns:p14="http://schemas.microsoft.com/office/powerpoint/2010/main" val="593322658"/>
      </p:ext>
    </p:extLst>
  </p:cSld>
  <p:clrMapOvr>
    <a:masterClrMapping/>
  </p:clrMapOvr>
  <p:transition/>
</p:sld>
</file>

<file path=ppt/theme/theme1.xml><?xml version="1.0" encoding="utf-8"?>
<a:theme xmlns:a="http://schemas.openxmlformats.org/drawingml/2006/main" name="1_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CE_ILLINOIS_template_2018_Block_I_wordmark_4x3.potx [Read-Only]" id="{8045EFA9-5EBE-400B-A22B-B19F2AD0CAF3}" vid="{5C965DA9-4571-429E-B840-A1FA99BB4EC0}"/>
    </a:ext>
  </a:extLst>
</a:theme>
</file>

<file path=ppt/theme/theme2.xml><?xml version="1.0" encoding="utf-8"?>
<a:theme xmlns:a="http://schemas.openxmlformats.org/drawingml/2006/main" name="Content Slides - Blue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CE_ILLINOIS_template_2018_Block_I_wordmark_4x3.potx [Read-Only]" id="{8045EFA9-5EBE-400B-A22B-B19F2AD0CAF3}" vid="{C2543ED9-D3F3-4855-B8ED-5227257A9E3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E_ILLINOIS_template_2018_Block_I_wordmark_4x3.potx [Read-Only]" id="{8045EFA9-5EBE-400B-A22B-B19F2AD0CAF3}" vid="{F0857C63-4D6E-4EF6-BF6A-0B05B7A6FC6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ECE_ILLINOIS_template_2018_Block_I_wordmarks_4x3</Template>
  <TotalTime>4705</TotalTime>
  <Words>1853</Words>
  <Application>Microsoft Macintosh PowerPoint</Application>
  <PresentationFormat>Custom</PresentationFormat>
  <Paragraphs>305</Paragraphs>
  <Slides>30</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ＭＳ Ｐゴシック</vt:lpstr>
      <vt:lpstr>ヒラギノ角ゴ Pro W3</vt:lpstr>
      <vt:lpstr>Arial</vt:lpstr>
      <vt:lpstr>Arial Hebrew</vt:lpstr>
      <vt:lpstr>Arial Narrow</vt:lpstr>
      <vt:lpstr>Calibri</vt:lpstr>
      <vt:lpstr>Calibri Light</vt:lpstr>
      <vt:lpstr>Corbel</vt:lpstr>
      <vt:lpstr>OfficinaSansITCStd Book</vt:lpstr>
      <vt:lpstr>Times</vt:lpstr>
      <vt:lpstr>Wingdings</vt:lpstr>
      <vt:lpstr>1_Cover Slide</vt:lpstr>
      <vt:lpstr>Content Slides - Blue Text</vt:lpstr>
      <vt:lpstr>Custom Design</vt:lpstr>
      <vt:lpstr>PowerPoint Presentation</vt:lpstr>
      <vt:lpstr>The Challenge: Provide Trustworthy Grid Operation in Possibly Hostile Environments</vt:lpstr>
      <vt:lpstr>PowerPoint Presentation</vt:lpstr>
      <vt:lpstr>Cyber Security Facts (according to Sanders)</vt:lpstr>
      <vt:lpstr>In the smart grid, the cyber Infrastructure  must provide control at many levels and multiple dimensions</vt:lpstr>
      <vt:lpstr>Cyber Security Facts (according to Sanders)</vt:lpstr>
      <vt:lpstr>Cyber Security Facts (according to Sanders)</vt:lpstr>
      <vt:lpstr>A Decade of Energy Cyber Infrastructure Attack Malware</vt:lpstr>
      <vt:lpstr>Potential Power-System-Specific Cyber Attack Strategies</vt:lpstr>
      <vt:lpstr>Lateral Movement in Cyber Kill Chain Demands Resiliency</vt:lpstr>
      <vt:lpstr>Lateral Movement Attack Examples</vt:lpstr>
      <vt:lpstr>Cyber Security Facts (according to Sanders)</vt:lpstr>
      <vt:lpstr>Notional Architecture for Resiliency</vt:lpstr>
      <vt:lpstr>Notional Architecture for Resiliency</vt:lpstr>
      <vt:lpstr>Notional Architecture for Resiliency</vt:lpstr>
      <vt:lpstr>Notional Architecture for Resiliency</vt:lpstr>
      <vt:lpstr>Notional Architecture for Resiliency</vt:lpstr>
      <vt:lpstr>Resiliency in Practice: Detecting Lateral Movement</vt:lpstr>
      <vt:lpstr>Hierarchical Fusion</vt:lpstr>
      <vt:lpstr>Malicious Lateral Movement via Machine Learning</vt:lpstr>
      <vt:lpstr>Challenges in Providing Cyber Resiliency</vt:lpstr>
      <vt:lpstr>Cyber Security Facts (according to Sanders)</vt:lpstr>
      <vt:lpstr>Failure to Comply with NERC/CIP Requirements: Real Financial Penalties </vt:lpstr>
      <vt:lpstr>Industrial Control System Network Vulnerability Analysis with NP-View</vt:lpstr>
      <vt:lpstr>Industrial Control System Network Vulnerability Analysis with NP-View</vt:lpstr>
      <vt:lpstr>PowerPoint Presentation</vt:lpstr>
      <vt:lpstr>Engineering in Cyber Resilience: Making Sound Design Choices</vt:lpstr>
      <vt:lpstr>Cyber Security Facts (according to Sanders)</vt:lpstr>
      <vt:lpstr>Cyber Resilient Energy Delivery Consortium (CREDC) </vt:lpstr>
      <vt:lpstr>Final Thoughts</vt:lpstr>
    </vt:vector>
  </TitlesOfParts>
  <Company>University of Illinois</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Sweet, Todd M</dc:creator>
  <cp:lastModifiedBy>William H. Sanders</cp:lastModifiedBy>
  <cp:revision>131</cp:revision>
  <cp:lastPrinted>2016-12-15T22:22:15Z</cp:lastPrinted>
  <dcterms:created xsi:type="dcterms:W3CDTF">2018-04-13T21:13:49Z</dcterms:created>
  <dcterms:modified xsi:type="dcterms:W3CDTF">2018-04-23T13:08:21Z</dcterms:modified>
</cp:coreProperties>
</file>