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1"/>
  </p:notesMasterIdLst>
  <p:sldIdLst>
    <p:sldId id="256" r:id="rId2"/>
    <p:sldId id="267" r:id="rId3"/>
    <p:sldId id="259" r:id="rId4"/>
    <p:sldId id="260" r:id="rId5"/>
    <p:sldId id="261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8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6E320-A2B3-42E1-8CE8-97C4D808A08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DDCEB-72CF-4F0E-A179-C43CEBCB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Shekhawat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Kapila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Sanjay Singh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Bhagirath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Chauhan. "Weed management in dry direct-seeded rice: a review on challenges and opportunities for sustainable rice production."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Agronomy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10, no. 9 (2020): 1264.</a:t>
            </a:r>
          </a:p>
          <a:p>
            <a:pPr fontAlgn="t"/>
            <a:r>
              <a:rPr lang="en-US" dirty="0"/>
              <a:t>Harvard</a:t>
            </a:r>
            <a:br>
              <a:rPr lang="en-US" dirty="0"/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Jabran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K.,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Jabran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(2017). Sunflower allelopathy for weed control.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Manipulation of allelopathic crops for weed control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77-85.</a:t>
            </a:r>
          </a:p>
          <a:p>
            <a:r>
              <a:rPr lang="en-US" dirty="0"/>
              <a:t>Chicago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(2020). Potential role of Eucalyptus spp. and Acacia spp. allelochemicals in weed management.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Chilean journal of agricultural research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452-458.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Dukpa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R., Tiwari, A., &amp; Kapoor, D. (2020). Biological management of allelopathic plant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Parthenium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Agriculture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252-261.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Mehdizadeh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Mohammad,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Waseem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Mushtaq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Shahida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Anusha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Siddiqui,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Sawsen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Ayadi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Pervinder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Kaur, Stephen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Yeboah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Sargol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Mazraedoost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 AL-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Koko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Tampubolon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"Herbicide residues in agroecosystems: Fate, detection, and effect on non-target plants."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 in Agricultural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 (2021): 157-167.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Janusauskaite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(2023).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Allelopathic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of Aqueous Extracts of Helianthus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L., Grown in Boreal Conditions, on Germination, Development, and Physiological Indices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sativum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(9), 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DDCEB-72CF-4F0E-A179-C43CEBCBC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CBD4-E224-41E8-AE5A-4BEE1A76C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698E4-8285-4DE2-A9DF-B6B3FBCF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000D-5495-46E8-B9F0-555F925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E246-8984-411A-A8D6-4B2AA07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7AED-3FB3-46ED-9A9E-472EB236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D4F8-9D32-43AF-856B-EB7E440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C5B7D-FFEA-4EC7-8B52-125C3B38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B3FA-A458-400A-978B-AF3E2D8E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51EA-34D1-4828-A4E5-F811A91C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984A-6B9C-49BF-8B2A-4FD737CF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B2D0-30EA-4066-9BE2-91B83C33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8F1F2-481C-4134-B432-076763001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8C0B-C27E-4B21-8D64-8B13DA9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3E7B-2B18-4D7E-B23C-BD4B745B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CBC0-E80D-41C8-A58B-45855A5E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F5F4-771C-45B1-A7D4-A21842D1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5386-6ED5-4955-815A-2FC5C08C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10B7-F817-4B56-87DC-EC24907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2577-9A14-477C-B5CB-BE056161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7421-4473-4927-8BF5-5F6EDEF5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8F85-0429-4571-AE70-3E9DEEDF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8D9D-33E0-47E6-B296-8A9C5C46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D9E1-0B14-4108-AE02-62DF3909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2265-5ED0-4E1F-8E7C-5BAE2C22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462D-7ECB-4DF3-AFB2-56DFF7B6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9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1A0F-A71A-4CE1-87ED-E54E699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ECE0-9E45-4501-A7C9-2F3760CB1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B1B1-B2A5-47D4-8C68-26C81C648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DE3D-30E5-4FF3-A652-7586619A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276F-101A-44A5-A911-08D61C9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849CE-08CD-4FC6-861F-AEE5D557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26F9-0A0B-4E08-8E8C-10107EC3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B001-237A-4934-B6C7-77DE43AF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2C8EF-4B6A-4ABE-A799-9B9B930C3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895B4-8B0E-4C2B-B476-139B33FD5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D43E7-5EF9-4320-A5B3-CBDCDDB25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2EC90-5BF6-4E58-8A22-9F58BBA3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7DF40-E8F0-4891-B943-451D7CC9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29CE6-20DE-48D3-B32D-4087DE50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189-8C4D-4903-A59A-530A791F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CA230-F67E-4D99-A5D4-7EBB778C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A63FD-E8D1-49FA-8625-76FF0778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54D48-69E2-4833-86E4-BB097E52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8B390-5E43-4364-8209-79AF5614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9D9F5-5A46-4583-9695-F244B6B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8B08B-7448-4C8B-9F2F-E6AC5F9D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DDD0-3A97-4C33-B508-4312691E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271C-E486-49D4-A128-503283B7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BBF79-AA2C-43DA-B93B-B9915CCE3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93856-511B-4DDA-8DB0-78CA960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C485-2045-46C3-A04C-A8B6A203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C61E-0556-4153-8B73-B2C87928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3980-C231-43A4-A343-EEDF79E3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2F841-56C7-4AF1-8DA9-EFD563F2B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3C8F-1AE5-4455-A01C-A004CA62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5970-1132-4110-B0D2-8F900131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D6BF-B3C6-42EA-AC7A-48A2CA40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FE94-1159-40D1-98D2-DB62F08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F7020-FCC2-45C2-A0C6-A7FF4932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44EB-5B8A-4AE6-A726-83CBBAA1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6BA7-F1AA-4FCD-94E4-660D25F12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7666-D270-4D64-B019-FF21A29E6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388D-B6B3-495F-B9F8-A602B54C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8A95-E72C-4B1F-B683-13D16CECC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109" y="665019"/>
            <a:ext cx="10307782" cy="1964908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DEVELOPING BIOSYNTHESISED ALLELOCHEMICALS FOR EFFECTIVE WEED MANAGEMENT IN DIRECT SOWN RICE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574CF-9DBC-4820-87D2-F13A247F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878" y="3127133"/>
            <a:ext cx="5726243" cy="2378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82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4B7-836C-4CBE-8623-60C7AE1D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APPLICANT PROFILE</a:t>
            </a:r>
            <a:endParaRPr lang="en-IN" sz="4000" b="1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4C7C-DE5D-46D4-86FA-D19336E1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7"/>
            <a:ext cx="10515600" cy="5171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TEAM MEMBERS DETAIL’S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7AEF65-443E-4441-BE3A-51392D55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43091"/>
              </p:ext>
            </p:extLst>
          </p:nvPr>
        </p:nvGraphicFramePr>
        <p:xfrm>
          <a:off x="1229192" y="1936231"/>
          <a:ext cx="9608697" cy="2059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365">
                  <a:extLst>
                    <a:ext uri="{9D8B030D-6E8A-4147-A177-3AD203B41FA5}">
                      <a16:colId xmlns:a16="http://schemas.microsoft.com/office/drawing/2014/main" val="485183521"/>
                    </a:ext>
                  </a:extLst>
                </a:gridCol>
                <a:gridCol w="2658144">
                  <a:extLst>
                    <a:ext uri="{9D8B030D-6E8A-4147-A177-3AD203B41FA5}">
                      <a16:colId xmlns:a16="http://schemas.microsoft.com/office/drawing/2014/main" val="4040323379"/>
                    </a:ext>
                  </a:extLst>
                </a:gridCol>
                <a:gridCol w="2870794">
                  <a:extLst>
                    <a:ext uri="{9D8B030D-6E8A-4147-A177-3AD203B41FA5}">
                      <a16:colId xmlns:a16="http://schemas.microsoft.com/office/drawing/2014/main" val="2164081966"/>
                    </a:ext>
                  </a:extLst>
                </a:gridCol>
                <a:gridCol w="3150394">
                  <a:extLst>
                    <a:ext uri="{9D8B030D-6E8A-4147-A177-3AD203B41FA5}">
                      <a16:colId xmlns:a16="http://schemas.microsoft.com/office/drawing/2014/main" val="725158050"/>
                    </a:ext>
                  </a:extLst>
                </a:gridCol>
              </a:tblGrid>
              <a:tr h="350306">
                <a:tc>
                  <a:txBody>
                    <a:bodyPr/>
                    <a:lstStyle/>
                    <a:p>
                      <a:r>
                        <a:rPr lang="en-US" sz="2000" b="1" dirty="0"/>
                        <a:t>S.no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COURSE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SEMESTER &amp; YEAR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39373"/>
                  </a:ext>
                </a:extLst>
              </a:tr>
              <a:tr h="32335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THARANYA S</a:t>
                      </a:r>
                      <a:endParaRPr lang="en-IN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B. Sc. (Hons.) Agriculture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IV SEMESTER- II YEAR, KIA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47023"/>
                  </a:ext>
                </a:extLst>
              </a:tr>
              <a:tr h="32335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SWATHI V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83192"/>
                  </a:ext>
                </a:extLst>
              </a:tr>
              <a:tr h="32335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THARSHINI TV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2107"/>
                  </a:ext>
                </a:extLst>
              </a:tr>
              <a:tr h="565878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VINOTHA 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5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4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EE40-9EBE-4591-957B-673EC148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82"/>
            <a:ext cx="10515600" cy="7705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PROBLEM STATEMENT</a:t>
            </a:r>
            <a:endParaRPr lang="en-IN" sz="3200" b="1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7F10-5E28-4380-90BB-278BADC0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3" y="232012"/>
            <a:ext cx="11559652" cy="662598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4200" b="1" dirty="0"/>
              <a:t>NEED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Rice is staple food crop for more than 60% of people in Asian countries. 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Direct rice sown method - reduce duration, minimize water use.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Poor weed management - 100% yield loss (</a:t>
            </a:r>
            <a:r>
              <a:rPr lang="en-US" sz="3600" dirty="0" err="1"/>
              <a:t>Shekhawat</a:t>
            </a:r>
            <a:r>
              <a:rPr lang="en-US" sz="3600" dirty="0"/>
              <a:t> </a:t>
            </a:r>
            <a:r>
              <a:rPr lang="en-US" sz="3600" i="1" dirty="0"/>
              <a:t>et al., </a:t>
            </a:r>
            <a:r>
              <a:rPr lang="en-US" sz="3600" dirty="0"/>
              <a:t>2020). 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Rice alone consumes  2.3 million </a:t>
            </a:r>
            <a:r>
              <a:rPr lang="en-US" sz="3600" dirty="0" err="1"/>
              <a:t>tonnes</a:t>
            </a:r>
            <a:r>
              <a:rPr lang="en-US" sz="3600" dirty="0"/>
              <a:t> of herbicide per annum (Statista, 2023)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Application of herbicide damages ecosystems and pollutes the environment (</a:t>
            </a:r>
            <a:r>
              <a:rPr lang="en-US" sz="3600" dirty="0" err="1"/>
              <a:t>Mehdizadeh</a:t>
            </a:r>
            <a:r>
              <a:rPr lang="en-US" sz="3600" dirty="0"/>
              <a:t> </a:t>
            </a:r>
            <a:r>
              <a:rPr lang="en-US" sz="3600" i="1" dirty="0"/>
              <a:t>et al., </a:t>
            </a:r>
            <a:r>
              <a:rPr lang="en-US" sz="3600" dirty="0"/>
              <a:t>2021). 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Therefore, allelochemicals is the best alternative for producing rice in ecofriendly manner. 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Dosage, spectrum of target weed, effect on crop, soil implication needs more attention before commercialization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4200" b="1" dirty="0"/>
              <a:t>HYPOTHESIS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Crude extract of </a:t>
            </a:r>
          </a:p>
          <a:p>
            <a:pPr lvl="1" algn="just">
              <a:lnSpc>
                <a:spcPct val="100000"/>
              </a:lnSpc>
            </a:pPr>
            <a:r>
              <a:rPr lang="en-US" sz="3300" i="1" dirty="0" err="1"/>
              <a:t>Parthenium</a:t>
            </a:r>
            <a:r>
              <a:rPr lang="en-US" sz="3300" i="1" dirty="0"/>
              <a:t> </a:t>
            </a:r>
            <a:r>
              <a:rPr lang="en-US" sz="3300" i="1" dirty="0" err="1"/>
              <a:t>hysterophorus</a:t>
            </a:r>
            <a:r>
              <a:rPr lang="en-US" sz="3300" i="1" dirty="0"/>
              <a:t> </a:t>
            </a:r>
            <a:r>
              <a:rPr lang="en-US" sz="3300" dirty="0"/>
              <a:t>(</a:t>
            </a:r>
            <a:r>
              <a:rPr lang="en-US" sz="3300" dirty="0" err="1"/>
              <a:t>Dukpa</a:t>
            </a:r>
            <a:r>
              <a:rPr lang="en-US" sz="3300" dirty="0"/>
              <a:t> </a:t>
            </a:r>
            <a:r>
              <a:rPr lang="en-US" sz="3300" i="1" dirty="0"/>
              <a:t>et al., </a:t>
            </a:r>
            <a:r>
              <a:rPr lang="en-US" sz="3300" dirty="0"/>
              <a:t>2020), </a:t>
            </a:r>
          </a:p>
          <a:p>
            <a:pPr lvl="1" algn="just">
              <a:lnSpc>
                <a:spcPct val="100000"/>
              </a:lnSpc>
            </a:pPr>
            <a:r>
              <a:rPr lang="en-US" sz="3300" i="1" dirty="0"/>
              <a:t>Eucalyptus globulus </a:t>
            </a:r>
            <a:r>
              <a:rPr lang="en-US" sz="3300" dirty="0"/>
              <a:t>(</a:t>
            </a:r>
            <a:r>
              <a:rPr lang="en-US" sz="3300" dirty="0" err="1"/>
              <a:t>Dukpa</a:t>
            </a:r>
            <a:r>
              <a:rPr lang="en-US" sz="3300" dirty="0"/>
              <a:t>, 2020), </a:t>
            </a:r>
          </a:p>
          <a:p>
            <a:pPr lvl="1" algn="just">
              <a:lnSpc>
                <a:spcPct val="100000"/>
              </a:lnSpc>
            </a:pPr>
            <a:r>
              <a:rPr lang="en-US" sz="3300" i="1" dirty="0"/>
              <a:t>Helianthus </a:t>
            </a:r>
            <a:r>
              <a:rPr lang="en-US" sz="3300" i="1" dirty="0" err="1"/>
              <a:t>annuus</a:t>
            </a:r>
            <a:r>
              <a:rPr lang="en-US" sz="3300" dirty="0"/>
              <a:t> L. (</a:t>
            </a:r>
            <a:r>
              <a:rPr lang="en-US" sz="3300" dirty="0" err="1"/>
              <a:t>Janusauskaite</a:t>
            </a:r>
            <a:r>
              <a:rPr lang="en-US" sz="3300" dirty="0"/>
              <a:t>, 2023)</a:t>
            </a:r>
            <a:r>
              <a:rPr lang="en-US" sz="3300" dirty="0">
                <a:solidFill>
                  <a:srgbClr val="FF0000"/>
                </a:solidFill>
              </a:rPr>
              <a:t>  </a:t>
            </a:r>
            <a:r>
              <a:rPr lang="en-US" sz="3300" dirty="0"/>
              <a:t>exhibited the strongest allelopathic potential on weeds. 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The major allelochemical present in these crops are phenolic acid and volatile terpenes which suppresses weed growth.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Hence, extraction of ecofriendly allelopathic molecule present in those plants can be used for weed management in direct sown rice.</a:t>
            </a:r>
          </a:p>
        </p:txBody>
      </p:sp>
    </p:spTree>
    <p:extLst>
      <p:ext uri="{BB962C8B-B14F-4D97-AF65-F5344CB8AC3E}">
        <p14:creationId xmlns:p14="http://schemas.microsoft.com/office/powerpoint/2010/main" val="35664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6E45-F27F-4E43-A6E1-C12E49B2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PROPOSED SOLUTION</a:t>
            </a:r>
            <a:endParaRPr lang="en-IN" sz="4000" b="1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53C0-0975-4C61-9EC4-F2D95F53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834"/>
            <a:ext cx="10439400" cy="49423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/>
              <a:t>Outcome of the proposed solution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Identification of potential ecofriendly </a:t>
            </a:r>
            <a:r>
              <a:rPr lang="en-US" sz="2400" dirty="0" err="1"/>
              <a:t>allelopathic</a:t>
            </a:r>
            <a:r>
              <a:rPr lang="en-US" sz="2400" dirty="0"/>
              <a:t> components with new mode of action can be used as an alternate to synthetic herbicides for weed management in direct sown rice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Understanding ecological implication through analyzing degradation pattern of applied allelochemicals in direct sown rice field soil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Development of new natural ecofriendly </a:t>
            </a:r>
            <a:r>
              <a:rPr lang="en-US" sz="2400" dirty="0" err="1"/>
              <a:t>allelopathic</a:t>
            </a:r>
            <a:r>
              <a:rPr lang="en-US" sz="2400" dirty="0"/>
              <a:t> herbicide product </a:t>
            </a:r>
          </a:p>
        </p:txBody>
      </p:sp>
    </p:spTree>
    <p:extLst>
      <p:ext uri="{BB962C8B-B14F-4D97-AF65-F5344CB8AC3E}">
        <p14:creationId xmlns:p14="http://schemas.microsoft.com/office/powerpoint/2010/main" val="39525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594-67EB-41F0-B025-BD6F8A29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2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How is the proposed solution better than existing solutions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IN" sz="4000" b="1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A102-2F3C-4019-8835-99617EB3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9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Synthetic herbicides are harmful and pollutes the environment.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Bioherbicide</a:t>
            </a:r>
            <a:r>
              <a:rPr lang="en-US" sz="2400" dirty="0"/>
              <a:t> molecules derived from plant (lack of unnatural rings) degrade easily.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Organic farming - adopt hand weeding and avoid chemical herbicides- increases cost.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Allelochemical</a:t>
            </a:r>
            <a:r>
              <a:rPr lang="en-US" sz="2400" dirty="0"/>
              <a:t> reducing the weeds, </a:t>
            </a:r>
            <a:r>
              <a:rPr lang="en-US" sz="2400" dirty="0" err="1"/>
              <a:t>labour</a:t>
            </a:r>
            <a:r>
              <a:rPr lang="en-US" sz="2400" dirty="0"/>
              <a:t> cost and cultivation cost.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As this </a:t>
            </a:r>
            <a:r>
              <a:rPr lang="en-US" sz="2400" dirty="0" err="1"/>
              <a:t>bioherbicides</a:t>
            </a:r>
            <a:r>
              <a:rPr lang="en-US" sz="2400" dirty="0"/>
              <a:t> derived from plant, it will helps the soil to retain its functional stability and restore its productivity.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Identification of new site of action herbicide- manage herbicide resistant weeds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3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Gill Sans MT" pitchFamily="34" charset="0"/>
              </a:rPr>
              <a:t>WORK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90651"/>
              </p:ext>
            </p:extLst>
          </p:nvPr>
        </p:nvGraphicFramePr>
        <p:xfrm>
          <a:off x="536662" y="914401"/>
          <a:ext cx="10997512" cy="577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9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633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Milestones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Deliverables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Estimated time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835">
                <a:tc>
                  <a:txBody>
                    <a:bodyPr/>
                    <a:lstStyle/>
                    <a:p>
                      <a:r>
                        <a:rPr lang="en-US" baseline="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Identification and extraction of major allelochemicals present in the potential  allelopathy producing  plants, </a:t>
                      </a:r>
                    </a:p>
                    <a:p>
                      <a:r>
                        <a:rPr lang="en-US" baseline="0" dirty="0"/>
                        <a:t>Compound identified – GCMS and</a:t>
                      </a:r>
                    </a:p>
                    <a:p>
                      <a:r>
                        <a:rPr lang="en-US" baseline="0" dirty="0"/>
                        <a:t>Compound separated – Flash </a:t>
                      </a:r>
                      <a:r>
                        <a:rPr lang="en-US" baseline="0" dirty="0" err="1"/>
                        <a:t>chromotograpy</a:t>
                      </a:r>
                      <a:r>
                        <a:rPr lang="en-US" baseline="0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Identification of</a:t>
                      </a:r>
                      <a:r>
                        <a:rPr lang="en-US" baseline="0" dirty="0"/>
                        <a:t> major allelochemicals and</a:t>
                      </a:r>
                    </a:p>
                    <a:p>
                      <a:r>
                        <a:rPr lang="en-US" baseline="0" dirty="0"/>
                        <a:t>extraction of the major allelochemicals from plants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2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the efficiency of single or combination of purified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allelochemicals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major weeds  of direct sown rice under controlled condition.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  <a:r>
                        <a:rPr lang="en-US" baseline="0" dirty="0"/>
                        <a:t> of effective single or combination of allelochemicals for weed management in direct sown rice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36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of its suitability to crops, persistence of herbicide and soil microbial study under natural environmental condition.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Identification</a:t>
                      </a:r>
                      <a:r>
                        <a:rPr lang="en-US" baseline="0" dirty="0"/>
                        <a:t> of ecofriendly herbicide molecule for effective weed management in direct sown rice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month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336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of ecofriendly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alleolocemicals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based bio-herbicide for weed management in direct sown rice. Final report submission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Stabilizing</a:t>
                      </a:r>
                      <a:r>
                        <a:rPr lang="en-US" baseline="0" dirty="0"/>
                        <a:t> the effective allelopathic chemical molecules suitable for commercialization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ill Sans MT" pitchFamily="34" charset="0"/>
              </a:rPr>
              <a:t>BUDGET ALLOCATION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130464"/>
              </p:ext>
            </p:extLst>
          </p:nvPr>
        </p:nvGraphicFramePr>
        <p:xfrm>
          <a:off x="1014484" y="1429839"/>
          <a:ext cx="1054196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          S.NO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      Budget Head</a:t>
                      </a:r>
                      <a:endParaRPr lang="en-US" dirty="0"/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Budget</a:t>
                      </a:r>
                      <a:r>
                        <a:rPr lang="en-US" baseline="0" dirty="0"/>
                        <a:t> allocation (RS)</a:t>
                      </a:r>
                      <a:endParaRPr lang="en-US" dirty="0"/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Recurring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Chemicals for extraction and analysis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Analyzing</a:t>
                      </a:r>
                      <a:r>
                        <a:rPr lang="en-US" baseline="0" dirty="0"/>
                        <a:t> and extraction of components (out sourcing)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Travelling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experimentation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miscellaneous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Non recurring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Vacuum flask evaporator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4,90,000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SOCIAL AND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17" y="1478060"/>
            <a:ext cx="10515600" cy="45789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In response to mounting concerns over the adverse environmental and health effects associated with synthetic herbicides, there's an increasing demand for sustainable alternatives in weed management of rice crop.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Allelochemicals stand out as a natural and eco-friendly solution,                    appealing to farmers, consumers, and regulatory bodies alike.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organic farming sector presents a lucrative market                                 opportunity for allelochemical-based weed management                                       products.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Organic farmers are actively seeking alternatives to                                            synthetic chemicals, prioritizing natural and sustainable                                          solutions that align with organic certification standards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FA9D9-AA0F-4103-92C9-0B321C64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56" y="3429000"/>
            <a:ext cx="4092316" cy="3041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1B6F2-8E2B-4DFD-AE9E-2660D903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1068</Words>
  <Application>Microsoft Office PowerPoint</Application>
  <PresentationFormat>Widescreen</PresentationFormat>
  <Paragraphs>140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DEVELOPING BIOSYNTHESISED ALLELOCHEMICALS FOR EFFECTIVE WEED MANAGEMENT IN DIRECT SOWN RICE</vt:lpstr>
      <vt:lpstr>APPLICANT PROFILE</vt:lpstr>
      <vt:lpstr>PROBLEM STATEMENT</vt:lpstr>
      <vt:lpstr>PROPOSED SOLUTION</vt:lpstr>
      <vt:lpstr>How is the proposed solution better than existing solutions ?</vt:lpstr>
      <vt:lpstr>WORK PLAN</vt:lpstr>
      <vt:lpstr>BUDGET ALLOCATION</vt:lpstr>
      <vt:lpstr>SOCIAL AND ECONOMIC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BIOSYNTHESISED ALLELOCHEMICALS FOR EFFECTIVE WEED MANAGEMENT IN DIRECT SOWN RICE</dc:title>
  <dc:creator>dell</dc:creator>
  <cp:lastModifiedBy>THARANYA S</cp:lastModifiedBy>
  <cp:revision>128</cp:revision>
  <dcterms:created xsi:type="dcterms:W3CDTF">2024-04-15T09:52:22Z</dcterms:created>
  <dcterms:modified xsi:type="dcterms:W3CDTF">2024-07-26T12:04:04Z</dcterms:modified>
</cp:coreProperties>
</file>