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2"/>
  </p:sldMasterIdLst>
  <p:notesMasterIdLst>
    <p:notesMasterId r:id="rId17"/>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xmlns="">
        <p14:section name="Default Section" id="{B56C2C5F-BD04-4B9C-BD53-74E436F0BF44}">
          <p14:sldIdLst>
            <p14:sldId id="257"/>
            <p14:sldId id="258"/>
          </p14:sldIdLst>
        </p14:section>
        <p14:section name="Untitled Section" id="{1347AADE-B6A9-4BAA-A3BE-9D5376A1A983}">
          <p14:sldIdLst>
            <p14:sldId id="259"/>
            <p14:sldId id="260"/>
            <p14:sldId id="261"/>
            <p14:sldId id="262"/>
            <p14:sldId id="263"/>
            <p14:sldId id="264"/>
            <p14:sldId id="265"/>
            <p14:sldId id="266"/>
            <p14:sldId id="268"/>
            <p14:sldId id="269"/>
            <p14:sldId id="270"/>
            <p14:sldId id="271"/>
          </p14:sldIdLst>
        </p14:section>
      </p14:sectionLst>
    </p:ext>
    <p:ext uri="{EFAFB233-063F-42B5-8137-9DF3F51BA10A}">
      <p15:sldGuideLst xmlns:p15="http://schemas.microsoft.com/office/powerpoint/2012/main" xmlns="">
        <p15:guide id="1" orient="horz" pos="588">
          <p15:clr>
            <a:srgbClr val="A4A3A4"/>
          </p15:clr>
        </p15:guide>
        <p15:guide id="2" pos="144">
          <p15:clr>
            <a:srgbClr val="A4A3A4"/>
          </p15:clr>
        </p15:guide>
        <p15:guide id="3" orient="horz" pos="8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206" autoAdjust="0"/>
  </p:normalViewPr>
  <p:slideViewPr>
    <p:cSldViewPr snapToGrid="0">
      <p:cViewPr varScale="1">
        <p:scale>
          <a:sx n="105" d="100"/>
          <a:sy n="105" d="100"/>
        </p:scale>
        <p:origin x="-330" y="-84"/>
      </p:cViewPr>
      <p:guideLst>
        <p:guide orient="horz" pos="588"/>
        <p:guide orient="horz" pos="852"/>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651"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52"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Slide Image Placeholder 1"/>
          <p:cNvSpPr>
            <a:spLocks noGrp="1" noRot="1" noChangeAspect="1"/>
          </p:cNvSpPr>
          <p:nvPr>
            <p:ph type="sldImg"/>
          </p:nvPr>
        </p:nvSpPr>
        <p:spPr>
          <a:xfrm>
            <a:off x="533400" y="763588"/>
            <a:ext cx="6704013" cy="3771900"/>
          </a:xfrm>
        </p:spPr>
      </p:sp>
      <p:sp>
        <p:nvSpPr>
          <p:cNvPr id="1048588" name="Notes Placeholder 2"/>
          <p:cNvSpPr>
            <a:spLocks noGrp="1"/>
          </p:cNvSpPr>
          <p:nvPr>
            <p:ph type="body" idx="1"/>
          </p:nvPr>
        </p:nvSpPr>
        <p:spPr/>
        <p:txBody>
          <a:bodyPr/>
          <a:lstStyle/>
          <a:p>
            <a:pPr marL="0" indent="0">
              <a:buNone/>
            </a:pPr>
            <a:endParaRPr lang="en-IN" dirty="0"/>
          </a:p>
        </p:txBody>
      </p:sp>
      <p:sp>
        <p:nvSpPr>
          <p:cNvPr id="1048589"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Slide Image Placeholder 1"/>
          <p:cNvSpPr>
            <a:spLocks noGrp="1" noRot="1" noChangeAspect="1"/>
          </p:cNvSpPr>
          <p:nvPr>
            <p:ph type="sldImg"/>
          </p:nvPr>
        </p:nvSpPr>
        <p:spPr>
          <a:xfrm>
            <a:off x="533400" y="763588"/>
            <a:ext cx="6704013" cy="3771900"/>
          </a:xfrm>
        </p:spPr>
      </p:sp>
      <p:sp>
        <p:nvSpPr>
          <p:cNvPr id="1048593" name="Notes Placeholder 2"/>
          <p:cNvSpPr>
            <a:spLocks noGrp="1"/>
          </p:cNvSpPr>
          <p:nvPr>
            <p:ph type="body" idx="1"/>
          </p:nvPr>
        </p:nvSpPr>
        <p:spPr/>
        <p:txBody>
          <a:bodyPr/>
          <a:lstStyle/>
          <a:p>
            <a:pPr marL="158750" indent="0">
              <a:buNone/>
            </a:pPr>
            <a:endParaRPr lang="en-US" b="1"/>
          </a:p>
        </p:txBody>
      </p:sp>
      <p:sp>
        <p:nvSpPr>
          <p:cNvPr id="104859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2</a:t>
            </a:fld>
            <a:endParaRPr lang="en-US" sz="14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PlaceHolder 1"/>
          <p:cNvSpPr>
            <a:spLocks noGrp="1" noRot="1" noChangeAspect="1"/>
          </p:cNvSpPr>
          <p:nvPr>
            <p:ph type="sldImg"/>
          </p:nvPr>
        </p:nvSpPr>
        <p:spPr>
          <a:xfrm>
            <a:off x="685800" y="1143000"/>
            <a:ext cx="5486400" cy="3086100"/>
          </a:xfrm>
          <a:prstGeom prst="rect">
            <a:avLst/>
          </a:prstGeom>
        </p:spPr>
      </p:sp>
      <p:sp>
        <p:nvSpPr>
          <p:cNvPr id="104862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pPr>
            <a:endParaRPr lang="en-US" sz="2000"/>
          </a:p>
        </p:txBody>
      </p:sp>
      <p:sp>
        <p:nvSpPr>
          <p:cNvPr id="104862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13</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PlaceHolder 1"/>
          <p:cNvSpPr>
            <a:spLocks noGrp="1" noRot="1" noChangeAspect="1"/>
          </p:cNvSpPr>
          <p:nvPr>
            <p:ph type="sldImg"/>
          </p:nvPr>
        </p:nvSpPr>
        <p:spPr>
          <a:xfrm>
            <a:off x="685800" y="1143000"/>
            <a:ext cx="5486400" cy="3086100"/>
          </a:xfrm>
          <a:prstGeom prst="rect">
            <a:avLst/>
          </a:prstGeom>
        </p:spPr>
      </p:sp>
      <p:sp>
        <p:nvSpPr>
          <p:cNvPr id="1048624"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endParaRPr lang="en-IN" b="0"/>
          </a:p>
        </p:txBody>
      </p:sp>
      <p:sp>
        <p:nvSpPr>
          <p:cNvPr id="1048625"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14</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048604"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048635"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1048636"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1048580"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1" name="Date Placeholder 3"/>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pPr/>
              <a:t>20-01-2024</a:t>
            </a:fld>
            <a:endParaRPr lang="en-US"/>
          </a:p>
        </p:txBody>
      </p:sp>
      <p:sp>
        <p:nvSpPr>
          <p:cNvPr id="1048582"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1048583"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
        <p:nvSpPr>
          <p:cNvPr id="7" name="Title 6"/>
          <p:cNvSpPr>
            <a:spLocks noGrp="1"/>
          </p:cNvSpPr>
          <p:nvPr>
            <p:ph type="title"/>
          </p:nvPr>
        </p:nvSpPr>
        <p:spPr>
          <a:xfrm>
            <a:off x="457200" y="206375"/>
            <a:ext cx="8229600" cy="85725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1048629"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630"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1048631"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1048632"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1048595"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596"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37"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38"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1048639"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1048640"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641"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42"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43"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26"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27"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28"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1048644"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48645"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104864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4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4864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4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lvl1pPr>
            <a:lvl2pPr marL="914378" lvl="1" indent="-317492" algn="l">
              <a:lnSpc>
                <a:spcPct val="115000"/>
              </a:lnSpc>
              <a:spcBef>
                <a:spcPts val="1600"/>
              </a:spcBef>
              <a:spcAft>
                <a:spcPts val="0"/>
              </a:spcAft>
              <a:buSzPts val="1400"/>
              <a:buChar char="○"/>
            </a:lvl2pPr>
            <a:lvl3pPr marL="1371566" lvl="2" indent="-317492" algn="l">
              <a:lnSpc>
                <a:spcPct val="115000"/>
              </a:lnSpc>
              <a:spcBef>
                <a:spcPts val="1600"/>
              </a:spcBef>
              <a:spcAft>
                <a:spcPts val="0"/>
              </a:spcAft>
              <a:buSzPts val="1400"/>
              <a:buChar char="■"/>
            </a:lvl3pPr>
            <a:lvl4pPr marL="1828754" lvl="3" indent="-317492" algn="l">
              <a:lnSpc>
                <a:spcPct val="115000"/>
              </a:lnSpc>
              <a:spcBef>
                <a:spcPts val="1600"/>
              </a:spcBef>
              <a:spcAft>
                <a:spcPts val="0"/>
              </a:spcAft>
              <a:buSzPts val="1400"/>
              <a:buChar char="●"/>
            </a:lvl4pPr>
            <a:lvl5pPr marL="2285943" lvl="4" indent="-317492" algn="l">
              <a:lnSpc>
                <a:spcPct val="115000"/>
              </a:lnSpc>
              <a:spcBef>
                <a:spcPts val="1600"/>
              </a:spcBef>
              <a:spcAft>
                <a:spcPts val="0"/>
              </a:spcAft>
              <a:buSzPts val="1400"/>
              <a:buChar char="○"/>
            </a:lvl5pPr>
            <a:lvl6pPr marL="2743132" lvl="5" indent="-317492" algn="l">
              <a:lnSpc>
                <a:spcPct val="115000"/>
              </a:lnSpc>
              <a:spcBef>
                <a:spcPts val="1600"/>
              </a:spcBef>
              <a:spcAft>
                <a:spcPts val="0"/>
              </a:spcAft>
              <a:buSzPts val="1400"/>
              <a:buChar char="■"/>
            </a:lvl6pPr>
            <a:lvl7pPr marL="3200320" lvl="6" indent="-317492" algn="l">
              <a:lnSpc>
                <a:spcPct val="115000"/>
              </a:lnSpc>
              <a:spcBef>
                <a:spcPts val="1600"/>
              </a:spcBef>
              <a:spcAft>
                <a:spcPts val="0"/>
              </a:spcAft>
              <a:buSzPts val="1400"/>
              <a:buChar char="●"/>
            </a:lvl7pPr>
            <a:lvl8pPr marL="3657509" lvl="7" indent="-317492" algn="l">
              <a:lnSpc>
                <a:spcPct val="115000"/>
              </a:lnSpc>
              <a:spcBef>
                <a:spcPts val="1600"/>
              </a:spcBef>
              <a:spcAft>
                <a:spcPts val="0"/>
              </a:spcAft>
              <a:buSzPts val="1400"/>
              <a:buChar char="○"/>
            </a:lvl8pPr>
            <a:lvl9pPr marL="4114697" lvl="8" indent="-317492" algn="l">
              <a:lnSpc>
                <a:spcPct val="115000"/>
              </a:lnSpc>
              <a:spcBef>
                <a:spcPts val="1600"/>
              </a:spcBef>
              <a:spcAft>
                <a:spcPts val="1600"/>
              </a:spcAft>
              <a:buSzPts val="1400"/>
              <a:buChar char="■"/>
            </a:lvl9pPr>
          </a:lstStyle>
          <a:p>
            <a:endParaRPr/>
          </a:p>
        </p:txBody>
      </p:sp>
      <p:sp>
        <p:nvSpPr>
          <p:cNvPr id="104865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1048633"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lvl1pPr>
          </a:lstStyle>
          <a:p>
            <a:endParaRPr/>
          </a:p>
        </p:txBody>
      </p:sp>
      <p:sp>
        <p:nvSpPr>
          <p:cNvPr id="1048634"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1048576" name="Rectangle 5"/>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smtClean="0"/>
              <a:t>Hospital </a:t>
            </a:r>
            <a:r>
              <a:rPr lang="en-US" dirty="0"/>
              <a:t>Management System</a:t>
            </a:r>
          </a:p>
        </p:txBody>
      </p:sp>
      <p:sp>
        <p:nvSpPr>
          <p:cNvPr id="1048577" name="Rectangle 8"/>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Picture 7"/>
          <p:cNvPicPr>
            <a:picLocks noChangeAspect="1"/>
          </p:cNvPicPr>
          <p:nvPr userDrawn="1"/>
        </p:nvPicPr>
        <p:blipFill>
          <a:blip r:embed="rId13"/>
          <a:srcRect/>
          <a:stretch>
            <a:fillRect/>
          </a:stretch>
        </p:blipFill>
        <p:spPr>
          <a:xfrm>
            <a:off x="7435308" y="29029"/>
            <a:ext cx="1245494" cy="405088"/>
          </a:xfrm>
          <a:prstGeom prst="rect">
            <a:avLst/>
          </a:prstGeom>
        </p:spPr>
      </p:pic>
      <p:sp>
        <p:nvSpPr>
          <p:cNvPr id="1048578" name="Rectangle 12"/>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himss.or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2"/>
          <p:cNvPicPr>
            <a:picLocks noChangeAspect="1"/>
          </p:cNvPicPr>
          <p:nvPr/>
        </p:nvPicPr>
        <p:blipFill>
          <a:blip r:embed="rId3"/>
          <a:stretch>
            <a:fillRect/>
          </a:stretch>
        </p:blipFill>
        <p:spPr>
          <a:xfrm>
            <a:off x="-1" y="-122464"/>
            <a:ext cx="9144000" cy="5143500"/>
          </a:xfrm>
          <a:prstGeom prst="rect">
            <a:avLst/>
          </a:prstGeom>
        </p:spPr>
      </p:pic>
      <p:sp>
        <p:nvSpPr>
          <p:cNvPr id="1048584" name="TextBox 1"/>
          <p:cNvSpPr txBox="1"/>
          <p:nvPr/>
        </p:nvSpPr>
        <p:spPr>
          <a:xfrm>
            <a:off x="2274736" y="4468992"/>
            <a:ext cx="4594528" cy="276999"/>
          </a:xfrm>
          <a:prstGeom prst="rect">
            <a:avLst/>
          </a:prstGeom>
          <a:noFill/>
        </p:spPr>
        <p:txBody>
          <a:bodyPr wrap="none" rtlCol="0">
            <a:spAutoFit/>
          </a:bodyPr>
          <a:lstStyle/>
          <a:p>
            <a:pPr algn="ctr"/>
            <a:r>
              <a:rPr lang="en-US" sz="1200" dirty="0">
                <a:solidFill>
                  <a:schemeClr val="bg1"/>
                </a:solidFill>
              </a:rPr>
              <a:t>Disclaimer: The content is curated for educational purposes only.</a:t>
            </a:r>
          </a:p>
        </p:txBody>
      </p:sp>
      <p:sp>
        <p:nvSpPr>
          <p:cNvPr id="1048585" name="Rectangle: Rounded Corners 4"/>
          <p:cNvSpPr/>
          <p:nvPr/>
        </p:nvSpPr>
        <p:spPr>
          <a:xfrm>
            <a:off x="1122743" y="770709"/>
            <a:ext cx="6898511" cy="3526971"/>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26" name="Group 5"/>
          <p:cNvGrpSpPr/>
          <p:nvPr/>
        </p:nvGrpSpPr>
        <p:grpSpPr>
          <a:xfrm>
            <a:off x="1548292" y="1214578"/>
            <a:ext cx="6047412" cy="601034"/>
            <a:chOff x="1567263" y="1495382"/>
            <a:chExt cx="6047412" cy="601034"/>
          </a:xfrm>
        </p:grpSpPr>
        <p:pic>
          <p:nvPicPr>
            <p:cNvPr id="2097154" name="Google Shape;110;p4" descr="A close up of a sign  Description automatically generated"/>
            <p:cNvPicPr preferRelativeResize="0">
              <a:picLocks/>
            </p:cNvPicPr>
            <p:nvPr/>
          </p:nvPicPr>
          <p:blipFill rotWithShape="1">
            <a:blip r:embed="rId4">
              <a:alphaModFix/>
            </a:blip>
            <a:srcRect/>
            <a:stretch>
              <a:fillRect/>
            </a:stretch>
          </p:blipFill>
          <p:spPr>
            <a:xfrm>
              <a:off x="4755974" y="1620847"/>
              <a:ext cx="1163978" cy="389110"/>
            </a:xfrm>
            <a:prstGeom prst="rect">
              <a:avLst/>
            </a:prstGeom>
            <a:noFill/>
            <a:ln>
              <a:noFill/>
            </a:ln>
          </p:spPr>
        </p:pic>
        <p:pic>
          <p:nvPicPr>
            <p:cNvPr id="2097155" name="Picture 10"/>
            <p:cNvPicPr>
              <a:picLocks noChangeAspect="1"/>
            </p:cNvPicPr>
            <p:nvPr/>
          </p:nvPicPr>
          <p:blipFill rotWithShape="1">
            <a:blip r:embed="rId5"/>
            <a:srcRect t="20552"/>
            <a:stretch>
              <a:fillRect/>
            </a:stretch>
          </p:blipFill>
          <p:spPr>
            <a:xfrm>
              <a:off x="3675859" y="1608154"/>
              <a:ext cx="787775" cy="414497"/>
            </a:xfrm>
            <a:prstGeom prst="rect">
              <a:avLst/>
            </a:prstGeom>
          </p:spPr>
        </p:pic>
        <p:cxnSp>
          <p:nvCxnSpPr>
            <p:cNvPr id="3145728" name="Straight Connector 14"/>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3145729" name="Straight Connector 17"/>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97156" name="Picture 19"/>
            <p:cNvPicPr>
              <a:picLocks/>
            </p:cNvPicPr>
            <p:nvPr/>
          </p:nvPicPr>
          <p:blipFill>
            <a:blip r:embed="rId6"/>
            <a:stretch>
              <a:fillRect/>
            </a:stretch>
          </p:blipFill>
          <p:spPr>
            <a:xfrm>
              <a:off x="6212294" y="1633695"/>
              <a:ext cx="1402381" cy="363414"/>
            </a:xfrm>
            <a:prstGeom prst="rect">
              <a:avLst/>
            </a:prstGeom>
            <a:ln w="0">
              <a:noFill/>
            </a:ln>
          </p:spPr>
        </p:pic>
        <p:cxnSp>
          <p:nvCxnSpPr>
            <p:cNvPr id="3145730" name="Straight Connector 20"/>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97157" name="Picture 21" descr="A blue and black text  Description automatically generated"/>
            <p:cNvPicPr>
              <a:picLocks noChangeAspect="1"/>
            </p:cNvPicPr>
            <p:nvPr/>
          </p:nvPicPr>
          <p:blipFill>
            <a:blip r:embed="rId7"/>
            <a:stretch>
              <a:fillRect/>
            </a:stretch>
          </p:blipFill>
          <p:spPr>
            <a:xfrm>
              <a:off x="1567263" y="1495382"/>
              <a:ext cx="1816256" cy="454064"/>
            </a:xfrm>
            <a:prstGeom prst="rect">
              <a:avLst/>
            </a:prstGeom>
          </p:spPr>
        </p:pic>
      </p:grpSp>
      <p:sp>
        <p:nvSpPr>
          <p:cNvPr id="1048586" name="TextBox 6"/>
          <p:cNvSpPr txBox="1"/>
          <p:nvPr/>
        </p:nvSpPr>
        <p:spPr>
          <a:xfrm>
            <a:off x="1311964" y="2089556"/>
            <a:ext cx="6520068" cy="2339102"/>
          </a:xfrm>
          <a:prstGeom prst="rect">
            <a:avLst/>
          </a:prstGeom>
          <a:noFill/>
        </p:spPr>
        <p:txBody>
          <a:bodyPr wrap="square">
            <a:spAutoFit/>
          </a:bodyPr>
          <a:lstStyle/>
          <a:p>
            <a:pPr algn="ctr"/>
            <a:r>
              <a:rPr lang="en-US" sz="2000" b="1" dirty="0" smtClean="0"/>
              <a:t>HOSPITAL </a:t>
            </a:r>
            <a:r>
              <a:rPr lang="en-US" sz="2000" b="1" dirty="0"/>
              <a:t>MANAGEMENT SYSTEM</a:t>
            </a:r>
          </a:p>
          <a:p>
            <a:endParaRPr lang="en-US" sz="1400" dirty="0"/>
          </a:p>
          <a:p>
            <a:r>
              <a:rPr lang="en-US" sz="1400" b="1" dirty="0"/>
              <a:t>Team Members:  </a:t>
            </a:r>
          </a:p>
          <a:p>
            <a:r>
              <a:rPr lang="en-US" dirty="0"/>
              <a:t>          R. Anusha (Lead)</a:t>
            </a:r>
          </a:p>
          <a:p>
            <a:r>
              <a:rPr lang="en-US" dirty="0"/>
              <a:t>          K. Janani Priya</a:t>
            </a:r>
          </a:p>
          <a:p>
            <a:r>
              <a:rPr lang="en-US" dirty="0"/>
              <a:t>          </a:t>
            </a:r>
            <a:r>
              <a:rPr lang="en-US" sz="1400" dirty="0"/>
              <a:t>G. Lavanya</a:t>
            </a:r>
          </a:p>
          <a:p>
            <a:r>
              <a:rPr lang="en-US" dirty="0"/>
              <a:t>          S. </a:t>
            </a:r>
            <a:r>
              <a:rPr lang="en-US" dirty="0" err="1"/>
              <a:t>Sathishkumar</a:t>
            </a:r>
            <a:endParaRPr lang="en-US" dirty="0"/>
          </a:p>
          <a:p>
            <a:r>
              <a:rPr lang="en-US" dirty="0"/>
              <a:t>          C. </a:t>
            </a:r>
            <a:r>
              <a:rPr lang="en-US" dirty="0" err="1"/>
              <a:t>Sivabala</a:t>
            </a:r>
            <a:endParaRPr lang="en-US" sz="1400" dirty="0"/>
          </a:p>
          <a:p>
            <a:r>
              <a:rPr lang="en-US" sz="1400" dirty="0"/>
              <a:t>				</a:t>
            </a:r>
            <a:r>
              <a:rPr lang="en-US" sz="1400" b="1" dirty="0"/>
              <a:t>Guide: </a:t>
            </a:r>
            <a:r>
              <a:rPr lang="en-US" sz="1400" dirty="0"/>
              <a:t>Ms. Uma Maheshwari.</a:t>
            </a:r>
          </a:p>
          <a:p>
            <a:pPr algn="ct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311700" y="445025"/>
            <a:ext cx="8520600" cy="40011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002060"/>
                </a:solidFill>
                <a:latin typeface="Arial" panose="020B0604020202020204" pitchFamily="34" charset="0"/>
                <a:cs typeface="Arial" panose="020B0604020202020204" pitchFamily="34" charset="0"/>
              </a:rPr>
              <a:t>Algorithm:</a:t>
            </a:r>
            <a:endParaRPr lang="en-IN" sz="2000" b="1" dirty="0">
              <a:solidFill>
                <a:srgbClr val="002060"/>
              </a:solidFill>
              <a:latin typeface="Arial" panose="020B0604020202020204" pitchFamily="34" charset="0"/>
              <a:cs typeface="Arial" panose="020B0604020202020204" pitchFamily="34" charset="0"/>
            </a:endParaRPr>
          </a:p>
        </p:txBody>
      </p:sp>
      <p:sp>
        <p:nvSpPr>
          <p:cNvPr id="1048611" name="TextBox 5"/>
          <p:cNvSpPr txBox="1"/>
          <p:nvPr/>
        </p:nvSpPr>
        <p:spPr>
          <a:xfrm>
            <a:off x="311699" y="845135"/>
            <a:ext cx="8466540" cy="1717041"/>
          </a:xfrm>
          <a:prstGeom prst="rect">
            <a:avLst/>
          </a:prstGeom>
          <a:noFill/>
        </p:spPr>
        <p:txBody>
          <a:bodyPr wrap="square">
            <a:spAutoFit/>
          </a:bodyPr>
          <a:lstStyle/>
          <a:p>
            <a:r>
              <a:rPr lang="en-US" b="1" dirty="0"/>
              <a:t>Scheduling algorithms: </a:t>
            </a:r>
            <a:r>
              <a:rPr lang="en-US" dirty="0"/>
              <a:t>Match patient appointments with available doctors and resources, considering factors like urgency, expertise, and location.</a:t>
            </a:r>
          </a:p>
          <a:p>
            <a:r>
              <a:rPr lang="en-US" b="1" dirty="0"/>
              <a:t>Resource allocation algorithms: </a:t>
            </a:r>
            <a:r>
              <a:rPr lang="en-US" dirty="0"/>
              <a:t>Allocate limited resources (beds, equipment, staff) efficiently based on patient needs and priorities.</a:t>
            </a:r>
          </a:p>
          <a:p>
            <a:r>
              <a:rPr lang="en-US" b="1" dirty="0"/>
              <a:t>Decision support algorithms: </a:t>
            </a:r>
            <a:r>
              <a:rPr lang="en-US" dirty="0"/>
              <a:t>Analyze patient data and medical history to suggest diagnoses, treatment options, and potential risks.</a:t>
            </a:r>
          </a:p>
          <a:p>
            <a:r>
              <a:rPr lang="en-US" b="1" dirty="0"/>
              <a:t>Predictive modeling algorithms: </a:t>
            </a:r>
            <a:r>
              <a:rPr lang="en-US" dirty="0"/>
              <a:t>Forecast future patient demand, resource utilization, and potential outbreaks to inform resource planning and allocation.</a:t>
            </a:r>
            <a:endParaRPr lang="en-IN" dirty="0"/>
          </a:p>
        </p:txBody>
      </p:sp>
      <p:sp>
        <p:nvSpPr>
          <p:cNvPr id="1048612" name="TextBox 7"/>
          <p:cNvSpPr txBox="1"/>
          <p:nvPr/>
        </p:nvSpPr>
        <p:spPr>
          <a:xfrm>
            <a:off x="311700" y="2661017"/>
            <a:ext cx="8466539" cy="2021841"/>
          </a:xfrm>
          <a:prstGeom prst="rect">
            <a:avLst/>
          </a:prstGeom>
          <a:noFill/>
        </p:spPr>
        <p:txBody>
          <a:bodyPr wrap="square">
            <a:spAutoFit/>
          </a:bodyPr>
          <a:lstStyle/>
          <a:p>
            <a:r>
              <a:rPr lang="en-US" sz="2000" b="1" dirty="0">
                <a:solidFill>
                  <a:srgbClr val="002060"/>
                </a:solidFill>
                <a:latin typeface="Arial" panose="020B0604020202020204" pitchFamily="34" charset="0"/>
                <a:cs typeface="Arial" panose="020B0604020202020204" pitchFamily="34" charset="0"/>
              </a:rPr>
              <a:t>Development:</a:t>
            </a:r>
            <a:r>
              <a:rPr lang="en-US" sz="2000" b="1" dirty="0"/>
              <a:t> </a:t>
            </a:r>
          </a:p>
          <a:p>
            <a:r>
              <a:rPr lang="en-US" b="1" dirty="0"/>
              <a:t>Planning and requirement analysis: </a:t>
            </a:r>
            <a:r>
              <a:rPr lang="en-US" dirty="0"/>
              <a:t>Defining system goals, functionalities, and user needs.</a:t>
            </a:r>
          </a:p>
          <a:p>
            <a:r>
              <a:rPr lang="en-US" b="1" dirty="0"/>
              <a:t>System design and architecture: </a:t>
            </a:r>
            <a:r>
              <a:rPr lang="en-US" dirty="0"/>
              <a:t>Determining the system's overall structure, data models, and technical components.</a:t>
            </a:r>
          </a:p>
          <a:p>
            <a:r>
              <a:rPr lang="en-US" b="1" dirty="0"/>
              <a:t>Development and testing: </a:t>
            </a:r>
            <a:r>
              <a:rPr lang="en-US" dirty="0"/>
              <a:t>Building and testing individual modules and integrating them into a cohesive system.</a:t>
            </a:r>
          </a:p>
          <a:p>
            <a:r>
              <a:rPr lang="en-US" b="1" dirty="0"/>
              <a:t>Deployment and training: </a:t>
            </a:r>
            <a:r>
              <a:rPr lang="en-US" dirty="0"/>
              <a:t>Implementing the system in the healthcare facility and providing user training.</a:t>
            </a:r>
          </a:p>
          <a:p>
            <a:r>
              <a:rPr lang="en-US" b="1" dirty="0"/>
              <a:t>Maintenance and support: </a:t>
            </a:r>
            <a:r>
              <a:rPr lang="en-US" dirty="0"/>
              <a:t>Ongoing monitoring, maintenance, and updates to ensure system performance and security.</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a:xfrm>
            <a:off x="311700" y="445025"/>
            <a:ext cx="8520600" cy="44704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Conclusion</a:t>
            </a:r>
            <a:endParaRPr lang="en-IN" sz="2400" b="1" dirty="0">
              <a:solidFill>
                <a:srgbClr val="002060"/>
              </a:solidFill>
              <a:latin typeface="Arial" panose="020B0604020202020204" pitchFamily="34" charset="0"/>
              <a:cs typeface="Arial" panose="020B0604020202020204" pitchFamily="34" charset="0"/>
            </a:endParaRPr>
          </a:p>
        </p:txBody>
      </p:sp>
      <p:sp>
        <p:nvSpPr>
          <p:cNvPr id="1048614" name="TextBox 3"/>
          <p:cNvSpPr txBox="1"/>
          <p:nvPr/>
        </p:nvSpPr>
        <p:spPr>
          <a:xfrm>
            <a:off x="311700" y="859231"/>
            <a:ext cx="8520600" cy="3108543"/>
          </a:xfrm>
          <a:prstGeom prst="rect">
            <a:avLst/>
          </a:prstGeom>
          <a:noFill/>
        </p:spPr>
        <p:txBody>
          <a:bodyPr wrap="square">
            <a:spAutoFit/>
          </a:bodyPr>
          <a:lstStyle/>
          <a:p>
            <a:pPr marL="285750" indent="-285750">
              <a:buFont typeface="Wingdings" panose="05000000000000000000" pitchFamily="2" charset="2"/>
              <a:buChar char="Ø"/>
            </a:pPr>
            <a:r>
              <a:rPr lang="en-IN" dirty="0"/>
              <a:t>T</a:t>
            </a:r>
            <a:r>
              <a:rPr lang="en-IN" dirty="0" smtClean="0"/>
              <a:t>he </a:t>
            </a:r>
            <a:r>
              <a:rPr lang="en-IN" dirty="0"/>
              <a:t>implementation of a robust health care management system is pivotal for enhancing overall healthcare efficiency and patient outcomes. </a:t>
            </a:r>
            <a:endParaRPr lang="en-IN" dirty="0" smtClean="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By seamlessly integrating electronic health records, streamlining administrative processes, and fostering communication among healthcare providers, the system facilitates a more coordinated and patient-centric approach. </a:t>
            </a:r>
            <a:endParaRPr lang="en-IN" dirty="0" smtClean="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This leads to reduced errors, improved resource allocation, and ultimately, better healthcare delivery. Additionally, the utilization of data analytics within the system allows for informed decision-making, proactive healthcare planning, and the identification of trends for continuous improvement</a:t>
            </a:r>
            <a:r>
              <a:rPr lang="en-IN" dirty="0" smtClean="0"/>
              <a:t>.</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 As technology continues to advance, investing in and evolving such systems becomes crucial for staying at the forefront of healthcare management and ensuring the well-being of both providers and patients.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a:xfrm>
            <a:off x="311700" y="445025"/>
            <a:ext cx="8520600" cy="44704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Future Scope</a:t>
            </a:r>
            <a:endParaRPr lang="en-IN" sz="2400" b="1" dirty="0">
              <a:solidFill>
                <a:srgbClr val="002060"/>
              </a:solidFill>
              <a:latin typeface="Arial" panose="020B0604020202020204" pitchFamily="34" charset="0"/>
              <a:cs typeface="Arial" panose="020B0604020202020204" pitchFamily="34" charset="0"/>
            </a:endParaRPr>
          </a:p>
        </p:txBody>
      </p:sp>
      <p:sp>
        <p:nvSpPr>
          <p:cNvPr id="1048616" name="TextBox 3"/>
          <p:cNvSpPr txBox="1"/>
          <p:nvPr/>
        </p:nvSpPr>
        <p:spPr>
          <a:xfrm>
            <a:off x="311700" y="847908"/>
            <a:ext cx="8520599" cy="3749040"/>
          </a:xfrm>
          <a:prstGeom prst="rect">
            <a:avLst/>
          </a:prstGeom>
          <a:noFill/>
        </p:spPr>
        <p:txBody>
          <a:bodyPr wrap="square">
            <a:spAutoFit/>
          </a:bodyPr>
          <a:lstStyle/>
          <a:p>
            <a:pPr marL="285750" indent="-285750">
              <a:buFont typeface="Wingdings" panose="05000000000000000000" pitchFamily="2" charset="2"/>
              <a:buChar char="Ø"/>
            </a:pPr>
            <a:r>
              <a:rPr lang="en-IN" b="1" dirty="0"/>
              <a:t>Integration of AI and Machine Learning: </a:t>
            </a:r>
            <a:r>
              <a:rPr lang="en-IN" dirty="0"/>
              <a:t>Expect further integration of AI and machine learning algorithms for predictive analytics, personalized treatment plans, and improved diagnostics. This can enhance decision-making processes and optimize resource utilization.</a:t>
            </a:r>
          </a:p>
          <a:p>
            <a:pPr marL="285750" indent="-285750">
              <a:buFont typeface="Wingdings" panose="05000000000000000000" pitchFamily="2" charset="2"/>
              <a:buChar char="Ø"/>
            </a:pPr>
            <a:r>
              <a:rPr lang="en-IN" b="1" dirty="0"/>
              <a:t>IoT in Healthcare: </a:t>
            </a:r>
            <a:r>
              <a:rPr lang="en-IN" dirty="0"/>
              <a:t>The Internet of Things (IoT) will play a larger role, enabling real-time monitoring of patients through wearable devices and smart sensors. This fosters remote patient management, preventive care, and timely interventions.</a:t>
            </a:r>
          </a:p>
          <a:p>
            <a:pPr marL="285750" indent="-285750">
              <a:buFont typeface="Wingdings" panose="05000000000000000000" pitchFamily="2" charset="2"/>
              <a:buChar char="Ø"/>
            </a:pPr>
            <a:r>
              <a:rPr lang="en-US" b="1" dirty="0"/>
              <a:t>Patient Empowerment through Health Apps: </a:t>
            </a:r>
            <a:r>
              <a:rPr lang="en-US" dirty="0"/>
              <a:t>A surge in health apps and patient portals will empower individuals to actively manage their health, facilitating better communication with healthcare providers, appointment scheduling, and access to personal health records.</a:t>
            </a:r>
          </a:p>
          <a:p>
            <a:pPr marL="285750" indent="-285750">
              <a:buFont typeface="Wingdings" panose="05000000000000000000" pitchFamily="2" charset="2"/>
              <a:buChar char="Ø"/>
            </a:pPr>
            <a:r>
              <a:rPr lang="en-US" b="1" dirty="0"/>
              <a:t>Advanced Data Analytics: </a:t>
            </a:r>
            <a:r>
              <a:rPr lang="en-US" dirty="0"/>
              <a:t>Continued advancements in data analytics will enable healthcare organizations to extract meaningful insights from large datasets. This can aid in trend analysis, identifying high-risk populations, and tailoring interventions based on predictive modeling.</a:t>
            </a:r>
          </a:p>
          <a:p>
            <a:pPr marL="285750" indent="-285750">
              <a:buFont typeface="Wingdings" panose="05000000000000000000" pitchFamily="2" charset="2"/>
              <a:buChar char="Ø"/>
            </a:pPr>
            <a:r>
              <a:rPr lang="en-US" b="1" dirty="0"/>
              <a:t>Collaboration and Interoperability: </a:t>
            </a:r>
            <a:r>
              <a:rPr lang="en-US" dirty="0"/>
              <a:t>Enhanced collaboration among different healthcare entities and improved interoperability will be key, allowing seamless information exchange and coordination among various stakeholders for comprehensive patient care.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Google Shape;61;g5fab984687_2_0"/>
          <p:cNvSpPr txBox="1"/>
          <p:nvPr/>
        </p:nvSpPr>
        <p:spPr>
          <a:xfrm>
            <a:off x="144173" y="642794"/>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Reference</a:t>
            </a:r>
            <a:endParaRPr lang="en-US" sz="1600"/>
          </a:p>
        </p:txBody>
      </p:sp>
      <p:sp>
        <p:nvSpPr>
          <p:cNvPr id="1048618" name="Google Shape;62;g5fab984687_2_0"/>
          <p:cNvSpPr txBox="1"/>
          <p:nvPr/>
        </p:nvSpPr>
        <p:spPr>
          <a:xfrm>
            <a:off x="353179" y="1026967"/>
            <a:ext cx="8572435" cy="2728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lvl="1" indent="-173736">
              <a:lnSpc>
                <a:spcPct val="107000"/>
              </a:lnSpc>
              <a:spcBef>
                <a:spcPts val="499"/>
              </a:spcBef>
              <a:buClr>
                <a:srgbClr val="213163"/>
              </a:buClr>
              <a:buFont typeface="Arial" panose="020B0604020202020204" pitchFamily="34" charset="0"/>
              <a:buChar char="•"/>
            </a:pPr>
            <a:r>
              <a:rPr lang="en-US" b="0" strike="noStrike" spc="-1" dirty="0">
                <a:solidFill>
                  <a:srgbClr val="0000FF"/>
                </a:solidFill>
                <a:latin typeface="+mn-lt"/>
                <a:cs typeface="Times New Roman"/>
              </a:rPr>
              <a:t>Healthcare Information and Management Systems Society (HIMSS): </a:t>
            </a:r>
            <a:r>
              <a:rPr lang="en-US" b="0" strike="noStrike" spc="-1" dirty="0">
                <a:solidFill>
                  <a:srgbClr val="0000FF"/>
                </a:solidFill>
                <a:latin typeface="+mn-lt"/>
                <a:cs typeface="Times New Roman"/>
                <a:hlinkClick r:id="rId3"/>
              </a:rPr>
              <a:t>https://www.himss.org/</a:t>
            </a:r>
            <a:endParaRPr lang="en-US" spc="-1" dirty="0">
              <a:solidFill>
                <a:srgbClr val="0000FF"/>
              </a:solidFill>
              <a:latin typeface="+mn-lt"/>
              <a:cs typeface="Times New Roman"/>
            </a:endParaRPr>
          </a:p>
          <a:p>
            <a:pPr lvl="1">
              <a:lnSpc>
                <a:spcPct val="107000"/>
              </a:lnSpc>
              <a:spcBef>
                <a:spcPts val="499"/>
              </a:spcBef>
              <a:buClr>
                <a:srgbClr val="213163"/>
              </a:buClr>
            </a:pPr>
            <a:endParaRPr lang="en-IN" b="0" i="0" dirty="0">
              <a:solidFill>
                <a:srgbClr val="E3E3E3"/>
              </a:solidFill>
              <a:effectLst/>
              <a:latin typeface="Google Sans"/>
            </a:endParaRPr>
          </a:p>
          <a:p>
            <a:pPr lvl="1">
              <a:lnSpc>
                <a:spcPct val="107000"/>
              </a:lnSpc>
              <a:spcBef>
                <a:spcPts val="499"/>
              </a:spcBef>
              <a:buClr>
                <a:srgbClr val="213163"/>
              </a:buClr>
            </a:pPr>
            <a:endParaRPr lang="en-US" spc="-1" dirty="0">
              <a:solidFill>
                <a:srgbClr val="0000FF"/>
              </a:solidFill>
              <a:latin typeface="+mn-lt"/>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Google Shape;62;g5fab984687_2_0"/>
          <p:cNvSpPr txBox="1"/>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extBox 1174"/>
          <p:cNvSpPr txBox="1"/>
          <p:nvPr/>
        </p:nvSpPr>
        <p:spPr>
          <a:xfrm>
            <a:off x="323020" y="792904"/>
            <a:ext cx="5061634" cy="3962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smtClean="0">
                <a:solidFill>
                  <a:srgbClr val="002060"/>
                </a:solidFill>
                <a:latin typeface="Arial" panose="020B0604020202020204" pitchFamily="34" charset="0"/>
                <a:cs typeface="Arial" panose="020B0604020202020204" pitchFamily="34" charset="0"/>
              </a:rPr>
              <a:t>HOSPITAL </a:t>
            </a:r>
            <a:r>
              <a:rPr lang="en-US" sz="2000" b="1" dirty="0">
                <a:solidFill>
                  <a:srgbClr val="002060"/>
                </a:solidFill>
                <a:latin typeface="Arial" panose="020B0604020202020204" pitchFamily="34" charset="0"/>
                <a:cs typeface="Arial" panose="020B0604020202020204" pitchFamily="34" charset="0"/>
              </a:rPr>
              <a:t>MANAGEMENT SYSTEM </a:t>
            </a:r>
            <a:endParaRPr lang="en-US" sz="900" b="1" dirty="0"/>
          </a:p>
        </p:txBody>
      </p:sp>
      <p:sp>
        <p:nvSpPr>
          <p:cNvPr id="1048591" name="TextBox 3"/>
          <p:cNvSpPr txBox="1"/>
          <p:nvPr/>
        </p:nvSpPr>
        <p:spPr>
          <a:xfrm>
            <a:off x="624661" y="1436524"/>
            <a:ext cx="6935087" cy="2758440"/>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Arial"/>
                <a:ea typeface="+mn-lt"/>
                <a:cs typeface="Arial"/>
              </a:rPr>
              <a:t>Abstract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Problem Statement</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Aims, Objective &amp; Proposed System/Solution</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System Design/Architecture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mn-lt"/>
              </a:rPr>
              <a:t>System Development Approach (Technology Used) </a:t>
            </a:r>
          </a:p>
          <a:p>
            <a:pPr marL="285750" indent="-285750">
              <a:buFont typeface="Arial" panose="020B0604020202020204" pitchFamily="34" charset="0"/>
              <a:buChar char="•"/>
            </a:pPr>
            <a:r>
              <a:rPr lang="en-US" sz="1800" dirty="0">
                <a:latin typeface="Arial"/>
                <a:ea typeface="+mn-lt"/>
                <a:cs typeface="+mn-lt"/>
              </a:rPr>
              <a:t>Algorithm &amp; Deployment  </a:t>
            </a:r>
            <a:endParaRPr lang="en-US" sz="1800" dirty="0">
              <a:latin typeface="Arial"/>
              <a:cs typeface="Calibri"/>
            </a:endParaRPr>
          </a:p>
          <a:p>
            <a:pPr marL="285750" indent="-285750">
              <a:buFont typeface="Arial" panose="020B0604020202020204" pitchFamily="34" charset="0"/>
              <a:buChar char="•"/>
            </a:pPr>
            <a:r>
              <a:rPr lang="en-US" sz="1800" dirty="0">
                <a:latin typeface="Arial"/>
                <a:ea typeface="+mn-lt"/>
                <a:cs typeface="Arial"/>
              </a:rPr>
              <a:t>Conclusion</a:t>
            </a:r>
          </a:p>
          <a:p>
            <a:pPr marL="285750" indent="-285750">
              <a:buFont typeface="Arial" panose="020B0604020202020204" pitchFamily="34" charset="0"/>
              <a:buChar char="•"/>
            </a:pPr>
            <a:r>
              <a:rPr lang="en-US" sz="1800" dirty="0">
                <a:latin typeface="Arial"/>
                <a:ea typeface="+mn-lt"/>
                <a:cs typeface="Arial"/>
              </a:rPr>
              <a:t>Future Scope</a:t>
            </a:r>
            <a:endParaRPr lang="en-IN" sz="1800" dirty="0"/>
          </a:p>
          <a:p>
            <a:pPr marL="285750" indent="-285750">
              <a:buFont typeface="Arial" panose="020B0604020202020204" pitchFamily="34" charset="0"/>
              <a:buChar char="•"/>
            </a:pPr>
            <a:r>
              <a:rPr lang="en-US" sz="1800" dirty="0">
                <a:latin typeface="Arial"/>
                <a:ea typeface="+mn-lt"/>
                <a:cs typeface="Arial"/>
              </a:rPr>
              <a:t>References</a:t>
            </a:r>
          </a:p>
          <a:p>
            <a:pPr marL="285750" indent="-285750">
              <a:buFont typeface="Arial" panose="020B0604020202020204" pitchFamily="34" charset="0"/>
              <a:buChar char="•"/>
            </a:pPr>
            <a:r>
              <a:rPr lang="en-US" sz="1800" dirty="0">
                <a:ea typeface="+mn-lt"/>
              </a:rPr>
              <a:t>Video of the Project</a:t>
            </a:r>
            <a:endParaRPr lang="en-US" sz="18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311700" y="447693"/>
            <a:ext cx="8520600" cy="447040"/>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Abstract</a:t>
            </a:r>
            <a:endParaRPr lang="en-IN" sz="2400" b="1" dirty="0">
              <a:solidFill>
                <a:srgbClr val="002060"/>
              </a:solidFill>
              <a:latin typeface="Arial" panose="020B0604020202020204" pitchFamily="34" charset="0"/>
              <a:cs typeface="Arial" panose="020B0604020202020204" pitchFamily="34" charset="0"/>
            </a:endParaRPr>
          </a:p>
        </p:txBody>
      </p:sp>
      <p:sp>
        <p:nvSpPr>
          <p:cNvPr id="1048598" name="TextBox 5"/>
          <p:cNvSpPr txBox="1"/>
          <p:nvPr/>
        </p:nvSpPr>
        <p:spPr>
          <a:xfrm>
            <a:off x="311700" y="894733"/>
            <a:ext cx="8520599" cy="3554819"/>
          </a:xfrm>
          <a:prstGeom prst="rect">
            <a:avLst/>
          </a:prstGeom>
          <a:noFill/>
        </p:spPr>
        <p:txBody>
          <a:bodyPr wrap="square">
            <a:spAutoFit/>
          </a:bodyPr>
          <a:lstStyle/>
          <a:p>
            <a:pPr marL="285750" indent="-285750">
              <a:buFont typeface="Wingdings" panose="05000000000000000000" pitchFamily="2" charset="2"/>
              <a:buChar char="Ø"/>
            </a:pPr>
            <a:r>
              <a:rPr lang="en-US" sz="1500" dirty="0"/>
              <a:t>The </a:t>
            </a:r>
            <a:r>
              <a:rPr lang="en-US" sz="1500" dirty="0" smtClean="0"/>
              <a:t>Hospital </a:t>
            </a:r>
            <a:r>
              <a:rPr lang="en-US" sz="1500" dirty="0"/>
              <a:t>Management System project aims to address challenges faced by the healthcare industry, including inefficiency, data disorganization, billing errors, and communication gaps. The system comprises distinct components for Electronic Health Records (EHR), Appointment Scheduling, Prescription Tracking, and Telemedicine functionalities. </a:t>
            </a:r>
          </a:p>
          <a:p>
            <a:pPr marL="285750" indent="-285750">
              <a:buFont typeface="Wingdings" panose="05000000000000000000" pitchFamily="2" charset="2"/>
              <a:buChar char="Ø"/>
            </a:pPr>
            <a:r>
              <a:rPr lang="en-US" sz="1500" dirty="0"/>
              <a:t>Leveraging HTML for structure, CSS for styling, and React.js for dynamic behavior, the system prioritizes user-friendly interfaces for healthcare professionals and patients. Automated reminders for healthcare professionals and patients enhance the user experience, and an intuitive workflow streamlines scheduling, modifications, and cancellations.</a:t>
            </a:r>
          </a:p>
          <a:p>
            <a:pPr marL="285750" indent="-285750">
              <a:buFont typeface="Wingdings" panose="05000000000000000000" pitchFamily="2" charset="2"/>
              <a:buChar char="Ø"/>
            </a:pPr>
            <a:r>
              <a:rPr lang="en-US" sz="1500" dirty="0"/>
              <a:t>In the Prescription Tracking component, a user-friendly interface empowers healthcare professionals to manage and track prescriptions accurately. Features include prescription history, automated refill reminders, and integration with pharmacies, ensuring compliance with industry standards. The Telemedicine component seamlessly integrates video consultations, secure messaging, and file sharing for remote patient-doctor interactions. </a:t>
            </a:r>
          </a:p>
          <a:p>
            <a:pPr marL="285750" indent="-285750">
              <a:buFont typeface="Wingdings" panose="05000000000000000000" pitchFamily="2" charset="2"/>
              <a:buChar char="Ø"/>
            </a:pPr>
            <a:r>
              <a:rPr lang="en-US" sz="1500" dirty="0"/>
              <a:t>An accessible interface for both healthcare professionals and patients, coupled with real-time communication capabilities, ensures a high-quality telemedicine experience.</a:t>
            </a:r>
            <a:endParaRPr lang="en-IN" sz="1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311700" y="445025"/>
            <a:ext cx="8520600" cy="4251072"/>
          </a:xfrm>
        </p:spPr>
        <p:txBody>
          <a:bodyPr/>
          <a:lstStyle/>
          <a:p>
            <a:r>
              <a:rPr lang="en-US" sz="2400" b="1" dirty="0">
                <a:solidFill>
                  <a:srgbClr val="002060"/>
                </a:solidFill>
                <a:latin typeface="Arial" panose="020B0604020202020204" pitchFamily="34" charset="0"/>
                <a:cs typeface="Arial" panose="020B0604020202020204" pitchFamily="34" charset="0"/>
              </a:rPr>
              <a:t>Problem</a:t>
            </a:r>
            <a:r>
              <a:rPr lang="en-US" sz="1400" b="1" dirty="0">
                <a:solidFill>
                  <a:schemeClr val="accent1"/>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Statement</a:t>
            </a:r>
            <a:br>
              <a:rPr lang="en-US" sz="2400" b="1" dirty="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t>
            </a:r>
            <a:r>
              <a:rPr lang="en-US" sz="1800" dirty="0">
                <a:solidFill>
                  <a:srgbClr val="002060"/>
                </a:solidFill>
                <a:latin typeface="Arial" panose="020B0604020202020204" pitchFamily="34" charset="0"/>
                <a:cs typeface="Arial" panose="020B0604020202020204" pitchFamily="34" charset="0"/>
              </a:rPr>
              <a:t>Healthcare faces challenges such as inefficiency, data disorganization, billing errors, and poor communication, hindering effective patient care and resource management.</a:t>
            </a:r>
            <a:br>
              <a:rPr lang="en-US" sz="1800" dirty="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t>
            </a:r>
            <a:endParaRPr lang="en-IN" sz="2400" b="1" dirty="0">
              <a:solidFill>
                <a:srgbClr val="002060"/>
              </a:solidFill>
              <a:latin typeface="Arial" panose="020B0604020202020204" pitchFamily="34" charset="0"/>
              <a:cs typeface="Arial" panose="020B0604020202020204" pitchFamily="34" charset="0"/>
            </a:endParaRPr>
          </a:p>
        </p:txBody>
      </p:sp>
      <p:pic>
        <p:nvPicPr>
          <p:cNvPr id="2097158" name="Picture 2" descr="Improved Healthcare System PPT | Healthcare system, Health care ..."/>
          <p:cNvPicPr>
            <a:picLocks noChangeAspect="1" noChangeArrowheads="1"/>
          </p:cNvPicPr>
          <p:nvPr/>
        </p:nvPicPr>
        <p:blipFill rotWithShape="1">
          <a:blip r:embed="rId2"/>
          <a:srcRect t="2091" b="5303"/>
          <a:stretch>
            <a:fillRect/>
          </a:stretch>
        </p:blipFill>
        <p:spPr bwMode="auto">
          <a:xfrm>
            <a:off x="2334986" y="1874521"/>
            <a:ext cx="4474028" cy="2965268"/>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311700" y="445025"/>
            <a:ext cx="8520600" cy="40011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002060"/>
                </a:solidFill>
                <a:latin typeface="Arial" panose="020B0604020202020204" pitchFamily="34" charset="0"/>
                <a:cs typeface="Arial" panose="020B0604020202020204" pitchFamily="34" charset="0"/>
              </a:rPr>
              <a:t>Aim:</a:t>
            </a:r>
            <a:endParaRPr lang="en-IN" sz="2000" b="1" dirty="0">
              <a:solidFill>
                <a:srgbClr val="002060"/>
              </a:solidFill>
              <a:latin typeface="Arial" panose="020B0604020202020204" pitchFamily="34" charset="0"/>
              <a:cs typeface="Arial" panose="020B0604020202020204" pitchFamily="34" charset="0"/>
            </a:endParaRPr>
          </a:p>
        </p:txBody>
      </p:sp>
      <p:sp>
        <p:nvSpPr>
          <p:cNvPr id="1048601" name="TextBox 3"/>
          <p:cNvSpPr txBox="1"/>
          <p:nvPr/>
        </p:nvSpPr>
        <p:spPr>
          <a:xfrm>
            <a:off x="758952" y="845135"/>
            <a:ext cx="6496812" cy="307777"/>
          </a:xfrm>
          <a:prstGeom prst="rect">
            <a:avLst/>
          </a:prstGeom>
          <a:noFill/>
        </p:spPr>
        <p:txBody>
          <a:bodyPr wrap="square">
            <a:spAutoFit/>
          </a:bodyPr>
          <a:lstStyle/>
          <a:p>
            <a:r>
              <a:rPr lang="en-IN" dirty="0"/>
              <a:t>The primary goal or purpose is to develop a E-healthcare management system.</a:t>
            </a:r>
          </a:p>
        </p:txBody>
      </p:sp>
      <p:sp>
        <p:nvSpPr>
          <p:cNvPr id="1048602" name="TextBox 5"/>
          <p:cNvSpPr txBox="1"/>
          <p:nvPr/>
        </p:nvSpPr>
        <p:spPr>
          <a:xfrm>
            <a:off x="311700" y="1152912"/>
            <a:ext cx="4636008" cy="400110"/>
          </a:xfrm>
          <a:prstGeom prst="rect">
            <a:avLst/>
          </a:prstGeom>
          <a:noFill/>
        </p:spPr>
        <p:txBody>
          <a:bodyPr wrap="square">
            <a:spAutoFit/>
          </a:bodyPr>
          <a:lstStyle/>
          <a:p>
            <a:r>
              <a:rPr lang="en-IN" sz="2000" b="1" dirty="0"/>
              <a:t>Objectives:</a:t>
            </a:r>
          </a:p>
        </p:txBody>
      </p:sp>
      <p:sp>
        <p:nvSpPr>
          <p:cNvPr id="1048603" name="TextBox 7"/>
          <p:cNvSpPr txBox="1"/>
          <p:nvPr/>
        </p:nvSpPr>
        <p:spPr>
          <a:xfrm>
            <a:off x="311700" y="1553022"/>
            <a:ext cx="8237940" cy="2682240"/>
          </a:xfrm>
          <a:prstGeom prst="rect">
            <a:avLst/>
          </a:prstGeom>
          <a:noFill/>
        </p:spPr>
        <p:txBody>
          <a:bodyPr wrap="square">
            <a:spAutoFit/>
          </a:bodyPr>
          <a:lstStyle/>
          <a:p>
            <a:r>
              <a:rPr lang="en-IN" dirty="0"/>
              <a:t> </a:t>
            </a:r>
            <a:r>
              <a:rPr lang="en-IN" sz="1600" b="1" dirty="0"/>
              <a:t>Information Accessibility:  </a:t>
            </a:r>
            <a:r>
              <a:rPr lang="en-IN" dirty="0"/>
              <a:t>    </a:t>
            </a:r>
          </a:p>
          <a:p>
            <a:r>
              <a:rPr lang="en-IN" dirty="0"/>
              <a:t>	 Provide a centralized platform for easy access to healthcare information for patients, healthcare professionals, and administrators.   </a:t>
            </a:r>
          </a:p>
          <a:p>
            <a:r>
              <a:rPr lang="en-IN" sz="1600" b="1" dirty="0"/>
              <a:t>Appointment Scheduling:        </a:t>
            </a:r>
            <a:endParaRPr lang="en-IN" b="1" dirty="0"/>
          </a:p>
          <a:p>
            <a:r>
              <a:rPr lang="en-IN" dirty="0"/>
              <a:t>	Implement a user-friendly system for patients to schedule and manage appointments online, improving convenience and reducing administrative workload.   </a:t>
            </a:r>
          </a:p>
          <a:p>
            <a:r>
              <a:rPr lang="en-IN" sz="1600" b="1" dirty="0"/>
              <a:t>Electronic Health Records (EHR) Integration:        </a:t>
            </a:r>
            <a:endParaRPr lang="en-IN" b="1" dirty="0"/>
          </a:p>
          <a:p>
            <a:r>
              <a:rPr lang="en-IN" dirty="0"/>
              <a:t>	Integrate electronic health records to facilitate secure and seamless sharing of patient information among healthcare providers.</a:t>
            </a:r>
          </a:p>
          <a:p>
            <a:r>
              <a:rPr lang="en-US" sz="1600" b="1" dirty="0"/>
              <a:t>Telemedicine Integration:       </a:t>
            </a:r>
          </a:p>
          <a:p>
            <a:r>
              <a:rPr lang="en-US" dirty="0"/>
              <a:t>	 Incorporate telemedicine features to enable virtual consultations, expanding access to healthcare services and improving patient convenience.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extBox 2"/>
          <p:cNvSpPr txBox="1"/>
          <p:nvPr/>
        </p:nvSpPr>
        <p:spPr>
          <a:xfrm>
            <a:off x="265176" y="528882"/>
            <a:ext cx="8430768" cy="3977641"/>
          </a:xfrm>
          <a:prstGeom prst="rect">
            <a:avLst/>
          </a:prstGeom>
          <a:noFill/>
        </p:spPr>
        <p:txBody>
          <a:bodyPr wrap="square">
            <a:spAutoFit/>
          </a:bodyPr>
          <a:lstStyle/>
          <a:p>
            <a:r>
              <a:rPr lang="en-IN" sz="1600" b="1" dirty="0"/>
              <a:t>User-Friendly Interface:       </a:t>
            </a:r>
            <a:endParaRPr lang="en-IN" b="1" dirty="0"/>
          </a:p>
          <a:p>
            <a:r>
              <a:rPr lang="en-IN" dirty="0"/>
              <a:t>	 Design an intuitive and user-friendly interface for easy navigation, ensuring that users can quickly find relevant information and services.    </a:t>
            </a:r>
          </a:p>
          <a:p>
            <a:r>
              <a:rPr lang="en-IN" sz="1600" b="1" dirty="0"/>
              <a:t>Mobile Responsiveness:       </a:t>
            </a:r>
          </a:p>
          <a:p>
            <a:r>
              <a:rPr lang="en-IN" dirty="0"/>
              <a:t>	 Ensure the website is optimized for mobile devices, allowing users to access healthcare information and services on smartphones and tablets.    </a:t>
            </a:r>
          </a:p>
          <a:p>
            <a:r>
              <a:rPr lang="en-IN" sz="1600" b="1" dirty="0"/>
              <a:t>Security and Privacy:        </a:t>
            </a:r>
          </a:p>
          <a:p>
            <a:r>
              <a:rPr lang="en-IN" dirty="0"/>
              <a:t>	Implement robust security measures to safeguard patient data and ensure compliance with healthcare privacy regulations such as HIPAA.    </a:t>
            </a:r>
          </a:p>
          <a:p>
            <a:r>
              <a:rPr lang="en-IN" sz="1600" b="1" dirty="0"/>
              <a:t>Health Education and Resources:        </a:t>
            </a:r>
          </a:p>
          <a:p>
            <a:r>
              <a:rPr lang="en-IN" dirty="0"/>
              <a:t>	Provide educational content and resources to empower patients with information about preventive care, treatment options, and healthy living.    </a:t>
            </a:r>
          </a:p>
          <a:p>
            <a:r>
              <a:rPr lang="en-IN" sz="1600" b="1" dirty="0"/>
              <a:t>Feedback and Surveys:       </a:t>
            </a:r>
          </a:p>
          <a:p>
            <a:r>
              <a:rPr lang="en-IN" dirty="0"/>
              <a:t>	 Incorporate feedback mechanisms and patient satisfaction surveys to continuously improve the website and healthcare services.    </a:t>
            </a:r>
          </a:p>
          <a:p>
            <a:r>
              <a:rPr lang="en-IN" sz="1600" b="1" dirty="0"/>
              <a:t>Billing and Payment Integration:        </a:t>
            </a:r>
          </a:p>
          <a:p>
            <a:r>
              <a:rPr lang="en-IN" dirty="0"/>
              <a:t>	Streamline billing processes by integrating secure online payment options, reducing administrative burdens and improving the patient experience.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311700" y="445025"/>
            <a:ext cx="8446946" cy="4031873"/>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Proposed Solution</a:t>
            </a:r>
            <a:br>
              <a:rPr lang="en-US" sz="2400" b="1" dirty="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t>
            </a:r>
            <a:r>
              <a:rPr lang="en-US" sz="1600" dirty="0">
                <a:solidFill>
                  <a:srgbClr val="002060"/>
                </a:solidFill>
                <a:latin typeface="Arial" panose="020B0604020202020204" pitchFamily="34" charset="0"/>
                <a:cs typeface="Arial" panose="020B0604020202020204" pitchFamily="34" charset="0"/>
              </a:rPr>
              <a:t>Design and Implement Healthcare Management System Components. To Develop a comprehensive Healthcare Management System comprising distinct components for Electronic Health Records (EHR), Appointment Scheduling, Prescription Tracking, and Telemedicine functionalities. Each component should have a user-friendly interface implemented using HTML for structure, CSS for styling, and React.js for dynamic behavior.</a:t>
            </a:r>
            <a:r>
              <a:rPr lang="en-US" sz="2400" b="1" dirty="0">
                <a:solidFill>
                  <a:srgbClr val="002060"/>
                </a:solidFill>
                <a:latin typeface="Arial" panose="020B0604020202020204" pitchFamily="34" charset="0"/>
                <a:cs typeface="Arial" panose="020B0604020202020204" pitchFamily="34" charset="0"/>
              </a:rPr>
              <a:t/>
            </a:r>
            <a:br>
              <a:rPr lang="en-US" sz="2400" b="1" dirty="0">
                <a:solidFill>
                  <a:srgbClr val="002060"/>
                </a:solidFill>
                <a:latin typeface="Arial" panose="020B0604020202020204" pitchFamily="34" charset="0"/>
                <a:cs typeface="Arial" panose="020B0604020202020204" pitchFamily="34" charset="0"/>
              </a:rPr>
            </a:br>
            <a:r>
              <a:rPr lang="en-US" sz="2400" b="1" dirty="0">
                <a:solidFill>
                  <a:srgbClr val="002060"/>
                </a:solidFill>
                <a:latin typeface="Arial" panose="020B0604020202020204" pitchFamily="34" charset="0"/>
                <a:cs typeface="Arial" panose="020B0604020202020204" pitchFamily="34" charset="0"/>
              </a:rPr>
              <a:t>	</a:t>
            </a:r>
            <a:r>
              <a:rPr lang="en-US" sz="1600" dirty="0">
                <a:solidFill>
                  <a:srgbClr val="002060"/>
                </a:solidFill>
                <a:latin typeface="Arial" panose="020B0604020202020204" pitchFamily="34" charset="0"/>
                <a:cs typeface="Arial" panose="020B0604020202020204" pitchFamily="34" charset="0"/>
              </a:rPr>
              <a:t>Implementing an integrated electronic health record (EHR) system can streamline data management, reduce errors, and enhance communication among healthcare providers, ultimately improving patient care and optimizing resource allocation.</a:t>
            </a:r>
            <a:br>
              <a:rPr lang="en-US" sz="1600" dirty="0">
                <a:solidFill>
                  <a:srgbClr val="002060"/>
                </a:solidFill>
                <a:latin typeface="Arial" panose="020B0604020202020204" pitchFamily="34" charset="0"/>
                <a:cs typeface="Arial" panose="020B0604020202020204" pitchFamily="34" charset="0"/>
              </a:rPr>
            </a:br>
            <a:r>
              <a:rPr lang="en-US" sz="1600" b="1" dirty="0">
                <a:solidFill>
                  <a:srgbClr val="002060"/>
                </a:solidFill>
                <a:latin typeface="Arial" panose="020B0604020202020204" pitchFamily="34" charset="0"/>
                <a:cs typeface="Arial" panose="020B0604020202020204" pitchFamily="34" charset="0"/>
              </a:rPr>
              <a:t>FRONTEND:</a:t>
            </a:r>
            <a:r>
              <a:rPr lang="en-US" sz="1600" dirty="0">
                <a:solidFill>
                  <a:srgbClr val="002060"/>
                </a:solidFill>
                <a:latin typeface="Arial" panose="020B0604020202020204" pitchFamily="34" charset="0"/>
                <a:cs typeface="Arial" panose="020B0604020202020204" pitchFamily="34" charset="0"/>
              </a:rPr>
              <a:t/>
            </a:r>
            <a:br>
              <a:rPr lang="en-US" sz="1600" dirty="0">
                <a:solidFill>
                  <a:srgbClr val="002060"/>
                </a:solidFill>
                <a:latin typeface="Arial" panose="020B0604020202020204" pitchFamily="34" charset="0"/>
                <a:cs typeface="Arial" panose="020B0604020202020204" pitchFamily="34" charset="0"/>
              </a:rPr>
            </a:br>
            <a:r>
              <a:rPr lang="en-US" sz="1600" dirty="0">
                <a:solidFill>
                  <a:srgbClr val="002060"/>
                </a:solidFill>
                <a:latin typeface="Arial" panose="020B0604020202020204" pitchFamily="34" charset="0"/>
                <a:cs typeface="Arial" panose="020B0604020202020204" pitchFamily="34" charset="0"/>
              </a:rPr>
              <a:t>	HTML, CSS, </a:t>
            </a:r>
            <a:r>
              <a:rPr lang="en-US" sz="1600" dirty="0" smtClean="0">
                <a:solidFill>
                  <a:srgbClr val="002060"/>
                </a:solidFill>
                <a:latin typeface="Arial" panose="020B0604020202020204" pitchFamily="34" charset="0"/>
                <a:cs typeface="Arial" panose="020B0604020202020204" pitchFamily="34" charset="0"/>
              </a:rPr>
              <a:t>PHP</a:t>
            </a:r>
            <a:r>
              <a:rPr lang="en-US" sz="1600" dirty="0" smtClean="0">
                <a:solidFill>
                  <a:srgbClr val="002060"/>
                </a:solidFill>
                <a:latin typeface="Arial" panose="020B0604020202020204" pitchFamily="34" charset="0"/>
                <a:cs typeface="Arial" panose="020B0604020202020204" pitchFamily="34" charset="0"/>
              </a:rPr>
              <a:t>.</a:t>
            </a:r>
            <a:r>
              <a:rPr lang="en-US" sz="1600" dirty="0">
                <a:solidFill>
                  <a:srgbClr val="002060"/>
                </a:solidFill>
                <a:latin typeface="Arial" panose="020B0604020202020204" pitchFamily="34" charset="0"/>
                <a:cs typeface="Arial" panose="020B0604020202020204" pitchFamily="34" charset="0"/>
              </a:rPr>
              <a:t/>
            </a:r>
            <a:br>
              <a:rPr lang="en-US" sz="1600" dirty="0">
                <a:solidFill>
                  <a:srgbClr val="002060"/>
                </a:solidFill>
                <a:latin typeface="Arial" panose="020B0604020202020204" pitchFamily="34" charset="0"/>
                <a:cs typeface="Arial" panose="020B0604020202020204" pitchFamily="34" charset="0"/>
              </a:rPr>
            </a:br>
            <a:r>
              <a:rPr lang="en-US" sz="1600" b="1" dirty="0">
                <a:solidFill>
                  <a:srgbClr val="002060"/>
                </a:solidFill>
                <a:latin typeface="Arial" panose="020B0604020202020204" pitchFamily="34" charset="0"/>
                <a:cs typeface="Arial" panose="020B0604020202020204" pitchFamily="34" charset="0"/>
              </a:rPr>
              <a:t>BACK-END:  </a:t>
            </a:r>
            <a:r>
              <a:rPr lang="en-US" sz="1600" dirty="0">
                <a:solidFill>
                  <a:srgbClr val="002060"/>
                </a:solidFill>
                <a:latin typeface="Arial" panose="020B0604020202020204" pitchFamily="34" charset="0"/>
                <a:cs typeface="Arial" panose="020B0604020202020204" pitchFamily="34" charset="0"/>
              </a:rPr>
              <a:t/>
            </a:r>
            <a:br>
              <a:rPr lang="en-US" sz="1600" dirty="0">
                <a:solidFill>
                  <a:srgbClr val="002060"/>
                </a:solidFill>
                <a:latin typeface="Arial" panose="020B0604020202020204" pitchFamily="34" charset="0"/>
                <a:cs typeface="Arial" panose="020B0604020202020204" pitchFamily="34" charset="0"/>
              </a:rPr>
            </a:br>
            <a:r>
              <a:rPr lang="en-US" sz="1600">
                <a:solidFill>
                  <a:srgbClr val="002060"/>
                </a:solidFill>
                <a:latin typeface="Arial" panose="020B0604020202020204" pitchFamily="34" charset="0"/>
                <a:cs typeface="Arial" panose="020B0604020202020204" pitchFamily="34" charset="0"/>
              </a:rPr>
              <a:t>	</a:t>
            </a:r>
            <a:r>
              <a:rPr lang="en-US" sz="1600" smtClean="0">
                <a:solidFill>
                  <a:srgbClr val="002060"/>
                </a:solidFill>
                <a:latin typeface="Arial" panose="020B0604020202020204" pitchFamily="34" charset="0"/>
                <a:cs typeface="Arial" panose="020B0604020202020204" pitchFamily="34" charset="0"/>
              </a:rPr>
              <a:t>SQL.</a:t>
            </a:r>
            <a:r>
              <a:rPr lang="en-US" sz="1800" b="1" dirty="0">
                <a:solidFill>
                  <a:srgbClr val="002060"/>
                </a:solidFill>
                <a:latin typeface="Arial" panose="020B0604020202020204" pitchFamily="34" charset="0"/>
                <a:cs typeface="Arial" panose="020B0604020202020204" pitchFamily="34" charset="0"/>
              </a:rPr>
              <a:t/>
            </a:r>
            <a:br>
              <a:rPr lang="en-US" sz="1800" b="1" dirty="0">
                <a:solidFill>
                  <a:srgbClr val="002060"/>
                </a:solidFill>
                <a:latin typeface="Arial" panose="020B0604020202020204" pitchFamily="34" charset="0"/>
                <a:cs typeface="Arial" panose="020B0604020202020204" pitchFamily="34" charset="0"/>
              </a:rPr>
            </a:br>
            <a:endParaRPr lang="en-IN" sz="2400" b="1" dirty="0">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4"/>
          <p:cNvSpPr>
            <a:spLocks noGrp="1"/>
          </p:cNvSpPr>
          <p:nvPr>
            <p:ph type="title"/>
          </p:nvPr>
        </p:nvSpPr>
        <p:spPr>
          <a:xfrm>
            <a:off x="311150" y="444500"/>
            <a:ext cx="8521700" cy="44704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p>
        </p:txBody>
      </p:sp>
      <p:pic>
        <p:nvPicPr>
          <p:cNvPr id="2097159" name="Picture 3"/>
          <p:cNvPicPr>
            <a:picLocks noChangeAspect="1"/>
          </p:cNvPicPr>
          <p:nvPr/>
        </p:nvPicPr>
        <p:blipFill>
          <a:blip r:embed="rId2"/>
          <a:stretch>
            <a:fillRect/>
          </a:stretch>
        </p:blipFill>
        <p:spPr>
          <a:xfrm>
            <a:off x="1128203" y="871284"/>
            <a:ext cx="6472808" cy="402075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311700" y="445025"/>
            <a:ext cx="8520600" cy="44704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Deployment Approach</a:t>
            </a:r>
            <a:endParaRPr lang="en-IN" sz="2400" b="1" dirty="0">
              <a:solidFill>
                <a:srgbClr val="002060"/>
              </a:solidFill>
              <a:latin typeface="Arial" panose="020B0604020202020204" pitchFamily="34" charset="0"/>
              <a:cs typeface="Arial" panose="020B0604020202020204" pitchFamily="34" charset="0"/>
            </a:endParaRPr>
          </a:p>
        </p:txBody>
      </p:sp>
      <p:sp>
        <p:nvSpPr>
          <p:cNvPr id="1048609" name="TextBox 3"/>
          <p:cNvSpPr txBox="1"/>
          <p:nvPr/>
        </p:nvSpPr>
        <p:spPr>
          <a:xfrm>
            <a:off x="366162" y="909756"/>
            <a:ext cx="8411676" cy="3444241"/>
          </a:xfrm>
          <a:prstGeom prst="rect">
            <a:avLst/>
          </a:prstGeom>
          <a:noFill/>
        </p:spPr>
        <p:txBody>
          <a:bodyPr wrap="square">
            <a:spAutoFit/>
          </a:bodyPr>
          <a:lstStyle/>
          <a:p>
            <a:r>
              <a:rPr lang="en-IN" sz="1600" b="1" dirty="0"/>
              <a:t>Agile development: </a:t>
            </a:r>
          </a:p>
          <a:p>
            <a:r>
              <a:rPr lang="en-IN" sz="1600" b="1" dirty="0"/>
              <a:t>	</a:t>
            </a:r>
            <a:r>
              <a:rPr lang="en-IN" dirty="0"/>
              <a:t>This approach emphasizes iterative development with short feedback loops. This allows for early and frequent testing and delivery of features, which can be helpful in a rapidly changing field like healthcare.</a:t>
            </a:r>
          </a:p>
          <a:p>
            <a:r>
              <a:rPr lang="en-IN" sz="1600" b="1" dirty="0"/>
              <a:t>Cloud computing: </a:t>
            </a:r>
          </a:p>
          <a:p>
            <a:r>
              <a:rPr lang="en-IN" sz="1600" b="1" dirty="0"/>
              <a:t>	</a:t>
            </a:r>
            <a:r>
              <a:rPr lang="en-IN" dirty="0"/>
              <a:t>Cloud-based systems can provide scalability, flexibility, and security for healthcare management systems. They can also make it easier to share data between different healthcare providers.</a:t>
            </a:r>
          </a:p>
          <a:p>
            <a:r>
              <a:rPr lang="en-IN" sz="1600" b="1" dirty="0"/>
              <a:t>Big data: </a:t>
            </a:r>
          </a:p>
          <a:p>
            <a:r>
              <a:rPr lang="en-IN" sz="1600" b="1" dirty="0"/>
              <a:t>	</a:t>
            </a:r>
            <a:r>
              <a:rPr lang="en-IN" dirty="0"/>
              <a:t>Healthcare systems generate a lot of data, which can be used to improve patient care, reduce costs, and identify trends. Big data analytics tools can help healthcare providers make sense of this data and use it to their advantage.</a:t>
            </a:r>
          </a:p>
          <a:p>
            <a:r>
              <a:rPr lang="en-IN" sz="1600" b="1" dirty="0"/>
              <a:t>Machine learning: </a:t>
            </a:r>
          </a:p>
          <a:p>
            <a:r>
              <a:rPr lang="en-IN" sz="1600" b="1" dirty="0"/>
              <a:t>	</a:t>
            </a:r>
            <a:r>
              <a:rPr lang="en-IN" dirty="0"/>
              <a:t>Machine learning can be used to automate tasks such as scheduling appointments, coding diagnoses, and predicting patient outcomes. This can free up healthcare providers to spend more time with patients.</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F99C00-BE92-47F5-89D1-877DB5580976}">
  <ds:schemaRefs>
    <ds:schemaRef ds:uri="http://schemas.microsoft.com/office/2006/metadata/properties"/>
    <ds:schemaRef ds:uri="http://schemas.microsoft.com/office/infopath/2007/PartnerControls"/>
    <ds:schemaRef ds:uri="9162bd5b-4ed9-4da3-b376-05204580ba3f"/>
  </ds:schemaRefs>
</ds:datastoreItem>
</file>

<file path=docProps/app.xml><?xml version="1.0" encoding="utf-8"?>
<Properties xmlns="http://schemas.openxmlformats.org/officeDocument/2006/extended-properties" xmlns:vt="http://schemas.openxmlformats.org/officeDocument/2006/docPropsVTypes">
  <TotalTime>21</TotalTime>
  <Words>778</Words>
  <Application>Microsoft Office PowerPoint</Application>
  <PresentationFormat>On-screen Show (16:9)</PresentationFormat>
  <Paragraphs>94</Paragraphs>
  <Slides>14</Slides>
  <Notes>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Simple Light</vt:lpstr>
      <vt:lpstr>Slide 1</vt:lpstr>
      <vt:lpstr>Slide 2</vt:lpstr>
      <vt:lpstr>Abstract</vt:lpstr>
      <vt:lpstr>Problem Statement  Healthcare faces challenges such as inefficiency, data disorganization, billing errors, and poor communication, hindering effective patient care and resource management.  </vt:lpstr>
      <vt:lpstr>Aim:</vt:lpstr>
      <vt:lpstr>Slide 6</vt:lpstr>
      <vt:lpstr>Proposed Solution  Design and Implement Healthcare Management System Components. To Develop a comprehensive Healthcare Management System comprising distinct components for Electronic Health Records (EHR), Appointment Scheduling, Prescription Tracking, and Telemedicine functionalities. Each component should have a user-friendly interface implemented using HTML for structure, CSS for styling, and React.js for dynamic behavior.  Implementing an integrated electronic health record (EHR) system can streamline data management, reduce errors, and enhance communication among healthcare providers, ultimately improving patient care and optimizing resource allocation. FRONTEND:  HTML, CSS, PHP. BACK-END:    SQL. </vt:lpstr>
      <vt:lpstr>System Architecture</vt:lpstr>
      <vt:lpstr>System Deployment Approach</vt:lpstr>
      <vt:lpstr>Algorithm:</vt:lpstr>
      <vt:lpstr>Conclusion</vt:lpstr>
      <vt:lpstr>Future Scope</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Windows User</cp:lastModifiedBy>
  <cp:revision>5</cp:revision>
  <dcterms:created xsi:type="dcterms:W3CDTF">2024-01-10T09:54:13Z</dcterms:created>
  <dcterms:modified xsi:type="dcterms:W3CDTF">2024-01-20T07:34:05Z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y fmtid="{D5CDD505-2E9C-101B-9397-08002B2CF9AE}" pid="10" name="ICV">
    <vt:lpwstr>fe87009861d04b1cb00c2b859174de04</vt:lpwstr>
  </property>
</Properties>
</file>