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9" r:id="rId7"/>
    <p:sldId id="261" r:id="rId8"/>
    <p:sldId id="262" r:id="rId9"/>
    <p:sldId id="264" r:id="rId10"/>
    <p:sldId id="265" r:id="rId11"/>
    <p:sldId id="270" r:id="rId12"/>
    <p:sldId id="266" r:id="rId13"/>
    <p:sldId id="267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2F695-7DE0-E1F4-0837-136E632A806F}" v="1019" dt="2022-12-01T17:21:21.110"/>
    <p1510:client id="{859DA9E0-27C5-B71A-7CBE-E6198FEDD7B7}" v="1413" dt="2022-12-01T15:35:47.246"/>
    <p1510:client id="{A576D98E-53F1-E2BB-42F2-12039D103C67}" v="1066" dt="2022-12-01T17:50:08.225"/>
    <p1510:client id="{F3C8CF54-2327-3672-4A1E-91BC185AA58A}" v="177" dt="2022-12-01T18:22:44.417"/>
    <p1510:client id="{F5706326-548D-2C7A-BF9B-EB931E5F1A6A}" v="33" dt="2022-12-01T20:06:08.649"/>
    <p1510:client id="{FB622974-FB5C-100F-C167-E6112CA910E3}" v="141" dt="2022-12-01T14:28:03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AFBF5-F053-49A7-8135-027A258C6E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EFB421-1818-4DFD-AF69-60D39051353B}">
      <dgm:prSet/>
      <dgm:spPr/>
      <dgm:t>
        <a:bodyPr/>
        <a:lstStyle/>
        <a:p>
          <a:r>
            <a:rPr lang="en-US"/>
            <a:t>Comparar </a:t>
          </a:r>
          <a:r>
            <a:rPr lang="es-CL"/>
            <a:t>estadísticamente</a:t>
          </a:r>
          <a:r>
            <a:rPr lang="en-US"/>
            <a:t> ambas competiciones.</a:t>
          </a:r>
        </a:p>
      </dgm:t>
    </dgm:pt>
    <dgm:pt modelId="{7A495032-A7E9-4B3C-8332-46328496B826}" type="parTrans" cxnId="{03BF9FE9-0F1A-4324-816D-32CC215AD8A9}">
      <dgm:prSet/>
      <dgm:spPr/>
      <dgm:t>
        <a:bodyPr/>
        <a:lstStyle/>
        <a:p>
          <a:endParaRPr lang="en-US"/>
        </a:p>
      </dgm:t>
    </dgm:pt>
    <dgm:pt modelId="{C17334C4-F42C-447B-8233-5AD5C46B878C}" type="sibTrans" cxnId="{03BF9FE9-0F1A-4324-816D-32CC215AD8A9}">
      <dgm:prSet/>
      <dgm:spPr/>
      <dgm:t>
        <a:bodyPr/>
        <a:lstStyle/>
        <a:p>
          <a:endParaRPr lang="en-US"/>
        </a:p>
      </dgm:t>
    </dgm:pt>
    <dgm:pt modelId="{026E62EE-398D-4637-93C5-84379D58CA92}">
      <dgm:prSet/>
      <dgm:spPr/>
      <dgm:t>
        <a:bodyPr/>
        <a:lstStyle/>
        <a:p>
          <a:r>
            <a:rPr lang="en-US"/>
            <a:t>Mostrar la evolución a través de los años 2014-2022 en ambas competencias.</a:t>
          </a:r>
        </a:p>
      </dgm:t>
    </dgm:pt>
    <dgm:pt modelId="{B8EE9294-6BA4-4E3A-9608-38EE61081D28}" type="parTrans" cxnId="{93DAA871-1724-476B-AA34-0F86A35D112F}">
      <dgm:prSet/>
      <dgm:spPr/>
      <dgm:t>
        <a:bodyPr/>
        <a:lstStyle/>
        <a:p>
          <a:endParaRPr lang="en-US"/>
        </a:p>
      </dgm:t>
    </dgm:pt>
    <dgm:pt modelId="{B0CC17BD-605F-44B0-8FE6-638A4F2A4C64}" type="sibTrans" cxnId="{93DAA871-1724-476B-AA34-0F86A35D112F}">
      <dgm:prSet/>
      <dgm:spPr/>
      <dgm:t>
        <a:bodyPr/>
        <a:lstStyle/>
        <a:p>
          <a:endParaRPr lang="en-US"/>
        </a:p>
      </dgm:t>
    </dgm:pt>
    <dgm:pt modelId="{FFD612D2-1465-4C3B-9D68-91C6F0CA12FA}">
      <dgm:prSet/>
      <dgm:spPr/>
      <dgm:t>
        <a:bodyPr/>
        <a:lstStyle/>
        <a:p>
          <a:r>
            <a:rPr lang="en-US"/>
            <a:t>Mostar el desempeño de los equipos Chilenos en la Copa Libertadores.</a:t>
          </a:r>
        </a:p>
      </dgm:t>
    </dgm:pt>
    <dgm:pt modelId="{C8B05806-E42B-49FD-8F43-D7B82BADB9F1}" type="parTrans" cxnId="{D69CF012-A97C-46D2-B08B-671ACC748633}">
      <dgm:prSet/>
      <dgm:spPr/>
      <dgm:t>
        <a:bodyPr/>
        <a:lstStyle/>
        <a:p>
          <a:endParaRPr lang="en-US"/>
        </a:p>
      </dgm:t>
    </dgm:pt>
    <dgm:pt modelId="{8472A80E-F851-4030-B6C1-0A94A2544911}" type="sibTrans" cxnId="{D69CF012-A97C-46D2-B08B-671ACC748633}">
      <dgm:prSet/>
      <dgm:spPr/>
      <dgm:t>
        <a:bodyPr/>
        <a:lstStyle/>
        <a:p>
          <a:endParaRPr lang="en-US"/>
        </a:p>
      </dgm:t>
    </dgm:pt>
    <dgm:pt modelId="{11C8F8A8-7A63-4F36-AE9B-70F9E0DEC256}" type="pres">
      <dgm:prSet presAssocID="{E10AFBF5-F053-49A7-8135-027A258C6E37}" presName="root" presStyleCnt="0">
        <dgm:presLayoutVars>
          <dgm:dir/>
          <dgm:resizeHandles val="exact"/>
        </dgm:presLayoutVars>
      </dgm:prSet>
      <dgm:spPr/>
    </dgm:pt>
    <dgm:pt modelId="{80E87381-18E9-4DE0-BFE7-F70B9860C83C}" type="pres">
      <dgm:prSet presAssocID="{E1EFB421-1818-4DFD-AF69-60D39051353B}" presName="compNode" presStyleCnt="0"/>
      <dgm:spPr/>
    </dgm:pt>
    <dgm:pt modelId="{9707238D-0815-4099-99F8-CB7F85CE18AF}" type="pres">
      <dgm:prSet presAssocID="{E1EFB421-1818-4DFD-AF69-60D39051353B}" presName="bgRect" presStyleLbl="bgShp" presStyleIdx="0" presStyleCnt="3"/>
      <dgm:spPr/>
    </dgm:pt>
    <dgm:pt modelId="{ED3EFE4E-919C-4990-9D5C-E5226C83C384}" type="pres">
      <dgm:prSet presAssocID="{E1EFB421-1818-4DFD-AF69-60D3905135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A1B9A7-B45B-44DB-8AFD-9B567864D39F}" type="pres">
      <dgm:prSet presAssocID="{E1EFB421-1818-4DFD-AF69-60D39051353B}" presName="spaceRect" presStyleCnt="0"/>
      <dgm:spPr/>
    </dgm:pt>
    <dgm:pt modelId="{1653B973-D7B2-4D2D-8372-D4221429303B}" type="pres">
      <dgm:prSet presAssocID="{E1EFB421-1818-4DFD-AF69-60D39051353B}" presName="parTx" presStyleLbl="revTx" presStyleIdx="0" presStyleCnt="3">
        <dgm:presLayoutVars>
          <dgm:chMax val="0"/>
          <dgm:chPref val="0"/>
        </dgm:presLayoutVars>
      </dgm:prSet>
      <dgm:spPr/>
    </dgm:pt>
    <dgm:pt modelId="{9A08B7B0-B785-469C-AC7B-6A7697DB02B7}" type="pres">
      <dgm:prSet presAssocID="{C17334C4-F42C-447B-8233-5AD5C46B878C}" presName="sibTrans" presStyleCnt="0"/>
      <dgm:spPr/>
    </dgm:pt>
    <dgm:pt modelId="{3A53820C-55DD-4DC5-9FAF-00E2C1F956A0}" type="pres">
      <dgm:prSet presAssocID="{026E62EE-398D-4637-93C5-84379D58CA92}" presName="compNode" presStyleCnt="0"/>
      <dgm:spPr/>
    </dgm:pt>
    <dgm:pt modelId="{53A871B8-2095-4441-BA54-5D2B1ADC5B3C}" type="pres">
      <dgm:prSet presAssocID="{026E62EE-398D-4637-93C5-84379D58CA92}" presName="bgRect" presStyleLbl="bgShp" presStyleIdx="1" presStyleCnt="3"/>
      <dgm:spPr/>
    </dgm:pt>
    <dgm:pt modelId="{3B4E8F06-A18B-4FDD-A1A6-BA51D31AA864}" type="pres">
      <dgm:prSet presAssocID="{026E62EE-398D-4637-93C5-84379D58CA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9B111D9-BFF9-4F9B-903A-15DB3B9010EE}" type="pres">
      <dgm:prSet presAssocID="{026E62EE-398D-4637-93C5-84379D58CA92}" presName="spaceRect" presStyleCnt="0"/>
      <dgm:spPr/>
    </dgm:pt>
    <dgm:pt modelId="{FA912601-BE45-4016-BB33-38F859D7DD73}" type="pres">
      <dgm:prSet presAssocID="{026E62EE-398D-4637-93C5-84379D58CA92}" presName="parTx" presStyleLbl="revTx" presStyleIdx="1" presStyleCnt="3">
        <dgm:presLayoutVars>
          <dgm:chMax val="0"/>
          <dgm:chPref val="0"/>
        </dgm:presLayoutVars>
      </dgm:prSet>
      <dgm:spPr/>
    </dgm:pt>
    <dgm:pt modelId="{4B215914-88E0-4790-AC4D-50D3792481B3}" type="pres">
      <dgm:prSet presAssocID="{B0CC17BD-605F-44B0-8FE6-638A4F2A4C64}" presName="sibTrans" presStyleCnt="0"/>
      <dgm:spPr/>
    </dgm:pt>
    <dgm:pt modelId="{A9852424-6ECF-4121-BA5E-48F00237BA73}" type="pres">
      <dgm:prSet presAssocID="{FFD612D2-1465-4C3B-9D68-91C6F0CA12FA}" presName="compNode" presStyleCnt="0"/>
      <dgm:spPr/>
    </dgm:pt>
    <dgm:pt modelId="{256321A5-1C31-4693-878B-B8D991A0A4DC}" type="pres">
      <dgm:prSet presAssocID="{FFD612D2-1465-4C3B-9D68-91C6F0CA12FA}" presName="bgRect" presStyleLbl="bgShp" presStyleIdx="2" presStyleCnt="3"/>
      <dgm:spPr/>
    </dgm:pt>
    <dgm:pt modelId="{67ACC7C6-68B5-462C-8839-17C36BDD046C}" type="pres">
      <dgm:prSet presAssocID="{FFD612D2-1465-4C3B-9D68-91C6F0CA12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ón de fútbol"/>
        </a:ext>
      </dgm:extLst>
    </dgm:pt>
    <dgm:pt modelId="{CB258A31-1F7C-4A7E-958A-E189431B3064}" type="pres">
      <dgm:prSet presAssocID="{FFD612D2-1465-4C3B-9D68-91C6F0CA12FA}" presName="spaceRect" presStyleCnt="0"/>
      <dgm:spPr/>
    </dgm:pt>
    <dgm:pt modelId="{A0F73285-145A-46BD-A74B-EC2F9B080992}" type="pres">
      <dgm:prSet presAssocID="{FFD612D2-1465-4C3B-9D68-91C6F0CA12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9CF012-A97C-46D2-B08B-671ACC748633}" srcId="{E10AFBF5-F053-49A7-8135-027A258C6E37}" destId="{FFD612D2-1465-4C3B-9D68-91C6F0CA12FA}" srcOrd="2" destOrd="0" parTransId="{C8B05806-E42B-49FD-8F43-D7B82BADB9F1}" sibTransId="{8472A80E-F851-4030-B6C1-0A94A2544911}"/>
    <dgm:cxn modelId="{417E734E-E6ED-4F27-AFFD-CD3962C16686}" type="presOf" srcId="{E1EFB421-1818-4DFD-AF69-60D39051353B}" destId="{1653B973-D7B2-4D2D-8372-D4221429303B}" srcOrd="0" destOrd="0" presId="urn:microsoft.com/office/officeart/2018/2/layout/IconVerticalSolidList"/>
    <dgm:cxn modelId="{93DAA871-1724-476B-AA34-0F86A35D112F}" srcId="{E10AFBF5-F053-49A7-8135-027A258C6E37}" destId="{026E62EE-398D-4637-93C5-84379D58CA92}" srcOrd="1" destOrd="0" parTransId="{B8EE9294-6BA4-4E3A-9608-38EE61081D28}" sibTransId="{B0CC17BD-605F-44B0-8FE6-638A4F2A4C64}"/>
    <dgm:cxn modelId="{D498E58D-0037-4D9D-B2E2-FF1358575F9F}" type="presOf" srcId="{FFD612D2-1465-4C3B-9D68-91C6F0CA12FA}" destId="{A0F73285-145A-46BD-A74B-EC2F9B080992}" srcOrd="0" destOrd="0" presId="urn:microsoft.com/office/officeart/2018/2/layout/IconVerticalSolidList"/>
    <dgm:cxn modelId="{5927E6B8-8EC6-4A59-A19A-402913DCE6A1}" type="presOf" srcId="{026E62EE-398D-4637-93C5-84379D58CA92}" destId="{FA912601-BE45-4016-BB33-38F859D7DD73}" srcOrd="0" destOrd="0" presId="urn:microsoft.com/office/officeart/2018/2/layout/IconVerticalSolidList"/>
    <dgm:cxn modelId="{902C0FDA-DE89-449C-9A89-2E2B1DB2B87A}" type="presOf" srcId="{E10AFBF5-F053-49A7-8135-027A258C6E37}" destId="{11C8F8A8-7A63-4F36-AE9B-70F9E0DEC256}" srcOrd="0" destOrd="0" presId="urn:microsoft.com/office/officeart/2018/2/layout/IconVerticalSolidList"/>
    <dgm:cxn modelId="{03BF9FE9-0F1A-4324-816D-32CC215AD8A9}" srcId="{E10AFBF5-F053-49A7-8135-027A258C6E37}" destId="{E1EFB421-1818-4DFD-AF69-60D39051353B}" srcOrd="0" destOrd="0" parTransId="{7A495032-A7E9-4B3C-8332-46328496B826}" sibTransId="{C17334C4-F42C-447B-8233-5AD5C46B878C}"/>
    <dgm:cxn modelId="{293B1D26-3353-4F94-9C7B-7F952E513727}" type="presParOf" srcId="{11C8F8A8-7A63-4F36-AE9B-70F9E0DEC256}" destId="{80E87381-18E9-4DE0-BFE7-F70B9860C83C}" srcOrd="0" destOrd="0" presId="urn:microsoft.com/office/officeart/2018/2/layout/IconVerticalSolidList"/>
    <dgm:cxn modelId="{DFF31154-EF0B-460C-91F4-8E218EDDF32F}" type="presParOf" srcId="{80E87381-18E9-4DE0-BFE7-F70B9860C83C}" destId="{9707238D-0815-4099-99F8-CB7F85CE18AF}" srcOrd="0" destOrd="0" presId="urn:microsoft.com/office/officeart/2018/2/layout/IconVerticalSolidList"/>
    <dgm:cxn modelId="{10EC8E6C-3D58-4371-8124-385AAB2635B1}" type="presParOf" srcId="{80E87381-18E9-4DE0-BFE7-F70B9860C83C}" destId="{ED3EFE4E-919C-4990-9D5C-E5226C83C384}" srcOrd="1" destOrd="0" presId="urn:microsoft.com/office/officeart/2018/2/layout/IconVerticalSolidList"/>
    <dgm:cxn modelId="{CA30CCA3-DAF1-488C-91EF-D6D4D8EFAFDA}" type="presParOf" srcId="{80E87381-18E9-4DE0-BFE7-F70B9860C83C}" destId="{B5A1B9A7-B45B-44DB-8AFD-9B567864D39F}" srcOrd="2" destOrd="0" presId="urn:microsoft.com/office/officeart/2018/2/layout/IconVerticalSolidList"/>
    <dgm:cxn modelId="{CB87201C-ADEF-4886-8443-33CB635765D1}" type="presParOf" srcId="{80E87381-18E9-4DE0-BFE7-F70B9860C83C}" destId="{1653B973-D7B2-4D2D-8372-D4221429303B}" srcOrd="3" destOrd="0" presId="urn:microsoft.com/office/officeart/2018/2/layout/IconVerticalSolidList"/>
    <dgm:cxn modelId="{B9189B86-999E-4912-9D62-5CC64EDA3E27}" type="presParOf" srcId="{11C8F8A8-7A63-4F36-AE9B-70F9E0DEC256}" destId="{9A08B7B0-B785-469C-AC7B-6A7697DB02B7}" srcOrd="1" destOrd="0" presId="urn:microsoft.com/office/officeart/2018/2/layout/IconVerticalSolidList"/>
    <dgm:cxn modelId="{D410B306-0114-47D2-BAE7-557360499359}" type="presParOf" srcId="{11C8F8A8-7A63-4F36-AE9B-70F9E0DEC256}" destId="{3A53820C-55DD-4DC5-9FAF-00E2C1F956A0}" srcOrd="2" destOrd="0" presId="urn:microsoft.com/office/officeart/2018/2/layout/IconVerticalSolidList"/>
    <dgm:cxn modelId="{05E55C94-C748-4C29-BC88-DFB45EEC9D2B}" type="presParOf" srcId="{3A53820C-55DD-4DC5-9FAF-00E2C1F956A0}" destId="{53A871B8-2095-4441-BA54-5D2B1ADC5B3C}" srcOrd="0" destOrd="0" presId="urn:microsoft.com/office/officeart/2018/2/layout/IconVerticalSolidList"/>
    <dgm:cxn modelId="{349EA634-2BA9-4B01-B22F-355083A6632D}" type="presParOf" srcId="{3A53820C-55DD-4DC5-9FAF-00E2C1F956A0}" destId="{3B4E8F06-A18B-4FDD-A1A6-BA51D31AA864}" srcOrd="1" destOrd="0" presId="urn:microsoft.com/office/officeart/2018/2/layout/IconVerticalSolidList"/>
    <dgm:cxn modelId="{64B145E7-3116-48EE-A1EE-BCAA3176B617}" type="presParOf" srcId="{3A53820C-55DD-4DC5-9FAF-00E2C1F956A0}" destId="{29B111D9-BFF9-4F9B-903A-15DB3B9010EE}" srcOrd="2" destOrd="0" presId="urn:microsoft.com/office/officeart/2018/2/layout/IconVerticalSolidList"/>
    <dgm:cxn modelId="{C2703FD6-E4D8-4EA3-B100-E9FDE327D788}" type="presParOf" srcId="{3A53820C-55DD-4DC5-9FAF-00E2C1F956A0}" destId="{FA912601-BE45-4016-BB33-38F859D7DD73}" srcOrd="3" destOrd="0" presId="urn:microsoft.com/office/officeart/2018/2/layout/IconVerticalSolidList"/>
    <dgm:cxn modelId="{3D28FF59-A6F0-4D5E-929B-18AF2889D75D}" type="presParOf" srcId="{11C8F8A8-7A63-4F36-AE9B-70F9E0DEC256}" destId="{4B215914-88E0-4790-AC4D-50D3792481B3}" srcOrd="3" destOrd="0" presId="urn:microsoft.com/office/officeart/2018/2/layout/IconVerticalSolidList"/>
    <dgm:cxn modelId="{F7DD725B-F059-4E73-8F49-5E5869723AD6}" type="presParOf" srcId="{11C8F8A8-7A63-4F36-AE9B-70F9E0DEC256}" destId="{A9852424-6ECF-4121-BA5E-48F00237BA73}" srcOrd="4" destOrd="0" presId="urn:microsoft.com/office/officeart/2018/2/layout/IconVerticalSolidList"/>
    <dgm:cxn modelId="{7CFDB78A-D635-44B4-8170-CE1845FDEF85}" type="presParOf" srcId="{A9852424-6ECF-4121-BA5E-48F00237BA73}" destId="{256321A5-1C31-4693-878B-B8D991A0A4DC}" srcOrd="0" destOrd="0" presId="urn:microsoft.com/office/officeart/2018/2/layout/IconVerticalSolidList"/>
    <dgm:cxn modelId="{C00671BF-C766-465F-9979-DDD1F30BF878}" type="presParOf" srcId="{A9852424-6ECF-4121-BA5E-48F00237BA73}" destId="{67ACC7C6-68B5-462C-8839-17C36BDD046C}" srcOrd="1" destOrd="0" presId="urn:microsoft.com/office/officeart/2018/2/layout/IconVerticalSolidList"/>
    <dgm:cxn modelId="{9E51AE6C-5521-4F79-9DEC-E758694F7B64}" type="presParOf" srcId="{A9852424-6ECF-4121-BA5E-48F00237BA73}" destId="{CB258A31-1F7C-4A7E-958A-E189431B3064}" srcOrd="2" destOrd="0" presId="urn:microsoft.com/office/officeart/2018/2/layout/IconVerticalSolidList"/>
    <dgm:cxn modelId="{C34A677E-94AE-460C-BA5D-7BB900AC7588}" type="presParOf" srcId="{A9852424-6ECF-4121-BA5E-48F00237BA73}" destId="{A0F73285-145A-46BD-A74B-EC2F9B0809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7238D-0815-4099-99F8-CB7F85CE18A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EFE4E-919C-4990-9D5C-E5226C83C38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3B973-D7B2-4D2D-8372-D4221429303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Comparar </a:t>
          </a:r>
          <a:r>
            <a:rPr lang="es-CL" sz="2500" kern="1200"/>
            <a:t>estadísticamente</a:t>
          </a:r>
          <a:r>
            <a:rPr lang="en-US" sz="2500" kern="1200"/>
            <a:t> ambas competiciones.</a:t>
          </a:r>
        </a:p>
      </dsp:txBody>
      <dsp:txXfrm>
        <a:off x="1941716" y="718"/>
        <a:ext cx="4571887" cy="1681139"/>
      </dsp:txXfrm>
    </dsp:sp>
    <dsp:sp modelId="{53A871B8-2095-4441-BA54-5D2B1ADC5B3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E8F06-A18B-4FDD-A1A6-BA51D31AA86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12601-BE45-4016-BB33-38F859D7DD7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Mostrar la evolución a través de los años 2014-2022 en ambas competencias.</a:t>
          </a:r>
        </a:p>
      </dsp:txBody>
      <dsp:txXfrm>
        <a:off x="1941716" y="2102143"/>
        <a:ext cx="4571887" cy="1681139"/>
      </dsp:txXfrm>
    </dsp:sp>
    <dsp:sp modelId="{256321A5-1C31-4693-878B-B8D991A0A4D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CC7C6-68B5-462C-8839-17C36BDD046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73285-145A-46BD-A74B-EC2F9B08099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Mostar el desempeño de los equipos Chilenos en la Copa Libertadores.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iedos.com.ar/championsleague" TargetMode="External"/><Relationship Id="rId2" Type="http://schemas.openxmlformats.org/officeDocument/2006/relationships/hyperlink" Target="https://www.promiedos.com.ar/libertado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2248" y="1358864"/>
            <a:ext cx="2926080" cy="2468880"/>
          </a:xfrm>
        </p:spPr>
        <p:txBody>
          <a:bodyPr>
            <a:normAutofit fontScale="90000"/>
          </a:bodyPr>
          <a:lstStyle/>
          <a:p>
            <a:pPr algn="r"/>
            <a:r>
              <a:rPr lang="es-ES" sz="4000" dirty="0">
                <a:cs typeface="Calibri Light"/>
              </a:rPr>
              <a:t>Proyecto Copa Libertadores vs Champions League.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9545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s-ES" sz="2000" dirty="0">
                <a:cs typeface="Calibri"/>
              </a:rPr>
              <a:t>IMT2200-1</a:t>
            </a:r>
            <a:endParaRPr lang="en-US" dirty="0"/>
          </a:p>
          <a:p>
            <a:pPr algn="r"/>
            <a:r>
              <a:rPr lang="es-ES" sz="2000" dirty="0">
                <a:cs typeface="Calibri"/>
              </a:rPr>
              <a:t>Integrantes:</a:t>
            </a:r>
          </a:p>
          <a:p>
            <a:pPr algn="r"/>
            <a:r>
              <a:rPr lang="es-ES" sz="2000" dirty="0">
                <a:cs typeface="Calibri"/>
              </a:rPr>
              <a:t>Vicente Garay</a:t>
            </a:r>
          </a:p>
          <a:p>
            <a:pPr algn="r"/>
            <a:r>
              <a:rPr lang="es-ES" sz="2000" dirty="0">
                <a:cs typeface="Calibri"/>
              </a:rPr>
              <a:t>Matías Pineda</a:t>
            </a:r>
          </a:p>
          <a:p>
            <a:pPr algn="r"/>
            <a:r>
              <a:rPr lang="es-ES" sz="2000" dirty="0">
                <a:cs typeface="Calibri"/>
              </a:rPr>
              <a:t>Benjamín </a:t>
            </a:r>
            <a:r>
              <a:rPr lang="es-ES" sz="2000" dirty="0" err="1">
                <a:cs typeface="Calibri"/>
              </a:rPr>
              <a:t>Thareau</a:t>
            </a:r>
            <a:endParaRPr lang="es-ES" sz="2000">
              <a:cs typeface="Calibri"/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7A2DE8-4476-E649-B677-9FE98DF6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1" r="1" b="136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¿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Cuál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es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promedio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goles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equipo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09DE9-E341-7120-367B-C7E4B2E8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04195"/>
              </p:ext>
            </p:extLst>
          </p:nvPr>
        </p:nvGraphicFramePr>
        <p:xfrm>
          <a:off x="5635925" y="1035169"/>
          <a:ext cx="5481125" cy="54666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3968">
                  <a:extLst>
                    <a:ext uri="{9D8B030D-6E8A-4147-A177-3AD203B41FA5}">
                      <a16:colId xmlns:a16="http://schemas.microsoft.com/office/drawing/2014/main" val="4240638505"/>
                    </a:ext>
                  </a:extLst>
                </a:gridCol>
                <a:gridCol w="1313968">
                  <a:extLst>
                    <a:ext uri="{9D8B030D-6E8A-4147-A177-3AD203B41FA5}">
                      <a16:colId xmlns:a16="http://schemas.microsoft.com/office/drawing/2014/main" val="2172260947"/>
                    </a:ext>
                  </a:extLst>
                </a:gridCol>
                <a:gridCol w="1313968">
                  <a:extLst>
                    <a:ext uri="{9D8B030D-6E8A-4147-A177-3AD203B41FA5}">
                      <a16:colId xmlns:a16="http://schemas.microsoft.com/office/drawing/2014/main" val="2847865323"/>
                    </a:ext>
                  </a:extLst>
                </a:gridCol>
                <a:gridCol w="1539221">
                  <a:extLst>
                    <a:ext uri="{9D8B030D-6E8A-4147-A177-3AD203B41FA5}">
                      <a16:colId xmlns:a16="http://schemas.microsoft.com/office/drawing/2014/main" val="4194986926"/>
                    </a:ext>
                  </a:extLst>
                </a:gridCol>
              </a:tblGrid>
              <a:tr h="577219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Equipo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Año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Pais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342441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Leon FC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Mexico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99260011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Juan Aurich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Peru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64545321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Atl. Mineiro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Brasil</a:t>
                      </a:r>
                      <a:endParaRPr lang="en-US" dirty="0" err="1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15817161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Atl. Mineiro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Brasil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299379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Palmeiras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Brasil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58979423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Liga Quito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Ecuador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50663124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River Plate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Argentina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3104962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Flamengo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Brasil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2003408"/>
                  </a:ext>
                </a:extLst>
              </a:tr>
              <a:tr h="5432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Atl. Mineiro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Brasil</a:t>
                      </a:r>
                      <a:endParaRPr lang="en-US" dirty="0" err="1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269301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5D1C44-361F-48C3-DBBF-364F179977B0}"/>
              </a:ext>
            </a:extLst>
          </p:cNvPr>
          <p:cNvSpPr txBox="1"/>
          <p:nvPr/>
        </p:nvSpPr>
        <p:spPr>
          <a:xfrm>
            <a:off x="5681869" y="397565"/>
            <a:ext cx="54168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Copa Libertadores</a:t>
            </a:r>
          </a:p>
        </p:txBody>
      </p:sp>
    </p:spTree>
    <p:extLst>
      <p:ext uri="{BB962C8B-B14F-4D97-AF65-F5344CB8AC3E}">
        <p14:creationId xmlns:p14="http://schemas.microsoft.com/office/powerpoint/2010/main" val="170932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¿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Cuál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es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promedio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goles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equipo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D1C44-361F-48C3-DBBF-364F179977B0}"/>
              </a:ext>
            </a:extLst>
          </p:cNvPr>
          <p:cNvSpPr txBox="1"/>
          <p:nvPr/>
        </p:nvSpPr>
        <p:spPr>
          <a:xfrm>
            <a:off x="5681869" y="397565"/>
            <a:ext cx="54168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Champions League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F6A2EB-98A9-6C13-3F67-02EEE204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46672"/>
              </p:ext>
            </p:extLst>
          </p:nvPr>
        </p:nvGraphicFramePr>
        <p:xfrm>
          <a:off x="5520905" y="963283"/>
          <a:ext cx="6176038" cy="5432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557">
                  <a:extLst>
                    <a:ext uri="{9D8B030D-6E8A-4147-A177-3AD203B41FA5}">
                      <a16:colId xmlns:a16="http://schemas.microsoft.com/office/drawing/2014/main" val="3788855481"/>
                    </a:ext>
                  </a:extLst>
                </a:gridCol>
                <a:gridCol w="1480557">
                  <a:extLst>
                    <a:ext uri="{9D8B030D-6E8A-4147-A177-3AD203B41FA5}">
                      <a16:colId xmlns:a16="http://schemas.microsoft.com/office/drawing/2014/main" val="3282744224"/>
                    </a:ext>
                  </a:extLst>
                </a:gridCol>
                <a:gridCol w="1480557">
                  <a:extLst>
                    <a:ext uri="{9D8B030D-6E8A-4147-A177-3AD203B41FA5}">
                      <a16:colId xmlns:a16="http://schemas.microsoft.com/office/drawing/2014/main" val="1879512344"/>
                    </a:ext>
                  </a:extLst>
                </a:gridCol>
                <a:gridCol w="1734367">
                  <a:extLst>
                    <a:ext uri="{9D8B030D-6E8A-4147-A177-3AD203B41FA5}">
                      <a16:colId xmlns:a16="http://schemas.microsoft.com/office/drawing/2014/main" val="3741258042"/>
                    </a:ext>
                  </a:extLst>
                </a:gridCol>
              </a:tblGrid>
              <a:tr h="57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Equipo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Año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Pais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Promedio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42216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Real Madrid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España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9584079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B. Dortmund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Alemania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70809796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Liverpool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Inglaterra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31269416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PSG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Francia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84180680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Salzburgo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2019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Austria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99033058"/>
                  </a:ext>
                </a:extLst>
              </a:tr>
              <a:tr h="98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Monchengladbach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Alemania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74130910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Ajax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Paises </a:t>
                      </a:r>
                      <a:r>
                        <a:rPr lang="en-US" dirty="0" err="1">
                          <a:effectLst/>
                        </a:rPr>
                        <a:t>bajos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26687715"/>
                  </a:ext>
                </a:extLst>
              </a:tr>
              <a:tr h="5533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Napoli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Italia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2676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5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28CFCC6-2313-D597-F65C-220E11A66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0" t="1864" r="3538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¿En cual competencia gana más el equipo local?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FAB5EC5-3176-8D9F-87A4-B3DF75FBBFF5}"/>
              </a:ext>
            </a:extLst>
          </p:cNvPr>
          <p:cNvSpPr txBox="1"/>
          <p:nvPr/>
        </p:nvSpPr>
        <p:spPr>
          <a:xfrm>
            <a:off x="476250" y="4776107"/>
            <a:ext cx="3782785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Porcentaje</a:t>
            </a:r>
            <a:r>
              <a:rPr lang="en-US" dirty="0">
                <a:cs typeface="Calibri"/>
              </a:rPr>
              <a:t> Copa Libertadores: 50% </a:t>
            </a:r>
            <a:endParaRPr lang="en-US" dirty="0"/>
          </a:p>
          <a:p>
            <a:r>
              <a:rPr lang="en-US" dirty="0" err="1">
                <a:cs typeface="Calibri"/>
              </a:rPr>
              <a:t>Porcentaje</a:t>
            </a:r>
            <a:r>
              <a:rPr lang="en-US" dirty="0">
                <a:cs typeface="Calibri"/>
              </a:rPr>
              <a:t> Champions League: 45%</a:t>
            </a:r>
            <a:endParaRPr lang="en-US"/>
          </a:p>
          <a:p>
            <a:r>
              <a:rPr lang="en-US" dirty="0" err="1">
                <a:cs typeface="Calibri"/>
              </a:rPr>
              <a:t>Porcentaje</a:t>
            </a:r>
            <a:r>
              <a:rPr lang="en-US" dirty="0">
                <a:cs typeface="Calibri"/>
              </a:rPr>
              <a:t> Equipos Chilenos: 39%</a:t>
            </a:r>
          </a:p>
        </p:txBody>
      </p:sp>
    </p:spTree>
    <p:extLst>
      <p:ext uri="{BB962C8B-B14F-4D97-AF65-F5344CB8AC3E}">
        <p14:creationId xmlns:p14="http://schemas.microsoft.com/office/powerpoint/2010/main" val="330934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65" y="1510937"/>
            <a:ext cx="3282696" cy="5257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Con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respecto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a la Copa Libertadores. ¿Contra que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paises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pierde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con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más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frecuencia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los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partidos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los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equipos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 chilenos?</a:t>
            </a:r>
            <a:endParaRPr lang="en-US" sz="3200" dirty="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942167-33E5-F2E9-C7FA-C67E7D3C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89948"/>
              </p:ext>
            </p:extLst>
          </p:nvPr>
        </p:nvGraphicFramePr>
        <p:xfrm>
          <a:off x="6124754" y="517584"/>
          <a:ext cx="4574187" cy="5660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2565">
                  <a:extLst>
                    <a:ext uri="{9D8B030D-6E8A-4147-A177-3AD203B41FA5}">
                      <a16:colId xmlns:a16="http://schemas.microsoft.com/office/drawing/2014/main" val="3973176929"/>
                    </a:ext>
                  </a:extLst>
                </a:gridCol>
                <a:gridCol w="2271622">
                  <a:extLst>
                    <a:ext uri="{9D8B030D-6E8A-4147-A177-3AD203B41FA5}">
                      <a16:colId xmlns:a16="http://schemas.microsoft.com/office/drawing/2014/main" val="3943610686"/>
                    </a:ext>
                  </a:extLst>
                </a:gridCol>
              </a:tblGrid>
              <a:tr h="654188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Pais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Frecuencia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50168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effectLst/>
                        </a:rPr>
                        <a:t>Brasil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1499830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Argentina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37335813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Colombia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94317805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Ecuador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05970568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Bolivia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269343364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Paraguay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6582054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Uruguay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22007840"/>
                  </a:ext>
                </a:extLst>
              </a:tr>
              <a:tr h="625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Peru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579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3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¿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Cuál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es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resultado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típico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con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cual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los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equipos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 chilenos </a:t>
            </a:r>
            <a:r>
              <a:rPr lang="en-US" sz="3600" dirty="0" err="1">
                <a:solidFill>
                  <a:schemeClr val="bg1"/>
                </a:solidFill>
                <a:ea typeface="+mj-lt"/>
                <a:cs typeface="+mj-lt"/>
              </a:rPr>
              <a:t>pierde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endParaRPr lang="en-US" sz="3600" dirty="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C93159-FDE0-A8D6-9568-A38B44894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84853"/>
              </p:ext>
            </p:extLst>
          </p:nvPr>
        </p:nvGraphicFramePr>
        <p:xfrm>
          <a:off x="6616923" y="618740"/>
          <a:ext cx="3670041" cy="5431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3967019396"/>
                    </a:ext>
                  </a:extLst>
                </a:gridCol>
                <a:gridCol w="1765042">
                  <a:extLst>
                    <a:ext uri="{9D8B030D-6E8A-4147-A177-3AD203B41FA5}">
                      <a16:colId xmlns:a16="http://schemas.microsoft.com/office/drawing/2014/main" val="3618572966"/>
                    </a:ext>
                  </a:extLst>
                </a:gridCol>
              </a:tblGrid>
              <a:tr h="7758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Resultado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Frecuencia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319280"/>
                  </a:ext>
                </a:extLst>
              </a:tr>
              <a:tr h="7758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84121"/>
                  </a:ext>
                </a:extLst>
              </a:tr>
              <a:tr h="775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93421"/>
                  </a:ext>
                </a:extLst>
              </a:tr>
              <a:tr h="775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3263"/>
                  </a:ext>
                </a:extLst>
              </a:tr>
              <a:tr h="775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40566"/>
                  </a:ext>
                </a:extLst>
              </a:tr>
              <a:tr h="775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79877"/>
                  </a:ext>
                </a:extLst>
              </a:tr>
              <a:tr h="775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9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4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0" y="891539"/>
            <a:ext cx="9947859" cy="13441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¿Cuales han sido las 5 peores derotas de los equipos Chilenos?</a:t>
            </a: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7939516E-298E-4053-959C-C609EE3BE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BC248-AB67-6E94-C755-8978698CD2BF}"/>
              </a:ext>
            </a:extLst>
          </p:cNvPr>
          <p:cNvSpPr txBox="1"/>
          <p:nvPr/>
        </p:nvSpPr>
        <p:spPr>
          <a:xfrm>
            <a:off x="4493079" y="1730829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FF88C5-E2E4-B1CF-0D4F-C2A812971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262602"/>
              </p:ext>
            </p:extLst>
          </p:nvPr>
        </p:nvGraphicFramePr>
        <p:xfrm>
          <a:off x="1349530" y="2538303"/>
          <a:ext cx="9947863" cy="3297650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404659">
                  <a:extLst>
                    <a:ext uri="{9D8B030D-6E8A-4147-A177-3AD203B41FA5}">
                      <a16:colId xmlns:a16="http://schemas.microsoft.com/office/drawing/2014/main" val="583093547"/>
                    </a:ext>
                  </a:extLst>
                </a:gridCol>
                <a:gridCol w="1232525">
                  <a:extLst>
                    <a:ext uri="{9D8B030D-6E8A-4147-A177-3AD203B41FA5}">
                      <a16:colId xmlns:a16="http://schemas.microsoft.com/office/drawing/2014/main" val="2559935545"/>
                    </a:ext>
                  </a:extLst>
                </a:gridCol>
                <a:gridCol w="1583206">
                  <a:extLst>
                    <a:ext uri="{9D8B030D-6E8A-4147-A177-3AD203B41FA5}">
                      <a16:colId xmlns:a16="http://schemas.microsoft.com/office/drawing/2014/main" val="1851220622"/>
                    </a:ext>
                  </a:extLst>
                </a:gridCol>
                <a:gridCol w="982732">
                  <a:extLst>
                    <a:ext uri="{9D8B030D-6E8A-4147-A177-3AD203B41FA5}">
                      <a16:colId xmlns:a16="http://schemas.microsoft.com/office/drawing/2014/main" val="634429217"/>
                    </a:ext>
                  </a:extLst>
                </a:gridCol>
                <a:gridCol w="1398917">
                  <a:extLst>
                    <a:ext uri="{9D8B030D-6E8A-4147-A177-3AD203B41FA5}">
                      <a16:colId xmlns:a16="http://schemas.microsoft.com/office/drawing/2014/main" val="588640547"/>
                    </a:ext>
                  </a:extLst>
                </a:gridCol>
                <a:gridCol w="1571210">
                  <a:extLst>
                    <a:ext uri="{9D8B030D-6E8A-4147-A177-3AD203B41FA5}">
                      <a16:colId xmlns:a16="http://schemas.microsoft.com/office/drawing/2014/main" val="215482355"/>
                    </a:ext>
                  </a:extLst>
                </a:gridCol>
                <a:gridCol w="792540">
                  <a:extLst>
                    <a:ext uri="{9D8B030D-6E8A-4147-A177-3AD203B41FA5}">
                      <a16:colId xmlns:a16="http://schemas.microsoft.com/office/drawing/2014/main" val="868700498"/>
                    </a:ext>
                  </a:extLst>
                </a:gridCol>
                <a:gridCol w="982074">
                  <a:extLst>
                    <a:ext uri="{9D8B030D-6E8A-4147-A177-3AD203B41FA5}">
                      <a16:colId xmlns:a16="http://schemas.microsoft.com/office/drawing/2014/main" val="526791634"/>
                    </a:ext>
                  </a:extLst>
                </a:gridCol>
              </a:tblGrid>
              <a:tr h="789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Equipo Local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Pais Local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Equipo Visita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Pais Visita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 err="1">
                          <a:solidFill>
                            <a:schemeClr val="tx1"/>
                          </a:solidFill>
                          <a:effectLst/>
                        </a:rPr>
                        <a:t>Ganador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 err="1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Año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Fase</a:t>
                      </a:r>
                    </a:p>
                  </a:txBody>
                  <a:tcPr marL="0" marR="98498" marT="23640" marB="118197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645589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Cruzeiro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Brasil</a:t>
                      </a:r>
                      <a:endParaRPr lang="en-US" sz="2400" err="1"/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U de 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Local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7-0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Grupos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35641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Corinthians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Brasil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Cobresal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Local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6-0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Grupos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83159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Cruzeiro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Brasil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U de 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Local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5-1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Grupos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644766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River Plate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Argentina</a:t>
                      </a:r>
                      <a:endParaRPr lang="en-US" sz="20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Colo 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Colo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Local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4-0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Grupos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48506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U de Chile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Chile</a:t>
                      </a:r>
                      <a:endParaRPr lang="en-US" sz="20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Internacional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Brasil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Visita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0-4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Grupos</a:t>
                      </a:r>
                    </a:p>
                  </a:txBody>
                  <a:tcPr marL="0" marR="98498" marT="35459" marB="1181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3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5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B5F89D5-5F54-E9BD-C04E-32AB586A6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D291FA-5CFB-C580-A650-3A36E259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Gracias </a:t>
            </a:r>
            <a:r>
              <a:rPr lang="en-US" dirty="0" err="1">
                <a:solidFill>
                  <a:srgbClr val="FFFFFF"/>
                </a:solidFill>
                <a:ea typeface="Calibri"/>
                <a:cs typeface="Calibri"/>
              </a:rPr>
              <a:t>por</a:t>
            </a:r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Calibri"/>
                <a:cs typeface="Calibri"/>
              </a:rPr>
              <a:t>su</a:t>
            </a:r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Calibri"/>
                <a:cs typeface="Calibri"/>
              </a:rPr>
              <a:t>atención</a:t>
            </a:r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02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7020E-066F-1C11-4BE9-D627959D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 panose="020F0302020204030204"/>
              </a:rPr>
              <a:t>Objetivos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2DA6450-AE30-0A83-D6F6-B9A8DFD26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695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0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7020E-066F-1C11-4BE9-D627959D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 panose="020F0302020204030204"/>
              </a:rPr>
              <a:t>Data</a:t>
            </a:r>
            <a:br>
              <a:rPr lang="en-US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n-US" dirty="0">
                <a:solidFill>
                  <a:schemeClr val="bg1"/>
                </a:solidFill>
                <a:cs typeface="Calibri Light" panose="020F0302020204030204"/>
              </a:rPr>
              <a:t>(web scraping)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FB9-8A56-9773-96A1-63A3D8FB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385" y="2099016"/>
            <a:ext cx="4776711" cy="3148798"/>
          </a:xfrm>
        </p:spPr>
        <p:txBody>
          <a:bodyPr anchor="ctr">
            <a:normAutofit/>
          </a:bodyPr>
          <a:lstStyle/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FDFA5-FD4A-266A-0299-9068BB87BF42}"/>
              </a:ext>
            </a:extLst>
          </p:cNvPr>
          <p:cNvSpPr txBox="1"/>
          <p:nvPr/>
        </p:nvSpPr>
        <p:spPr>
          <a:xfrm>
            <a:off x="6130380" y="2669500"/>
            <a:ext cx="570624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 panose="020F0502020204030204"/>
              </a:rPr>
              <a:t>Páginas</a:t>
            </a:r>
            <a:r>
              <a:rPr lang="en-US" sz="2200" dirty="0">
                <a:cs typeface="Calibri" panose="020F0502020204030204"/>
              </a:rPr>
              <a:t> Web: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  <a:hlinkClick r:id="rId2"/>
              </a:rPr>
              <a:t>https://www.promiedos.com.ar/libertadores</a:t>
            </a:r>
            <a:endParaRPr lang="en-US" sz="2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  <a:hlinkClick r:id="rId3"/>
              </a:rPr>
              <a:t>https://www.promiedos.com.ar/championsleague</a:t>
            </a:r>
            <a:r>
              <a:rPr lang="en-US" sz="2200" dirty="0">
                <a:ea typeface="+mn-lt"/>
                <a:cs typeface="+mn-lt"/>
              </a:rPr>
              <a:t> </a:t>
            </a:r>
            <a:endParaRPr lang="en-U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939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76" y="1200797"/>
            <a:ext cx="3368959" cy="44670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¿Que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resultado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 es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más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común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b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¿Hay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una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 gran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diferencia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dependiendo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la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competicion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endParaRPr lang="en-US" sz="4000" dirty="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8F74DA1-5D0F-2DAC-76DC-E3018F36E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551956"/>
              </p:ext>
            </p:extLst>
          </p:nvPr>
        </p:nvGraphicFramePr>
        <p:xfrm>
          <a:off x="4945810" y="920150"/>
          <a:ext cx="2746282" cy="2334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41">
                  <a:extLst>
                    <a:ext uri="{9D8B030D-6E8A-4147-A177-3AD203B41FA5}">
                      <a16:colId xmlns:a16="http://schemas.microsoft.com/office/drawing/2014/main" val="2840741485"/>
                    </a:ext>
                  </a:extLst>
                </a:gridCol>
                <a:gridCol w="1373141">
                  <a:extLst>
                    <a:ext uri="{9D8B030D-6E8A-4147-A177-3AD203B41FA5}">
                      <a16:colId xmlns:a16="http://schemas.microsoft.com/office/drawing/2014/main" val="1112820011"/>
                    </a:ext>
                  </a:extLst>
                </a:gridCol>
              </a:tblGrid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71691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0825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5223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78436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48666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EDE62F6-3261-7D01-8492-D18D446D9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3884"/>
              </p:ext>
            </p:extLst>
          </p:nvPr>
        </p:nvGraphicFramePr>
        <p:xfrm>
          <a:off x="8534399" y="928777"/>
          <a:ext cx="2746282" cy="2334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41">
                  <a:extLst>
                    <a:ext uri="{9D8B030D-6E8A-4147-A177-3AD203B41FA5}">
                      <a16:colId xmlns:a16="http://schemas.microsoft.com/office/drawing/2014/main" val="2840741485"/>
                    </a:ext>
                  </a:extLst>
                </a:gridCol>
                <a:gridCol w="1373141">
                  <a:extLst>
                    <a:ext uri="{9D8B030D-6E8A-4147-A177-3AD203B41FA5}">
                      <a16:colId xmlns:a16="http://schemas.microsoft.com/office/drawing/2014/main" val="1112820011"/>
                    </a:ext>
                  </a:extLst>
                </a:gridCol>
              </a:tblGrid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71691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0825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5223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78436"/>
                  </a:ext>
                </a:extLst>
              </a:tr>
              <a:tr h="46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4866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68C2D8-95A8-1689-F646-47BA200D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92470"/>
              </p:ext>
            </p:extLst>
          </p:nvPr>
        </p:nvGraphicFramePr>
        <p:xfrm>
          <a:off x="6527321" y="4040037"/>
          <a:ext cx="2964962" cy="2303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481">
                  <a:extLst>
                    <a:ext uri="{9D8B030D-6E8A-4147-A177-3AD203B41FA5}">
                      <a16:colId xmlns:a16="http://schemas.microsoft.com/office/drawing/2014/main" val="649371765"/>
                    </a:ext>
                  </a:extLst>
                </a:gridCol>
                <a:gridCol w="1482481">
                  <a:extLst>
                    <a:ext uri="{9D8B030D-6E8A-4147-A177-3AD203B41FA5}">
                      <a16:colId xmlns:a16="http://schemas.microsoft.com/office/drawing/2014/main" val="3928217559"/>
                    </a:ext>
                  </a:extLst>
                </a:gridCol>
              </a:tblGrid>
              <a:tr h="5363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</a:rPr>
                        <a:t>Resultado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</a:rPr>
                        <a:t>Cantidad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0234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1-1​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217​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0682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1-0​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198​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66989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2-0​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189​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20878"/>
                  </a:ext>
                </a:extLst>
              </a:tr>
              <a:tr h="441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2-1​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166​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83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62A2C1-9574-9D5A-318C-C99B3B274B0A}"/>
              </a:ext>
            </a:extLst>
          </p:cNvPr>
          <p:cNvSpPr txBox="1"/>
          <p:nvPr/>
        </p:nvSpPr>
        <p:spPr>
          <a:xfrm>
            <a:off x="5186163" y="454449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Copa Libertadores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7EF5F-D007-2313-A218-D6857965F5C6}"/>
              </a:ext>
            </a:extLst>
          </p:cNvPr>
          <p:cNvSpPr txBox="1"/>
          <p:nvPr/>
        </p:nvSpPr>
        <p:spPr>
          <a:xfrm>
            <a:off x="8708616" y="454447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Champions League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6DA52-1B52-5517-CF03-37A23DB37DA9}"/>
              </a:ext>
            </a:extLst>
          </p:cNvPr>
          <p:cNvSpPr txBox="1"/>
          <p:nvPr/>
        </p:nvSpPr>
        <p:spPr>
          <a:xfrm>
            <a:off x="7572805" y="3703731"/>
            <a:ext cx="2269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413363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 Light"/>
              </a:rPr>
              <a:t>¿Que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resultado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y 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diferencia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de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goleses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el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más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comun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 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cada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 Light"/>
              </a:rPr>
              <a:t>año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?</a:t>
            </a:r>
            <a:endParaRPr lang="en-US" sz="32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783005F-DF92-4B66-58CE-360C98079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844173"/>
              </p:ext>
            </p:extLst>
          </p:nvPr>
        </p:nvGraphicFramePr>
        <p:xfrm>
          <a:off x="4795465" y="989193"/>
          <a:ext cx="3562350" cy="493077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1467026047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2823467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590220500"/>
                    </a:ext>
                  </a:extLst>
                </a:gridCol>
              </a:tblGrid>
              <a:tr h="4930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Año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Resultado</a:t>
                      </a:r>
                      <a:endParaRPr lang="en-US" sz="1500" dirty="0" err="1"/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Diferencia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2002969129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2014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3015142215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2015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673333775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2016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1460135670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2017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1-0 y 1-1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298377196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2018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4092763737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2019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1933358007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2020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398300839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2021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0-0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661395359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2022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1-1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0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23011853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DEFBA3-6EFA-B4E1-7779-8F0222CE9461}"/>
              </a:ext>
            </a:extLst>
          </p:cNvPr>
          <p:cNvSpPr txBox="1"/>
          <p:nvPr/>
        </p:nvSpPr>
        <p:spPr>
          <a:xfrm>
            <a:off x="4799089" y="658232"/>
            <a:ext cx="3445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Copa Libertadores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62D4AFB-FB2A-9741-79EF-8F355206F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632291"/>
              </p:ext>
            </p:extLst>
          </p:nvPr>
        </p:nvGraphicFramePr>
        <p:xfrm>
          <a:off x="8465685" y="974045"/>
          <a:ext cx="3562350" cy="494008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1467026047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2823467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590220500"/>
                    </a:ext>
                  </a:extLst>
                </a:gridCol>
              </a:tblGrid>
              <a:tr h="5488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Año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Resultado</a:t>
                      </a:r>
                      <a:endParaRPr lang="en-US" sz="1500" dirty="0" err="1"/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Diferencia</a:t>
                      </a:r>
                      <a:endParaRPr lang="en-US" sz="1500" dirty="0" err="1"/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2002969129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2015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3015142215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2016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673333775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2017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1460135670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2018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1-2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2983771964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2019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4092763737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2020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1933358007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2021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2-0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3983008394"/>
                  </a:ext>
                </a:extLst>
              </a:tr>
              <a:tr h="5488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2022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1-1</a:t>
                      </a:r>
                    </a:p>
                  </a:txBody>
                  <a:tcPr marL="76841" marR="76841" marT="38421" marB="384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dirty="0"/>
                        <a:t>2</a:t>
                      </a:r>
                    </a:p>
                  </a:txBody>
                  <a:tcPr marL="76841" marR="76841" marT="38421" marB="38421"/>
                </a:tc>
                <a:extLst>
                  <a:ext uri="{0D108BD9-81ED-4DB2-BD59-A6C34878D82A}">
                    <a16:rowId xmlns:a16="http://schemas.microsoft.com/office/drawing/2014/main" val="66139535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5ED04BD-1EC1-01D0-8446-51C3894D997C}"/>
              </a:ext>
            </a:extLst>
          </p:cNvPr>
          <p:cNvSpPr txBox="1"/>
          <p:nvPr/>
        </p:nvSpPr>
        <p:spPr>
          <a:xfrm>
            <a:off x="8468140" y="643083"/>
            <a:ext cx="3445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Champions League</a:t>
            </a:r>
          </a:p>
        </p:txBody>
      </p:sp>
    </p:spTree>
    <p:extLst>
      <p:ext uri="{BB962C8B-B14F-4D97-AF65-F5344CB8AC3E}">
        <p14:creationId xmlns:p14="http://schemas.microsoft.com/office/powerpoint/2010/main" val="12323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84310FB-7C73-27FB-9890-741B4B26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873430"/>
            <a:ext cx="3328988" cy="218916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DA8CB1-B0DB-745C-013B-11ACF0B8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32" y="2175534"/>
            <a:ext cx="7009591" cy="443361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14637AC-BCB3-3674-BE23-47CC1D43A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57" y="4145053"/>
            <a:ext cx="3318805" cy="22356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89D3C2-FF0C-B638-F22B-F1B2EA9BB7C6}"/>
              </a:ext>
            </a:extLst>
          </p:cNvPr>
          <p:cNvSpPr/>
          <p:nvPr/>
        </p:nvSpPr>
        <p:spPr>
          <a:xfrm>
            <a:off x="-49696" y="-4376"/>
            <a:ext cx="12235132" cy="161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¿Que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y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diferencia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de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goles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es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900" dirty="0" err="1">
                <a:solidFill>
                  <a:schemeClr val="bg1"/>
                </a:solidFill>
              </a:rPr>
              <a:t>común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año</a:t>
            </a:r>
            <a:r>
              <a:rPr lang="en-US" sz="2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F5445-21D3-FCAF-96A9-31A59B20C70F}"/>
              </a:ext>
            </a:extLst>
          </p:cNvPr>
          <p:cNvSpPr txBox="1"/>
          <p:nvPr/>
        </p:nvSpPr>
        <p:spPr>
          <a:xfrm rot="-5400000">
            <a:off x="-486422" y="2791362"/>
            <a:ext cx="2666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Champions League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1DD98-23F9-5F79-FB95-21993751131D}"/>
              </a:ext>
            </a:extLst>
          </p:cNvPr>
          <p:cNvSpPr txBox="1"/>
          <p:nvPr/>
        </p:nvSpPr>
        <p:spPr>
          <a:xfrm rot="-5400000">
            <a:off x="-486422" y="5077361"/>
            <a:ext cx="2666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Copa Libertadores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CDDD-3D97-DA95-EF97-0DC63E850C9E}"/>
              </a:ext>
            </a:extLst>
          </p:cNvPr>
          <p:cNvSpPr txBox="1"/>
          <p:nvPr/>
        </p:nvSpPr>
        <p:spPr>
          <a:xfrm>
            <a:off x="5817516" y="1879682"/>
            <a:ext cx="4075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210219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¿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Cual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es la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densidad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los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goles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partido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79C5DD-A859-11B3-F063-0542588DB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172" y="698579"/>
            <a:ext cx="3705225" cy="252412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DC01AB1-9B1D-CEF4-F324-046E893D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663" y="697758"/>
            <a:ext cx="3505200" cy="252796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B077549-0E29-519F-281F-80A710C81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62" y="3917020"/>
            <a:ext cx="4199164" cy="2855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61F5CF-4D86-D78B-8584-A8664B2F7D7D}"/>
              </a:ext>
            </a:extLst>
          </p:cNvPr>
          <p:cNvSpPr txBox="1"/>
          <p:nvPr/>
        </p:nvSpPr>
        <p:spPr>
          <a:xfrm>
            <a:off x="5252357" y="449035"/>
            <a:ext cx="3007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Copa Libertadores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5353-974A-E42C-C82A-CA756AC5B2E4}"/>
              </a:ext>
            </a:extLst>
          </p:cNvPr>
          <p:cNvSpPr txBox="1"/>
          <p:nvPr/>
        </p:nvSpPr>
        <p:spPr>
          <a:xfrm>
            <a:off x="8803821" y="394606"/>
            <a:ext cx="3007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Champions League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74D76-0E76-CA56-5C1D-13BBE8332F3D}"/>
              </a:ext>
            </a:extLst>
          </p:cNvPr>
          <p:cNvSpPr txBox="1"/>
          <p:nvPr/>
        </p:nvSpPr>
        <p:spPr>
          <a:xfrm>
            <a:off x="6694714" y="3592285"/>
            <a:ext cx="3007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0367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¿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Cual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es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promedio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goles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año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421637-F4DD-FF2F-A414-00FA3315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9825" y="643033"/>
            <a:ext cx="3762375" cy="278617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B3D59C0-B890-91E2-9E93-082DB296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4" y="698440"/>
            <a:ext cx="3418935" cy="27253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C71271E-07C9-FAF0-145D-B5605CF3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21" y="3893552"/>
            <a:ext cx="3872592" cy="2540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F0C32-F5C6-A045-EE2A-C75241600209}"/>
              </a:ext>
            </a:extLst>
          </p:cNvPr>
          <p:cNvSpPr txBox="1"/>
          <p:nvPr/>
        </p:nvSpPr>
        <p:spPr>
          <a:xfrm>
            <a:off x="5293178" y="312964"/>
            <a:ext cx="2871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Copa Libertadores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D63BD-8A01-377D-BFCF-82BC1E2F2F3A}"/>
              </a:ext>
            </a:extLst>
          </p:cNvPr>
          <p:cNvSpPr txBox="1"/>
          <p:nvPr/>
        </p:nvSpPr>
        <p:spPr>
          <a:xfrm>
            <a:off x="8735785" y="312964"/>
            <a:ext cx="2871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Champions League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F293D-CB73-5543-8451-E436CD7B83EF}"/>
              </a:ext>
            </a:extLst>
          </p:cNvPr>
          <p:cNvSpPr txBox="1"/>
          <p:nvPr/>
        </p:nvSpPr>
        <p:spPr>
          <a:xfrm>
            <a:off x="6789964" y="3524250"/>
            <a:ext cx="2871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07183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839-E03C-0B64-5FF8-9FF6BE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¿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Cuál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fue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el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promedio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goles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partido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por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país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?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05FFB9-6360-40B8-098D-B7CB143B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40133"/>
              </p:ext>
            </p:extLst>
          </p:nvPr>
        </p:nvGraphicFramePr>
        <p:xfrm>
          <a:off x="6268529" y="833885"/>
          <a:ext cx="4843251" cy="5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0445">
                  <a:extLst>
                    <a:ext uri="{9D8B030D-6E8A-4147-A177-3AD203B41FA5}">
                      <a16:colId xmlns:a16="http://schemas.microsoft.com/office/drawing/2014/main" val="223782315"/>
                    </a:ext>
                  </a:extLst>
                </a:gridCol>
                <a:gridCol w="2612806">
                  <a:extLst>
                    <a:ext uri="{9D8B030D-6E8A-4147-A177-3AD203B41FA5}">
                      <a16:colId xmlns:a16="http://schemas.microsoft.com/office/drawing/2014/main" val="1979143422"/>
                    </a:ext>
                  </a:extLst>
                </a:gridCol>
              </a:tblGrid>
              <a:tr h="9132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Pais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u="none" strike="noStrike" noProof="0" dirty="0"/>
                    </a:p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Promedio</a:t>
                      </a:r>
                      <a:endParaRPr lang="en-US" sz="180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84187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Inglaterra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1.946844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01454098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Alemania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1.928287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75209287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Mexico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1.750000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79391523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España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1.675410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702689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Francia</a:t>
                      </a:r>
                      <a:endParaRPr lang="en-US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1.611465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3445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Proyecto Copa Libertadores vs Champions League.</vt:lpstr>
      <vt:lpstr>Objetivos</vt:lpstr>
      <vt:lpstr>Data (web scraping)</vt:lpstr>
      <vt:lpstr>¿Que resultado es más común? ¿Hay una gran diferencia dependiendo de la competicion?</vt:lpstr>
      <vt:lpstr>¿Que resultado y  diferencia de goleses el más comun  por cada año?</vt:lpstr>
      <vt:lpstr>¿Que resultado y diferencia de goles es el más común por cada año?</vt:lpstr>
      <vt:lpstr>¿Cual es la densidad de los goles por partido?</vt:lpstr>
      <vt:lpstr>¿Cual es el promedio de goles por año?</vt:lpstr>
      <vt:lpstr>¿Cuál fue el promedio de goles por partido, por país?</vt:lpstr>
      <vt:lpstr>¿Cuál es el promedio de goles por equipo?</vt:lpstr>
      <vt:lpstr>¿Cuál es el promedio de goles por equipo?</vt:lpstr>
      <vt:lpstr>¿En cual competencia gana más el equipo local?</vt:lpstr>
      <vt:lpstr>Con respecto a la Copa Libertadores. ¿Contra que paises pierde con más frecuencia los partidos los equipos chilenos?</vt:lpstr>
      <vt:lpstr>¿Cuál es el resultado típico con el cual los equipos chilenos pierde?</vt:lpstr>
      <vt:lpstr>¿Cuales han sido las 5 peores derotas de los equipos Chilenos?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625</cp:revision>
  <dcterms:created xsi:type="dcterms:W3CDTF">2022-12-01T14:20:40Z</dcterms:created>
  <dcterms:modified xsi:type="dcterms:W3CDTF">2022-12-01T20:15:36Z</dcterms:modified>
</cp:coreProperties>
</file>