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9" r:id="rId3"/>
    <p:sldId id="257" r:id="rId4"/>
    <p:sldId id="261" r:id="rId5"/>
    <p:sldId id="262" r:id="rId6"/>
    <p:sldId id="263" r:id="rId7"/>
    <p:sldId id="264" r:id="rId8"/>
    <p:sldId id="265" r:id="rId9"/>
    <p:sldId id="266" r:id="rId10"/>
    <p:sldId id="267"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70C"/>
    <a:srgbClr val="003635"/>
    <a:srgbClr val="9EFF29"/>
    <a:srgbClr val="C80064"/>
    <a:srgbClr val="C33A1F"/>
    <a:srgbClr val="0000CC"/>
    <a:srgbClr val="FF2549"/>
    <a:srgbClr val="007033"/>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vikasukani/loan-eligibl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3058" y="1929805"/>
            <a:ext cx="8192728" cy="1445337"/>
          </a:xfrm>
        </p:spPr>
        <p:txBody>
          <a:bodyPr>
            <a:normAutofit/>
          </a:bodyPr>
          <a:lstStyle/>
          <a:p>
            <a:r>
              <a:rPr lang="en-US" dirty="0" smtClean="0"/>
              <a:t>    </a:t>
            </a:r>
            <a:r>
              <a:rPr lang="en-US" dirty="0" smtClean="0">
                <a:solidFill>
                  <a:srgbClr val="D6370C"/>
                </a:solidFill>
              </a:rPr>
              <a:t>Loan Eligibility Prediction</a:t>
            </a:r>
            <a:endParaRPr lang="en-US" dirty="0">
              <a:solidFill>
                <a:srgbClr val="D6370C"/>
              </a:solidFill>
            </a:endParaRPr>
          </a:p>
        </p:txBody>
      </p:sp>
      <p:sp>
        <p:nvSpPr>
          <p:cNvPr id="3" name="Subtitle 2"/>
          <p:cNvSpPr>
            <a:spLocks noGrp="1"/>
          </p:cNvSpPr>
          <p:nvPr>
            <p:ph type="subTitle" idx="1"/>
          </p:nvPr>
        </p:nvSpPr>
        <p:spPr>
          <a:xfrm>
            <a:off x="464575" y="3753458"/>
            <a:ext cx="8192728" cy="730043"/>
          </a:xfrm>
        </p:spPr>
        <p:txBody>
          <a:bodyPr>
            <a:normAutofit fontScale="47500" lnSpcReduction="20000"/>
          </a:bodyPr>
          <a:lstStyle/>
          <a:p>
            <a:r>
              <a:rPr lang="en-US" dirty="0" smtClean="0"/>
              <a:t>Tharika Hansini(DSA_0302)</a:t>
            </a:r>
            <a:endParaRPr lang="en-US" dirty="0"/>
          </a:p>
          <a:p>
            <a:r>
              <a:rPr lang="en-US" dirty="0" smtClean="0"/>
              <a:t>Machine Learning Foundation Course</a:t>
            </a:r>
          </a:p>
          <a:p>
            <a:r>
              <a:rPr lang="en-US" dirty="0" smtClean="0"/>
              <a:t>Conducted by Dialog Data Science Academy</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Conclusion &amp; Discussion</a:t>
            </a:r>
            <a:endParaRPr lang="en-US" dirty="0"/>
          </a:p>
        </p:txBody>
      </p:sp>
      <p:sp>
        <p:nvSpPr>
          <p:cNvPr id="5" name="Content Placeholder 4"/>
          <p:cNvSpPr>
            <a:spLocks noGrp="1"/>
          </p:cNvSpPr>
          <p:nvPr>
            <p:ph idx="1"/>
          </p:nvPr>
        </p:nvSpPr>
        <p:spPr>
          <a:xfrm>
            <a:off x="2389239" y="1268360"/>
            <a:ext cx="5992762" cy="3587658"/>
          </a:xfrm>
        </p:spPr>
        <p:txBody>
          <a:bodyPr>
            <a:normAutofit fontScale="25000" lnSpcReduction="20000"/>
          </a:bodyPr>
          <a:lstStyle/>
          <a:p>
            <a:pPr marL="0" indent="0">
              <a:buNone/>
            </a:pPr>
            <a:r>
              <a:rPr lang="en-GB" sz="4800" b="1" dirty="0" smtClean="0"/>
              <a:t>Model Evaluation</a:t>
            </a:r>
          </a:p>
          <a:p>
            <a:pPr marL="0" indent="0">
              <a:buNone/>
            </a:pPr>
            <a:endParaRPr lang="en-GB" sz="1800" b="1" dirty="0" smtClean="0"/>
          </a:p>
          <a:p>
            <a:r>
              <a:rPr lang="en-GB" sz="4400" dirty="0"/>
              <a:t>Best Model is the Logistic Regression Model with below accuracy metrics. </a:t>
            </a:r>
            <a:endParaRPr lang="en-GB" sz="4400" dirty="0" smtClean="0"/>
          </a:p>
          <a:p>
            <a:endParaRPr lang="en-GB" sz="4000" dirty="0" smtClean="0"/>
          </a:p>
          <a:p>
            <a:pPr marL="800100" lvl="2" indent="0">
              <a:buNone/>
            </a:pPr>
            <a:r>
              <a:rPr lang="en-GB" sz="4000" dirty="0" smtClean="0">
                <a:sym typeface="Wingdings" panose="05000000000000000000" pitchFamily="2" charset="2"/>
              </a:rPr>
              <a:t> </a:t>
            </a:r>
            <a:r>
              <a:rPr lang="en-GB" sz="4400" dirty="0" smtClean="0"/>
              <a:t>accuracy =    85.40%</a:t>
            </a:r>
          </a:p>
          <a:p>
            <a:pPr marL="800100" lvl="2" indent="0">
              <a:buNone/>
            </a:pPr>
            <a:r>
              <a:rPr lang="en-GB" sz="4400" dirty="0" smtClean="0">
                <a:sym typeface="Wingdings" panose="05000000000000000000" pitchFamily="2" charset="2"/>
              </a:rPr>
              <a:t> </a:t>
            </a:r>
            <a:r>
              <a:rPr lang="en-GB" sz="4400" dirty="0" smtClean="0"/>
              <a:t>precision =   84.10%</a:t>
            </a:r>
          </a:p>
          <a:p>
            <a:pPr marL="800100" lvl="2" indent="0">
              <a:buNone/>
            </a:pPr>
            <a:r>
              <a:rPr lang="en-GB" sz="4400" dirty="0" smtClean="0">
                <a:sym typeface="Wingdings" panose="05000000000000000000" pitchFamily="2" charset="2"/>
              </a:rPr>
              <a:t> </a:t>
            </a:r>
            <a:r>
              <a:rPr lang="en-GB" sz="4400" dirty="0" smtClean="0"/>
              <a:t>f1Score    =  84.22% </a:t>
            </a:r>
          </a:p>
          <a:p>
            <a:pPr marL="971550" lvl="2" indent="-171450">
              <a:buFont typeface="Wingdings" panose="05000000000000000000" pitchFamily="2" charset="2"/>
              <a:buChar char="à"/>
            </a:pPr>
            <a:r>
              <a:rPr lang="en-GB" sz="4400" dirty="0" smtClean="0"/>
              <a:t>roc_auc   =   78..37%</a:t>
            </a:r>
          </a:p>
          <a:p>
            <a:pPr marL="400050" lvl="1" indent="0">
              <a:buNone/>
            </a:pPr>
            <a:endParaRPr lang="en-US" sz="3400" dirty="0"/>
          </a:p>
          <a:p>
            <a:pPr marL="571500" lvl="1" indent="-171450">
              <a:buFont typeface="Wingdings" panose="05000000000000000000" pitchFamily="2" charset="2"/>
              <a:buChar char="à"/>
            </a:pPr>
            <a:r>
              <a:rPr lang="en-GB" sz="4200" dirty="0"/>
              <a:t>In this project, we learned how to implement a full end-to-end machine learning classification model, selecting its best model with the highest accuracy, to predict which applicants would be good enough to repay the loan</a:t>
            </a:r>
            <a:r>
              <a:rPr lang="en-GB" sz="4200" dirty="0" smtClean="0"/>
              <a:t>.</a:t>
            </a:r>
          </a:p>
          <a:p>
            <a:pPr marL="571500" lvl="1" indent="-171450">
              <a:buFont typeface="Wingdings" panose="05000000000000000000" pitchFamily="2" charset="2"/>
              <a:buChar char="à"/>
            </a:pPr>
            <a:endParaRPr lang="en-GB" sz="4200" dirty="0"/>
          </a:p>
          <a:p>
            <a:pPr marL="571500" lvl="1" indent="-171450">
              <a:buFont typeface="Wingdings" panose="05000000000000000000" pitchFamily="2" charset="2"/>
              <a:buChar char="à"/>
            </a:pPr>
            <a:r>
              <a:rPr lang="en-GB" sz="4200" dirty="0" smtClean="0"/>
              <a:t> </a:t>
            </a:r>
            <a:r>
              <a:rPr lang="en-GB" sz="4200" dirty="0"/>
              <a:t>The logistic regression </a:t>
            </a:r>
            <a:r>
              <a:rPr lang="en-GB" sz="4200" dirty="0" smtClean="0"/>
              <a:t>classification model </a:t>
            </a:r>
            <a:r>
              <a:rPr lang="en-GB" sz="4200" dirty="0"/>
              <a:t>which predicts the loan status </a:t>
            </a:r>
            <a:r>
              <a:rPr lang="en-GB" sz="4200" dirty="0" smtClean="0"/>
              <a:t> with 85% accuracy has </a:t>
            </a:r>
            <a:r>
              <a:rPr lang="en-GB" sz="4200" dirty="0"/>
              <a:t>been implemented using 600 sample applicants and their associated features which has available in the online application form. </a:t>
            </a:r>
            <a:endParaRPr lang="en-GB" sz="4200" dirty="0" smtClean="0"/>
          </a:p>
          <a:p>
            <a:pPr marL="571500" lvl="1" indent="-171450">
              <a:buFont typeface="Wingdings" panose="05000000000000000000" pitchFamily="2" charset="2"/>
              <a:buChar char="à"/>
            </a:pPr>
            <a:endParaRPr lang="en-GB" sz="4200" dirty="0"/>
          </a:p>
          <a:p>
            <a:pPr marL="571500" lvl="1" indent="-171450">
              <a:buFont typeface="Wingdings" panose="05000000000000000000" pitchFamily="2" charset="2"/>
              <a:buChar char="à"/>
            </a:pPr>
            <a:r>
              <a:rPr lang="en-GB" sz="4200" dirty="0" smtClean="0"/>
              <a:t>In </a:t>
            </a:r>
            <a:r>
              <a:rPr lang="en-GB" sz="4200" dirty="0"/>
              <a:t>addition, some data pre-processing steps, such as adding new features and removing the highest correlated features and applying some coding techniques, were applied to the given raw data set before running the </a:t>
            </a:r>
            <a:r>
              <a:rPr lang="en-GB" sz="4200" dirty="0" smtClean="0"/>
              <a:t>model</a:t>
            </a:r>
          </a:p>
          <a:p>
            <a:pPr marL="571500" lvl="1" indent="-171450">
              <a:buFont typeface="Wingdings" panose="05000000000000000000" pitchFamily="2" charset="2"/>
              <a:buChar char="à"/>
            </a:pPr>
            <a:endParaRPr lang="en-US" sz="4200" dirty="0"/>
          </a:p>
          <a:p>
            <a:pPr marL="571500" lvl="1" indent="-171450">
              <a:buFont typeface="Wingdings" panose="05000000000000000000" pitchFamily="2" charset="2"/>
              <a:buChar char="à"/>
            </a:pPr>
            <a:r>
              <a:rPr lang="en-GB" sz="4200" dirty="0" smtClean="0"/>
              <a:t>This model would </a:t>
            </a:r>
            <a:r>
              <a:rPr lang="en-GB" sz="4200" dirty="0"/>
              <a:t>save the time allocated to evaluate the eligibility of the loan status as a manual human task done in a particular financial institution</a:t>
            </a:r>
            <a:endParaRPr lang="en-GB" sz="4200" dirty="0" smtClean="0"/>
          </a:p>
          <a:p>
            <a:pPr marL="400050" lvl="1" indent="0">
              <a:buNone/>
            </a:pPr>
            <a:endParaRPr lang="en-US" sz="4200" dirty="0" smtClean="0"/>
          </a:p>
          <a:p>
            <a:pPr marL="400050" lvl="1" indent="0">
              <a:buNone/>
            </a:pPr>
            <a:endParaRPr lang="en-GB" sz="1200" dirty="0" smtClean="0"/>
          </a:p>
          <a:p>
            <a:pPr marL="571500" lvl="1" indent="-171450">
              <a:buFont typeface="Wingdings" panose="05000000000000000000" pitchFamily="2" charset="2"/>
              <a:buChar char="à"/>
            </a:pPr>
            <a:endParaRPr lang="en-US" sz="1200" dirty="0"/>
          </a:p>
          <a:p>
            <a:pPr marL="571500" lvl="1" indent="-171450">
              <a:buFont typeface="Wingdings" panose="05000000000000000000" pitchFamily="2" charset="2"/>
              <a:buChar char="à"/>
            </a:pPr>
            <a:endParaRPr lang="en-GB" sz="1200" dirty="0"/>
          </a:p>
          <a:p>
            <a:endParaRPr lang="en-GB" sz="1100" b="1" dirty="0"/>
          </a:p>
          <a:p>
            <a:endParaRPr lang="en-GB" sz="1400" dirty="0"/>
          </a:p>
          <a:p>
            <a:endParaRPr lang="en-GB" sz="1400" dirty="0" smtClean="0"/>
          </a:p>
          <a:p>
            <a:endParaRPr lang="en-US" sz="1400" dirty="0"/>
          </a:p>
          <a:p>
            <a:endParaRPr lang="en-GB" sz="1400" dirty="0"/>
          </a:p>
        </p:txBody>
      </p:sp>
    </p:spTree>
    <p:extLst>
      <p:ext uri="{BB962C8B-B14F-4D97-AF65-F5344CB8AC3E}">
        <p14:creationId xmlns:p14="http://schemas.microsoft.com/office/powerpoint/2010/main" val="378599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8163" y="2639291"/>
            <a:ext cx="3332018" cy="584775"/>
          </a:xfrm>
          <a:prstGeom prst="rect">
            <a:avLst/>
          </a:prstGeom>
          <a:noFill/>
        </p:spPr>
        <p:txBody>
          <a:bodyPr wrap="square" rtlCol="0">
            <a:spAutoFit/>
          </a:bodyPr>
          <a:lstStyle/>
          <a:p>
            <a:r>
              <a:rPr lang="en-US" sz="3200" dirty="0" smtClean="0">
                <a:solidFill>
                  <a:schemeClr val="bg1"/>
                </a:solidFill>
              </a:rPr>
              <a:t>Thank You!</a:t>
            </a:r>
            <a:endParaRPr lang="en-GB" sz="3200" dirty="0">
              <a:solidFill>
                <a:schemeClr val="bg1"/>
              </a:solidFill>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sz="1600" dirty="0" smtClean="0"/>
              <a:t>Particular Financial Institution has consumed much time by evaluating a loan approval application when granting a loan facility to a particular customer.</a:t>
            </a:r>
          </a:p>
          <a:p>
            <a:pPr marL="0" indent="0">
              <a:buNone/>
            </a:pPr>
            <a:endParaRPr lang="en-US" sz="1600" dirty="0" smtClean="0"/>
          </a:p>
          <a:p>
            <a:r>
              <a:rPr lang="en-US" sz="1600" dirty="0" smtClean="0"/>
              <a:t>There is a higher risk of evaluating the loan approval process manually and required some automation like loan eligibility prediction in order to select the best customer group with minimum default rate and minimize the human effort applied for loan approval process.</a:t>
            </a:r>
          </a:p>
          <a:p>
            <a:pPr marL="0" indent="0">
              <a:buNone/>
            </a:pPr>
            <a:endParaRPr lang="en-US" sz="1600" dirty="0"/>
          </a:p>
          <a:p>
            <a:r>
              <a:rPr lang="en-US" sz="1600" dirty="0" smtClean="0"/>
              <a:t>The Ultimate Goal of implementing this Classification Machine Learning Project is to predict whether a certain applicant would have enough capability to repay the loan without any difficulties or not.</a:t>
            </a:r>
          </a:p>
          <a:p>
            <a:pPr marL="0" indent="0">
              <a:buNone/>
            </a:pPr>
            <a:endParaRPr lang="en-US" sz="1600" dirty="0"/>
          </a:p>
          <a:p>
            <a:pPr marL="0" indent="0">
              <a:buNone/>
            </a:pPr>
            <a:endParaRPr lang="en-US" sz="16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4400" dirty="0" smtClean="0"/>
              <a:t>The Dream Housing Finance Company has provided the 600 sample applicant dataset with below variables associated in the online loan application form. </a:t>
            </a:r>
            <a:endParaRPr lang="en-US" sz="4400" dirty="0" smtClean="0"/>
          </a:p>
          <a:p>
            <a:pPr marL="0" indent="0">
              <a:buNone/>
            </a:pPr>
            <a:endParaRPr lang="en-US" sz="4400" dirty="0" smtClean="0"/>
          </a:p>
          <a:p>
            <a:r>
              <a:rPr lang="en-US" sz="4400" dirty="0" smtClean="0"/>
              <a:t>The Kaggle Competition Dataset Repository has been used to find the dataset. below is the link to download the related csv file</a:t>
            </a:r>
          </a:p>
          <a:p>
            <a:pPr marL="0" indent="0">
              <a:buNone/>
            </a:pPr>
            <a:r>
              <a:rPr lang="en-US" sz="4800" dirty="0" smtClean="0"/>
              <a:t>          </a:t>
            </a:r>
            <a:r>
              <a:rPr lang="en-US" sz="4800" dirty="0" smtClean="0">
                <a:hlinkClick r:id="rId2"/>
              </a:rPr>
              <a:t>https</a:t>
            </a:r>
            <a:r>
              <a:rPr lang="en-US" sz="4800" dirty="0">
                <a:hlinkClick r:id="rId2"/>
              </a:rPr>
              <a:t>://</a:t>
            </a:r>
            <a:r>
              <a:rPr lang="en-US" sz="4800" dirty="0" smtClean="0">
                <a:hlinkClick r:id="rId2"/>
              </a:rPr>
              <a:t>www.kaggle.com/datasets/vikasukani/loan-eligible-dataset</a:t>
            </a:r>
            <a:endParaRPr lang="en-US" sz="4800" dirty="0" smtClean="0"/>
          </a:p>
          <a:p>
            <a:pPr marL="0" indent="0">
              <a:buNone/>
            </a:pPr>
            <a:endParaRPr lang="en-US" sz="3200" dirty="0"/>
          </a:p>
          <a:p>
            <a:r>
              <a:rPr lang="en-US" sz="4800" dirty="0" smtClean="0"/>
              <a:t>Target Variable (Y) </a:t>
            </a:r>
          </a:p>
          <a:p>
            <a:pPr marL="0" indent="0">
              <a:buNone/>
            </a:pPr>
            <a:r>
              <a:rPr lang="en-US" sz="4800" dirty="0" smtClean="0">
                <a:sym typeface="Wingdings" panose="05000000000000000000" pitchFamily="2" charset="2"/>
              </a:rPr>
              <a:t>                 </a:t>
            </a:r>
            <a:r>
              <a:rPr lang="en-US" sz="4400" dirty="0" smtClean="0">
                <a:sym typeface="Wingdings" panose="05000000000000000000" pitchFamily="2" charset="2"/>
              </a:rPr>
              <a:t> Loan </a:t>
            </a:r>
            <a:r>
              <a:rPr lang="en-US" sz="4400" dirty="0" smtClean="0">
                <a:sym typeface="Wingdings" panose="05000000000000000000" pitchFamily="2" charset="2"/>
              </a:rPr>
              <a:t>Status</a:t>
            </a:r>
          </a:p>
          <a:p>
            <a:pPr marL="0" indent="0">
              <a:buNone/>
            </a:pPr>
            <a:endParaRPr lang="en-US" sz="4400" dirty="0" smtClean="0">
              <a:sym typeface="Wingdings" panose="05000000000000000000" pitchFamily="2" charset="2"/>
            </a:endParaRPr>
          </a:p>
          <a:p>
            <a:r>
              <a:rPr lang="en-US" sz="4800" dirty="0" smtClean="0">
                <a:sym typeface="Wingdings" panose="05000000000000000000" pitchFamily="2" charset="2"/>
              </a:rPr>
              <a:t>Feature </a:t>
            </a:r>
            <a:r>
              <a:rPr lang="en-US" sz="4800" dirty="0" smtClean="0">
                <a:sym typeface="Wingdings" panose="05000000000000000000" pitchFamily="2" charset="2"/>
              </a:rPr>
              <a:t>Variables (X) </a:t>
            </a:r>
          </a:p>
          <a:p>
            <a:pPr marL="0" indent="0">
              <a:buNone/>
            </a:pPr>
            <a:r>
              <a:rPr lang="en-US" sz="4400" dirty="0" smtClean="0">
                <a:sym typeface="Wingdings" panose="05000000000000000000" pitchFamily="2" charset="2"/>
              </a:rPr>
              <a:t>                  Loan ID</a:t>
            </a:r>
          </a:p>
          <a:p>
            <a:pPr marL="0" indent="0">
              <a:buNone/>
            </a:pPr>
            <a:r>
              <a:rPr lang="en-US" sz="4400" dirty="0" smtClean="0">
                <a:sym typeface="Wingdings" panose="05000000000000000000" pitchFamily="2" charset="2"/>
              </a:rPr>
              <a:t>                  Gender</a:t>
            </a:r>
          </a:p>
          <a:p>
            <a:pPr marL="0" indent="0">
              <a:buNone/>
            </a:pPr>
            <a:r>
              <a:rPr lang="en-US" sz="4400" dirty="0" smtClean="0">
                <a:sym typeface="Wingdings" panose="05000000000000000000" pitchFamily="2" charset="2"/>
              </a:rPr>
              <a:t>                  Married</a:t>
            </a:r>
          </a:p>
          <a:p>
            <a:pPr marL="0" indent="0">
              <a:buNone/>
            </a:pPr>
            <a:r>
              <a:rPr lang="en-US" sz="4400" dirty="0" smtClean="0">
                <a:sym typeface="Wingdings" panose="05000000000000000000" pitchFamily="2" charset="2"/>
              </a:rPr>
              <a:t>                  Dependents</a:t>
            </a:r>
          </a:p>
          <a:p>
            <a:pPr marL="0" indent="0">
              <a:buNone/>
            </a:pPr>
            <a:r>
              <a:rPr lang="en-US" sz="4400" dirty="0" smtClean="0">
                <a:sym typeface="Wingdings" panose="05000000000000000000" pitchFamily="2" charset="2"/>
              </a:rPr>
              <a:t>                  Credit History</a:t>
            </a:r>
          </a:p>
          <a:p>
            <a:pPr marL="0" indent="0">
              <a:buNone/>
            </a:pPr>
            <a:r>
              <a:rPr lang="en-US" sz="4400" dirty="0" smtClean="0">
                <a:sym typeface="Wingdings" panose="05000000000000000000" pitchFamily="2" charset="2"/>
              </a:rPr>
              <a:t>                  Self Employed</a:t>
            </a:r>
          </a:p>
          <a:p>
            <a:pPr marL="0" indent="0">
              <a:buNone/>
            </a:pPr>
            <a:r>
              <a:rPr lang="en-US" sz="4400" dirty="0" smtClean="0">
                <a:sym typeface="Wingdings" panose="05000000000000000000" pitchFamily="2" charset="2"/>
              </a:rPr>
              <a:t>                  Education</a:t>
            </a:r>
          </a:p>
          <a:p>
            <a:pPr marL="0" indent="0">
              <a:buNone/>
            </a:pPr>
            <a:r>
              <a:rPr lang="en-US" sz="4400" dirty="0">
                <a:sym typeface="Wingdings" panose="05000000000000000000" pitchFamily="2" charset="2"/>
              </a:rPr>
              <a:t> </a:t>
            </a:r>
            <a:r>
              <a:rPr lang="en-US" sz="4400" dirty="0" smtClean="0">
                <a:sym typeface="Wingdings" panose="05000000000000000000" pitchFamily="2" charset="2"/>
              </a:rPr>
              <a:t>                 Applicant Income</a:t>
            </a:r>
          </a:p>
          <a:p>
            <a:pPr marL="0" indent="0">
              <a:buNone/>
            </a:pPr>
            <a:r>
              <a:rPr lang="en-US" sz="4400" dirty="0">
                <a:sym typeface="Wingdings" panose="05000000000000000000" pitchFamily="2" charset="2"/>
              </a:rPr>
              <a:t> </a:t>
            </a:r>
            <a:r>
              <a:rPr lang="en-US" sz="4400" dirty="0" smtClean="0">
                <a:sym typeface="Wingdings" panose="05000000000000000000" pitchFamily="2" charset="2"/>
              </a:rPr>
              <a:t>                 Co Applicant Income</a:t>
            </a:r>
          </a:p>
          <a:p>
            <a:pPr marL="0" indent="0">
              <a:buNone/>
            </a:pPr>
            <a:r>
              <a:rPr lang="en-US" sz="4400" dirty="0">
                <a:sym typeface="Wingdings" panose="05000000000000000000" pitchFamily="2" charset="2"/>
              </a:rPr>
              <a:t> </a:t>
            </a:r>
            <a:r>
              <a:rPr lang="en-US" sz="4400" dirty="0" smtClean="0">
                <a:sym typeface="Wingdings" panose="05000000000000000000" pitchFamily="2" charset="2"/>
              </a:rPr>
              <a:t>                 Loan Amount</a:t>
            </a:r>
          </a:p>
          <a:p>
            <a:pPr marL="0" indent="0">
              <a:buNone/>
            </a:pPr>
            <a:r>
              <a:rPr lang="en-US" sz="4400" dirty="0">
                <a:sym typeface="Wingdings" panose="05000000000000000000" pitchFamily="2" charset="2"/>
              </a:rPr>
              <a:t> </a:t>
            </a:r>
            <a:r>
              <a:rPr lang="en-US" sz="4400" dirty="0" smtClean="0">
                <a:sym typeface="Wingdings" panose="05000000000000000000" pitchFamily="2" charset="2"/>
              </a:rPr>
              <a:t>                 Loan Amount Term       </a:t>
            </a:r>
          </a:p>
          <a:p>
            <a:pPr marL="0" indent="0">
              <a:buNone/>
            </a:pPr>
            <a:r>
              <a:rPr lang="en-US" sz="4400" dirty="0">
                <a:sym typeface="Wingdings" panose="05000000000000000000" pitchFamily="2" charset="2"/>
              </a:rPr>
              <a:t> </a:t>
            </a:r>
            <a:r>
              <a:rPr lang="en-US" sz="4400" dirty="0" smtClean="0">
                <a:sym typeface="Wingdings" panose="05000000000000000000" pitchFamily="2" charset="2"/>
              </a:rPr>
              <a:t>                  Property Area</a:t>
            </a:r>
          </a:p>
          <a:p>
            <a:endParaRPr lang="en-US" sz="1800" dirty="0" smtClean="0">
              <a:sym typeface="Wingdings" panose="05000000000000000000" pitchFamily="2" charset="2"/>
            </a:endParaRPr>
          </a:p>
          <a:p>
            <a:endParaRPr lang="en-US" sz="1800"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a:xfrm>
            <a:off x="2389238" y="1268360"/>
            <a:ext cx="6304935" cy="3587658"/>
          </a:xfrm>
        </p:spPr>
        <p:txBody>
          <a:bodyPr>
            <a:normAutofit fontScale="25000" lnSpcReduction="20000"/>
          </a:bodyPr>
          <a:lstStyle/>
          <a:p>
            <a:pPr marL="0" indent="0">
              <a:buNone/>
            </a:pPr>
            <a:r>
              <a:rPr lang="en-US" sz="5600" b="1" dirty="0" smtClean="0"/>
              <a:t>Software</a:t>
            </a:r>
          </a:p>
          <a:p>
            <a:pPr marL="0" indent="0">
              <a:buNone/>
            </a:pPr>
            <a:r>
              <a:rPr lang="en-US" sz="4800" dirty="0" smtClean="0"/>
              <a:t>Python Jupyter Notebook</a:t>
            </a:r>
          </a:p>
          <a:p>
            <a:pPr marL="0" indent="0">
              <a:buNone/>
            </a:pPr>
            <a:endParaRPr lang="en-US" sz="2900" dirty="0"/>
          </a:p>
          <a:p>
            <a:pPr marL="0" indent="0">
              <a:buNone/>
            </a:pPr>
            <a:r>
              <a:rPr lang="en-US" sz="5600" dirty="0" smtClean="0"/>
              <a:t>Libraries</a:t>
            </a:r>
          </a:p>
          <a:p>
            <a:pPr>
              <a:buFont typeface="Courier New" panose="02070309020205020404" pitchFamily="49" charset="0"/>
              <a:buChar char="o"/>
            </a:pPr>
            <a:r>
              <a:rPr lang="en-US" sz="4400" dirty="0" smtClean="0"/>
              <a:t>Pandas</a:t>
            </a:r>
          </a:p>
          <a:p>
            <a:pPr>
              <a:buFont typeface="Courier New" panose="02070309020205020404" pitchFamily="49" charset="0"/>
              <a:buChar char="o"/>
            </a:pPr>
            <a:r>
              <a:rPr lang="en-US" sz="4400" dirty="0" smtClean="0"/>
              <a:t>Seaborn</a:t>
            </a:r>
          </a:p>
          <a:p>
            <a:pPr>
              <a:buFont typeface="Courier New" panose="02070309020205020404" pitchFamily="49" charset="0"/>
              <a:buChar char="o"/>
            </a:pPr>
            <a:r>
              <a:rPr lang="en-US" sz="4400" dirty="0" smtClean="0"/>
              <a:t>SKLearn</a:t>
            </a:r>
          </a:p>
          <a:p>
            <a:pPr marL="0" indent="0">
              <a:buNone/>
            </a:pPr>
            <a:endParaRPr lang="en-US" sz="2900" dirty="0" smtClean="0"/>
          </a:p>
          <a:p>
            <a:pPr marL="0" indent="0">
              <a:buNone/>
            </a:pPr>
            <a:r>
              <a:rPr lang="en-US" sz="5600" b="1" dirty="0" smtClean="0"/>
              <a:t>Exploratory Data Analysis</a:t>
            </a:r>
          </a:p>
          <a:p>
            <a:pPr marL="0" indent="0">
              <a:buNone/>
            </a:pPr>
            <a:endParaRPr lang="en-US" sz="2900" dirty="0" smtClean="0"/>
          </a:p>
          <a:p>
            <a:pPr marL="0" indent="0">
              <a:buNone/>
            </a:pPr>
            <a:r>
              <a:rPr lang="en-US" sz="5600" dirty="0" smtClean="0"/>
              <a:t>Below Conclusions have made through out the exploratory data analysis.</a:t>
            </a:r>
          </a:p>
          <a:p>
            <a:pPr marL="0" indent="0">
              <a:buNone/>
            </a:pPr>
            <a:endParaRPr lang="en-US" sz="2900" dirty="0"/>
          </a:p>
          <a:p>
            <a:pPr marL="0" indent="0">
              <a:buNone/>
            </a:pPr>
            <a:r>
              <a:rPr lang="en-US" sz="4800" b="1" dirty="0" smtClean="0"/>
              <a:t>Univariate Analysis</a:t>
            </a:r>
          </a:p>
          <a:p>
            <a:pPr marL="0" indent="0">
              <a:buNone/>
            </a:pPr>
            <a:endParaRPr lang="en-US" sz="2900" dirty="0" smtClean="0"/>
          </a:p>
          <a:p>
            <a:pPr lvl="0"/>
            <a:r>
              <a:rPr lang="en-GB" sz="5600" dirty="0" smtClean="0"/>
              <a:t>81</a:t>
            </a:r>
            <a:r>
              <a:rPr lang="en-GB" sz="5600" dirty="0"/>
              <a:t>% of the applicants are Males</a:t>
            </a:r>
          </a:p>
          <a:p>
            <a:pPr lvl="0"/>
            <a:r>
              <a:rPr lang="en-GB" sz="5600" dirty="0"/>
              <a:t>65% of the Applicants are Married</a:t>
            </a:r>
          </a:p>
          <a:p>
            <a:pPr lvl="0"/>
            <a:r>
              <a:rPr lang="en-GB" sz="5600" dirty="0"/>
              <a:t>Around 58% of Applicants have no any dependants</a:t>
            </a:r>
          </a:p>
          <a:p>
            <a:pPr lvl="0"/>
            <a:r>
              <a:rPr lang="en-GB" sz="5600" dirty="0"/>
              <a:t>78% of Applicants are Graduates</a:t>
            </a:r>
          </a:p>
          <a:p>
            <a:pPr lvl="0"/>
            <a:r>
              <a:rPr lang="en-GB" sz="5600" dirty="0"/>
              <a:t>86% of applicants are not self employed</a:t>
            </a:r>
          </a:p>
          <a:p>
            <a:pPr lvl="0"/>
            <a:r>
              <a:rPr lang="en-GB" sz="5600" dirty="0"/>
              <a:t>Most of the applicants are from Semi urban </a:t>
            </a:r>
            <a:r>
              <a:rPr lang="en-GB" sz="5600" dirty="0" smtClean="0"/>
              <a:t>Area</a:t>
            </a:r>
          </a:p>
          <a:p>
            <a:pPr marL="0" lvl="0" indent="0">
              <a:buNone/>
            </a:pPr>
            <a:endParaRPr lang="en-US" sz="3600" b="1" dirty="0"/>
          </a:p>
          <a:p>
            <a:pPr lvl="0"/>
            <a:endParaRPr lang="en-GB" dirty="0"/>
          </a:p>
          <a:p>
            <a:pPr marL="857250" lvl="1" indent="-457200">
              <a:buFont typeface="Wingdings" panose="05000000000000000000" pitchFamily="2" charset="2"/>
              <a:buChar char="Ø"/>
            </a:pPr>
            <a:endParaRPr lang="en-US" sz="29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dirty="0" smtClean="0"/>
              <a:t>                      </a:t>
            </a:r>
          </a:p>
          <a:p>
            <a:pPr marL="0" indent="0">
              <a:buNone/>
            </a:pPr>
            <a:r>
              <a:rPr lang="en-US" sz="1600" dirty="0"/>
              <a:t> </a:t>
            </a:r>
            <a:r>
              <a:rPr lang="en-US" sz="1600" dirty="0" smtClean="0"/>
              <a:t>   </a:t>
            </a:r>
            <a:endParaRPr lang="en-US" sz="1600" dirty="0"/>
          </a:p>
          <a:p>
            <a:pPr marL="0" indent="0">
              <a:buNone/>
            </a:pPr>
            <a:endParaRPr lang="en-US" sz="1600" dirty="0" smtClean="0"/>
          </a:p>
          <a:p>
            <a:pPr marL="0" indent="0">
              <a:buNone/>
            </a:pPr>
            <a:r>
              <a:rPr lang="en-US" sz="1600" dirty="0"/>
              <a:t> </a:t>
            </a:r>
            <a:r>
              <a:rPr lang="en-US" sz="1600" dirty="0" smtClean="0"/>
              <a:t>                        </a:t>
            </a:r>
          </a:p>
          <a:p>
            <a:pPr marL="0" indent="0">
              <a:buNone/>
            </a:pPr>
            <a:endParaRPr lang="en-US" sz="1600" dirty="0" smtClean="0"/>
          </a:p>
          <a:p>
            <a:pPr marL="0" indent="0">
              <a:buNone/>
            </a:pPr>
            <a:endParaRPr lang="en-US" sz="16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550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a:xfrm>
            <a:off x="2389238" y="1268360"/>
            <a:ext cx="6304935" cy="3587658"/>
          </a:xfrm>
        </p:spPr>
        <p:txBody>
          <a:bodyPr>
            <a:normAutofit fontScale="25000" lnSpcReduction="20000"/>
          </a:bodyPr>
          <a:lstStyle/>
          <a:p>
            <a:pPr marL="0" indent="0">
              <a:buNone/>
            </a:pPr>
            <a:r>
              <a:rPr lang="en-US" sz="5600" b="1" dirty="0" smtClean="0"/>
              <a:t>Exploratory Data Analysis</a:t>
            </a:r>
          </a:p>
          <a:p>
            <a:pPr marL="0" indent="0">
              <a:buNone/>
            </a:pPr>
            <a:endParaRPr lang="en-US" sz="2900" dirty="0" smtClean="0"/>
          </a:p>
          <a:p>
            <a:pPr marL="0" indent="0">
              <a:buNone/>
            </a:pPr>
            <a:r>
              <a:rPr lang="en-US" sz="5600" dirty="0" smtClean="0"/>
              <a:t>Below Conclusions have made through out the exploratory data analysis.</a:t>
            </a:r>
          </a:p>
          <a:p>
            <a:pPr marL="0" indent="0">
              <a:buNone/>
            </a:pPr>
            <a:endParaRPr lang="en-US" sz="2900" dirty="0"/>
          </a:p>
          <a:p>
            <a:pPr marL="0" indent="0">
              <a:buNone/>
            </a:pPr>
            <a:r>
              <a:rPr lang="en-US" sz="4800" b="1" dirty="0" smtClean="0"/>
              <a:t>Bivariate Analysis</a:t>
            </a:r>
          </a:p>
          <a:p>
            <a:pPr marL="0" indent="0">
              <a:buNone/>
            </a:pPr>
            <a:endParaRPr lang="en-US" sz="2900" dirty="0" smtClean="0"/>
          </a:p>
          <a:p>
            <a:pPr lvl="0"/>
            <a:r>
              <a:rPr lang="en-US" sz="5600" dirty="0"/>
              <a:t>Graduate applicants have higher chances of being selected for the loan </a:t>
            </a:r>
            <a:r>
              <a:rPr lang="en-US" sz="5600" dirty="0" smtClean="0"/>
              <a:t>approval.</a:t>
            </a:r>
            <a:endParaRPr lang="en-US" sz="5600" dirty="0"/>
          </a:p>
          <a:p>
            <a:pPr lvl="0"/>
            <a:r>
              <a:rPr lang="en-US" sz="5600" dirty="0"/>
              <a:t>Applicants with 0 dependents have higher chance of being selected for the loan </a:t>
            </a:r>
            <a:r>
              <a:rPr lang="en-US" sz="5600" dirty="0" smtClean="0"/>
              <a:t>approval.</a:t>
            </a:r>
            <a:endParaRPr lang="en-US" sz="5600" dirty="0"/>
          </a:p>
          <a:p>
            <a:pPr lvl="0"/>
            <a:r>
              <a:rPr lang="en-US" sz="5600" dirty="0"/>
              <a:t>Non self employed applicants have higher chance of being selected for the loan </a:t>
            </a:r>
            <a:r>
              <a:rPr lang="en-US" sz="5600" dirty="0" smtClean="0"/>
              <a:t>approval.</a:t>
            </a:r>
            <a:endParaRPr lang="en-US" sz="5600" dirty="0"/>
          </a:p>
          <a:p>
            <a:pPr lvl="0"/>
            <a:r>
              <a:rPr lang="en-US" sz="5600" dirty="0"/>
              <a:t>Applicants who have repaid their previous debts have higher chances of being selected for the loan </a:t>
            </a:r>
            <a:r>
              <a:rPr lang="en-US" sz="5600" dirty="0" smtClean="0"/>
              <a:t>approval.</a:t>
            </a:r>
            <a:endParaRPr lang="en-US" sz="5600" dirty="0"/>
          </a:p>
          <a:p>
            <a:pPr lvl="0"/>
            <a:r>
              <a:rPr lang="en-US" sz="5600" dirty="0"/>
              <a:t>Married applicants have higher </a:t>
            </a:r>
            <a:r>
              <a:rPr lang="en-US" sz="5600" dirty="0" smtClean="0"/>
              <a:t>chances of </a:t>
            </a:r>
            <a:r>
              <a:rPr lang="en-US" sz="5600" dirty="0"/>
              <a:t>being selected for the loan </a:t>
            </a:r>
            <a:r>
              <a:rPr lang="en-US" sz="5600" dirty="0" smtClean="0"/>
              <a:t>approval.</a:t>
            </a:r>
            <a:endParaRPr lang="en-US" sz="5600" dirty="0"/>
          </a:p>
          <a:p>
            <a:pPr lvl="0"/>
            <a:r>
              <a:rPr lang="en-US" sz="5600" dirty="0"/>
              <a:t>Male applicants have </a:t>
            </a:r>
            <a:r>
              <a:rPr lang="en-US" sz="5600" dirty="0" smtClean="0"/>
              <a:t>higher chances </a:t>
            </a:r>
            <a:r>
              <a:rPr lang="en-US" sz="5600" dirty="0"/>
              <a:t>of being selected for the loan approval</a:t>
            </a:r>
          </a:p>
          <a:p>
            <a:pPr marL="0" lvl="0" indent="0">
              <a:buNone/>
            </a:pPr>
            <a:endParaRPr lang="en-US" sz="3600" b="1" dirty="0"/>
          </a:p>
          <a:p>
            <a:pPr lvl="0"/>
            <a:endParaRPr lang="en-GB" dirty="0"/>
          </a:p>
          <a:p>
            <a:pPr marL="857250" lvl="1" indent="-457200">
              <a:buFont typeface="Wingdings" panose="05000000000000000000" pitchFamily="2" charset="2"/>
              <a:buChar char="Ø"/>
            </a:pPr>
            <a:endParaRPr lang="en-US" sz="29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dirty="0" smtClean="0"/>
              <a:t>                      </a:t>
            </a:r>
          </a:p>
          <a:p>
            <a:pPr marL="0" indent="0">
              <a:buNone/>
            </a:pPr>
            <a:r>
              <a:rPr lang="en-US" sz="1600" dirty="0"/>
              <a:t> </a:t>
            </a:r>
            <a:r>
              <a:rPr lang="en-US" sz="1600" dirty="0" smtClean="0"/>
              <a:t>   </a:t>
            </a:r>
            <a:endParaRPr lang="en-US" sz="1600" dirty="0"/>
          </a:p>
          <a:p>
            <a:pPr marL="0" indent="0">
              <a:buNone/>
            </a:pPr>
            <a:endParaRPr lang="en-US" sz="1600" dirty="0" smtClean="0"/>
          </a:p>
          <a:p>
            <a:pPr marL="0" indent="0">
              <a:buNone/>
            </a:pPr>
            <a:r>
              <a:rPr lang="en-US" sz="1600" dirty="0"/>
              <a:t> </a:t>
            </a:r>
            <a:r>
              <a:rPr lang="en-US" sz="1600" dirty="0" smtClean="0"/>
              <a:t>                        </a:t>
            </a:r>
          </a:p>
          <a:p>
            <a:pPr marL="0" indent="0">
              <a:buNone/>
            </a:pPr>
            <a:endParaRPr lang="en-US" sz="1600" dirty="0" smtClean="0"/>
          </a:p>
          <a:p>
            <a:pPr marL="0" indent="0">
              <a:buNone/>
            </a:pPr>
            <a:endParaRPr lang="en-US" sz="16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499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a:xfrm>
            <a:off x="2389239" y="1268360"/>
            <a:ext cx="5992762" cy="3587658"/>
          </a:xfrm>
        </p:spPr>
        <p:txBody>
          <a:bodyPr>
            <a:normAutofit/>
          </a:bodyPr>
          <a:lstStyle/>
          <a:p>
            <a:pPr marL="0" indent="0">
              <a:buNone/>
            </a:pPr>
            <a:r>
              <a:rPr lang="en-US" sz="2300" b="1" dirty="0" smtClean="0"/>
              <a:t>Missing Value Imputation</a:t>
            </a:r>
          </a:p>
          <a:p>
            <a:pPr marL="0" indent="0">
              <a:buNone/>
            </a:pPr>
            <a:r>
              <a:rPr lang="en-GB" sz="1800" b="1" dirty="0" smtClean="0"/>
              <a:t>Categorical Variables </a:t>
            </a:r>
          </a:p>
          <a:p>
            <a:pPr marL="400050" lvl="1" indent="0">
              <a:buNone/>
            </a:pPr>
            <a:r>
              <a:rPr lang="en-GB" sz="1500" dirty="0" smtClean="0"/>
              <a:t>Missing </a:t>
            </a:r>
            <a:r>
              <a:rPr lang="en-GB" sz="1500" dirty="0"/>
              <a:t>values has been replaced by mode of the particular variable for categorical variables </a:t>
            </a:r>
          </a:p>
          <a:p>
            <a:pPr marL="0" indent="0">
              <a:buNone/>
            </a:pPr>
            <a:r>
              <a:rPr lang="en-GB" sz="1800" b="1" dirty="0" smtClean="0"/>
              <a:t>Numerical Variables</a:t>
            </a:r>
          </a:p>
          <a:p>
            <a:r>
              <a:rPr lang="en-GB" sz="1400" dirty="0"/>
              <a:t>M</a:t>
            </a:r>
            <a:r>
              <a:rPr lang="en-GB" sz="1400" dirty="0" smtClean="0"/>
              <a:t>edian </a:t>
            </a:r>
            <a:r>
              <a:rPr lang="en-GB" sz="1400" dirty="0"/>
              <a:t>is used to replace the missing values in numerical variables as mean cannot be used due to higher availability of outliers in the dataset for numerical variables</a:t>
            </a:r>
            <a:r>
              <a:rPr lang="en-GB" sz="1400" dirty="0" smtClean="0"/>
              <a:t>.</a:t>
            </a:r>
          </a:p>
          <a:p>
            <a:pPr marL="0" indent="0">
              <a:buNone/>
            </a:pPr>
            <a:r>
              <a:rPr lang="en-US" sz="1800" b="1" dirty="0"/>
              <a:t>Outlier Treatments</a:t>
            </a:r>
          </a:p>
          <a:p>
            <a:r>
              <a:rPr lang="en-GB" sz="1400" dirty="0"/>
              <a:t>Log transformation has been applied for avoid the outlier impact for numerical variables and convert the same to normal distribution</a:t>
            </a:r>
            <a:r>
              <a:rPr lang="en-GB" sz="1400" dirty="0" smtClean="0"/>
              <a:t>.</a:t>
            </a:r>
          </a:p>
          <a:p>
            <a:pPr marL="0" indent="0">
              <a:buNone/>
            </a:pPr>
            <a:endParaRPr lang="en-GB" sz="1800" b="1" dirty="0" smtClean="0"/>
          </a:p>
          <a:p>
            <a:pPr marL="0" indent="0">
              <a:buNone/>
            </a:pPr>
            <a:endParaRPr lang="en-GB" sz="1800" b="1" dirty="0"/>
          </a:p>
          <a:p>
            <a:endParaRPr lang="en-GB" sz="1400" dirty="0"/>
          </a:p>
          <a:p>
            <a:endParaRPr lang="en-GB" sz="1400" dirty="0" smtClean="0"/>
          </a:p>
          <a:p>
            <a:endParaRPr lang="en-US" sz="1400" dirty="0"/>
          </a:p>
          <a:p>
            <a:endParaRPr lang="en-GB" sz="1400" dirty="0"/>
          </a:p>
        </p:txBody>
      </p:sp>
    </p:spTree>
    <p:extLst>
      <p:ext uri="{BB962C8B-B14F-4D97-AF65-F5344CB8AC3E}">
        <p14:creationId xmlns:p14="http://schemas.microsoft.com/office/powerpoint/2010/main" val="153306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a:xfrm>
            <a:off x="2389239" y="1268360"/>
            <a:ext cx="5992762" cy="3587658"/>
          </a:xfrm>
        </p:spPr>
        <p:txBody>
          <a:bodyPr>
            <a:normAutofit fontScale="47500" lnSpcReduction="20000"/>
          </a:bodyPr>
          <a:lstStyle/>
          <a:p>
            <a:pPr marL="0" indent="0">
              <a:buNone/>
            </a:pPr>
            <a:r>
              <a:rPr lang="en-US" sz="3400" b="1" dirty="0" smtClean="0"/>
              <a:t>Feature Engineering</a:t>
            </a:r>
          </a:p>
          <a:p>
            <a:r>
              <a:rPr lang="en-GB" dirty="0"/>
              <a:t>Below new features have been created in order to build most accurate model</a:t>
            </a:r>
            <a:r>
              <a:rPr lang="en-GB" dirty="0" smtClean="0"/>
              <a:t>.</a:t>
            </a:r>
          </a:p>
          <a:p>
            <a:endParaRPr lang="en-GB" dirty="0"/>
          </a:p>
          <a:p>
            <a:pPr marL="800100" lvl="2" indent="0">
              <a:buNone/>
            </a:pPr>
            <a:r>
              <a:rPr lang="en-GB" dirty="0" smtClean="0"/>
              <a:t>        </a:t>
            </a:r>
            <a:r>
              <a:rPr lang="en-GB" sz="2500" dirty="0" smtClean="0"/>
              <a:t>Total </a:t>
            </a:r>
            <a:r>
              <a:rPr lang="en-GB" sz="2500" dirty="0"/>
              <a:t>Income = Applicant Income + Co Applicant </a:t>
            </a:r>
            <a:r>
              <a:rPr lang="en-GB" sz="2500" dirty="0" smtClean="0"/>
              <a:t>Income</a:t>
            </a:r>
          </a:p>
          <a:p>
            <a:pPr marL="800100" lvl="2" indent="0">
              <a:buNone/>
            </a:pPr>
            <a:endParaRPr lang="en-GB" sz="2500" dirty="0"/>
          </a:p>
          <a:p>
            <a:pPr marL="800100" lvl="2" indent="0">
              <a:buNone/>
            </a:pPr>
            <a:r>
              <a:rPr lang="en-GB" sz="2500" dirty="0" smtClean="0"/>
              <a:t>         Monthly </a:t>
            </a:r>
            <a:r>
              <a:rPr lang="en-GB" sz="2500" dirty="0"/>
              <a:t>Repayment = Loan Amount/Loan Amount </a:t>
            </a:r>
            <a:r>
              <a:rPr lang="en-GB" sz="2500" dirty="0" smtClean="0"/>
              <a:t>Term</a:t>
            </a:r>
          </a:p>
          <a:p>
            <a:pPr marL="0" indent="0">
              <a:buNone/>
            </a:pPr>
            <a:endParaRPr lang="en-GB" dirty="0" smtClean="0"/>
          </a:p>
          <a:p>
            <a:r>
              <a:rPr lang="en-GB" dirty="0"/>
              <a:t>Correlation matrix and heat map is constructed and below variables (Applicant Income, Co Applicant income, Loan Amount, Loan Amount Term) have been removed from the dataset in order to get rid of the impact of highest correlation effect before passing the same to Model building </a:t>
            </a:r>
            <a:r>
              <a:rPr lang="en-GB" dirty="0" smtClean="0"/>
              <a:t>process</a:t>
            </a:r>
          </a:p>
          <a:p>
            <a:pPr marL="0" indent="0">
              <a:buNone/>
            </a:pPr>
            <a:endParaRPr lang="en-GB" dirty="0"/>
          </a:p>
          <a:p>
            <a:pPr marL="0" indent="0">
              <a:buNone/>
            </a:pPr>
            <a:r>
              <a:rPr lang="en-GB" dirty="0" smtClean="0"/>
              <a:t> Label </a:t>
            </a:r>
            <a:r>
              <a:rPr lang="en-GB" dirty="0"/>
              <a:t>Encoding</a:t>
            </a:r>
            <a:r>
              <a:rPr lang="en-GB" dirty="0" smtClean="0"/>
              <a:t>:</a:t>
            </a:r>
          </a:p>
          <a:p>
            <a:pPr marL="0" indent="0">
              <a:buNone/>
            </a:pPr>
            <a:endParaRPr lang="en-GB" dirty="0"/>
          </a:p>
          <a:p>
            <a:r>
              <a:rPr lang="en-GB" dirty="0"/>
              <a:t>binary variables have used 1,0 replacement and variables which have more than 2 unique values have used the Label Encoder from sklearn package to encoding process of categorical variables in the dataset.</a:t>
            </a:r>
          </a:p>
          <a:p>
            <a:pPr marL="0" indent="0">
              <a:buNone/>
            </a:pPr>
            <a:endParaRPr lang="en-GB" sz="1800" b="1" dirty="0"/>
          </a:p>
          <a:p>
            <a:endParaRPr lang="en-GB" sz="1400" dirty="0"/>
          </a:p>
          <a:p>
            <a:endParaRPr lang="en-GB" sz="1400" dirty="0" smtClean="0"/>
          </a:p>
          <a:p>
            <a:endParaRPr lang="en-US" sz="1400" dirty="0"/>
          </a:p>
          <a:p>
            <a:endParaRPr lang="en-GB" sz="1400" dirty="0"/>
          </a:p>
        </p:txBody>
      </p:sp>
    </p:spTree>
    <p:extLst>
      <p:ext uri="{BB962C8B-B14F-4D97-AF65-F5344CB8AC3E}">
        <p14:creationId xmlns:p14="http://schemas.microsoft.com/office/powerpoint/2010/main" val="185130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5" name="Content Placeholder 4"/>
          <p:cNvSpPr>
            <a:spLocks noGrp="1"/>
          </p:cNvSpPr>
          <p:nvPr>
            <p:ph idx="1"/>
          </p:nvPr>
        </p:nvSpPr>
        <p:spPr>
          <a:xfrm>
            <a:off x="2389239" y="1268360"/>
            <a:ext cx="5992762" cy="3587658"/>
          </a:xfrm>
        </p:spPr>
        <p:txBody>
          <a:bodyPr>
            <a:normAutofit fontScale="47500" lnSpcReduction="20000"/>
          </a:bodyPr>
          <a:lstStyle/>
          <a:p>
            <a:pPr marL="0" indent="0">
              <a:buNone/>
            </a:pPr>
            <a:r>
              <a:rPr lang="en-US" sz="3400" b="1" dirty="0" smtClean="0"/>
              <a:t>Model Building</a:t>
            </a:r>
          </a:p>
          <a:p>
            <a:r>
              <a:rPr lang="en-GB" dirty="0"/>
              <a:t>Train Test Split Function have used and divided the dataset in to train and test sets </a:t>
            </a:r>
            <a:endParaRPr lang="en-GB" dirty="0" smtClean="0"/>
          </a:p>
          <a:p>
            <a:pPr marL="0" indent="0">
              <a:buNone/>
            </a:pPr>
            <a:r>
              <a:rPr lang="en-GB" dirty="0" smtClean="0"/>
              <a:t>                 </a:t>
            </a:r>
            <a:r>
              <a:rPr lang="en-GB" dirty="0" smtClean="0">
                <a:sym typeface="Wingdings" panose="05000000000000000000" pitchFamily="2" charset="2"/>
              </a:rPr>
              <a:t> </a:t>
            </a:r>
            <a:r>
              <a:rPr lang="en-GB" dirty="0" smtClean="0"/>
              <a:t>Test </a:t>
            </a:r>
            <a:r>
              <a:rPr lang="en-GB" dirty="0"/>
              <a:t>size is 30% </a:t>
            </a:r>
            <a:endParaRPr lang="en-GB" dirty="0" smtClean="0"/>
          </a:p>
          <a:p>
            <a:pPr marL="0" indent="0">
              <a:buNone/>
            </a:pPr>
            <a:r>
              <a:rPr lang="en-GB" dirty="0" smtClean="0"/>
              <a:t>                 </a:t>
            </a:r>
            <a:r>
              <a:rPr lang="en-GB" dirty="0" smtClean="0">
                <a:sym typeface="Wingdings" panose="05000000000000000000" pitchFamily="2" charset="2"/>
              </a:rPr>
              <a:t></a:t>
            </a:r>
            <a:r>
              <a:rPr lang="en-GB" dirty="0" smtClean="0"/>
              <a:t> Training size </a:t>
            </a:r>
            <a:r>
              <a:rPr lang="en-GB" dirty="0"/>
              <a:t>is 70</a:t>
            </a:r>
            <a:r>
              <a:rPr lang="en-GB" dirty="0" smtClean="0"/>
              <a:t>%</a:t>
            </a:r>
          </a:p>
          <a:p>
            <a:pPr marL="0" indent="0">
              <a:buNone/>
            </a:pPr>
            <a:endParaRPr lang="en-GB" dirty="0"/>
          </a:p>
          <a:p>
            <a:r>
              <a:rPr lang="en-GB" dirty="0"/>
              <a:t>Model Training Function has used and different Classification algorithms have been used to train the model. </a:t>
            </a:r>
            <a:endParaRPr lang="en-GB" dirty="0" smtClean="0"/>
          </a:p>
          <a:p>
            <a:endParaRPr lang="en-GB" dirty="0"/>
          </a:p>
          <a:p>
            <a:r>
              <a:rPr lang="en-GB" dirty="0" smtClean="0"/>
              <a:t>stated </a:t>
            </a:r>
            <a:r>
              <a:rPr lang="en-GB" dirty="0"/>
              <a:t>below the used algorithms,</a:t>
            </a:r>
          </a:p>
          <a:p>
            <a:pPr marL="0" lvl="0" indent="0">
              <a:buNone/>
            </a:pPr>
            <a:r>
              <a:rPr lang="en-GB" dirty="0" smtClean="0"/>
              <a:t>            </a:t>
            </a:r>
            <a:r>
              <a:rPr lang="en-GB" dirty="0" smtClean="0">
                <a:sym typeface="Wingdings" panose="05000000000000000000" pitchFamily="2" charset="2"/>
              </a:rPr>
              <a:t> </a:t>
            </a:r>
            <a:r>
              <a:rPr lang="en-GB" dirty="0" smtClean="0"/>
              <a:t>Logistic </a:t>
            </a:r>
            <a:r>
              <a:rPr lang="en-GB" dirty="0"/>
              <a:t>Regression</a:t>
            </a:r>
          </a:p>
          <a:p>
            <a:pPr marL="0" lvl="0" indent="0">
              <a:buNone/>
            </a:pPr>
            <a:r>
              <a:rPr lang="en-GB" dirty="0" smtClean="0"/>
              <a:t>            </a:t>
            </a:r>
            <a:r>
              <a:rPr lang="en-GB" dirty="0" smtClean="0">
                <a:sym typeface="Wingdings" panose="05000000000000000000" pitchFamily="2" charset="2"/>
              </a:rPr>
              <a:t> </a:t>
            </a:r>
            <a:r>
              <a:rPr lang="en-GB" dirty="0" smtClean="0"/>
              <a:t>Decision </a:t>
            </a:r>
            <a:r>
              <a:rPr lang="en-GB" dirty="0"/>
              <a:t>Tree</a:t>
            </a:r>
          </a:p>
          <a:p>
            <a:pPr marL="0" lvl="0" indent="0">
              <a:buNone/>
            </a:pPr>
            <a:r>
              <a:rPr lang="en-GB" dirty="0" smtClean="0"/>
              <a:t>            </a:t>
            </a:r>
            <a:r>
              <a:rPr lang="en-GB" dirty="0" smtClean="0">
                <a:sym typeface="Wingdings" panose="05000000000000000000" pitchFamily="2" charset="2"/>
              </a:rPr>
              <a:t> </a:t>
            </a:r>
            <a:r>
              <a:rPr lang="en-GB" dirty="0" smtClean="0"/>
              <a:t>Random Forest</a:t>
            </a:r>
          </a:p>
          <a:p>
            <a:pPr marL="0" lvl="0" indent="0">
              <a:buNone/>
            </a:pPr>
            <a:endParaRPr lang="en-GB" dirty="0"/>
          </a:p>
          <a:p>
            <a:r>
              <a:rPr lang="en-GB" dirty="0"/>
              <a:t>Different algorithms with various hyper parameters have been used to train the model and best model has been chosen based on the model evaluation criteria to deploy the solution. </a:t>
            </a:r>
          </a:p>
          <a:p>
            <a:pPr marL="0" indent="0">
              <a:buNone/>
            </a:pPr>
            <a:endParaRPr lang="en-GB" sz="1800" b="1" dirty="0"/>
          </a:p>
          <a:p>
            <a:endParaRPr lang="en-GB" sz="1400" dirty="0"/>
          </a:p>
          <a:p>
            <a:endParaRPr lang="en-GB" sz="1400" dirty="0" smtClean="0"/>
          </a:p>
          <a:p>
            <a:endParaRPr lang="en-US" sz="1400" dirty="0"/>
          </a:p>
          <a:p>
            <a:endParaRPr lang="en-GB" sz="1400" dirty="0"/>
          </a:p>
        </p:txBody>
      </p:sp>
    </p:spTree>
    <p:extLst>
      <p:ext uri="{BB962C8B-B14F-4D97-AF65-F5344CB8AC3E}">
        <p14:creationId xmlns:p14="http://schemas.microsoft.com/office/powerpoint/2010/main" val="41882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Results</a:t>
            </a:r>
            <a:endParaRPr lang="en-US" dirty="0"/>
          </a:p>
        </p:txBody>
      </p:sp>
      <p:sp>
        <p:nvSpPr>
          <p:cNvPr id="5" name="Content Placeholder 4"/>
          <p:cNvSpPr>
            <a:spLocks noGrp="1"/>
          </p:cNvSpPr>
          <p:nvPr>
            <p:ph idx="1"/>
          </p:nvPr>
        </p:nvSpPr>
        <p:spPr>
          <a:xfrm>
            <a:off x="2389239" y="1268360"/>
            <a:ext cx="5992762" cy="3587658"/>
          </a:xfrm>
        </p:spPr>
        <p:txBody>
          <a:bodyPr>
            <a:normAutofit/>
          </a:bodyPr>
          <a:lstStyle/>
          <a:p>
            <a:r>
              <a:rPr lang="en-GB" sz="1600" dirty="0"/>
              <a:t>Below are the accuracies of the trained classification models.</a:t>
            </a:r>
            <a:endParaRPr lang="en-GB" sz="1100" b="1" dirty="0"/>
          </a:p>
          <a:p>
            <a:endParaRPr lang="en-GB" sz="1400" dirty="0"/>
          </a:p>
          <a:p>
            <a:endParaRPr lang="en-GB" sz="1400" dirty="0" smtClean="0"/>
          </a:p>
          <a:p>
            <a:endParaRPr lang="en-US" sz="1400" dirty="0"/>
          </a:p>
          <a:p>
            <a:endParaRPr lang="en-GB" sz="1400" dirty="0"/>
          </a:p>
        </p:txBody>
      </p:sp>
      <p:pic>
        <p:nvPicPr>
          <p:cNvPr id="2" name="Picture 1"/>
          <p:cNvPicPr>
            <a:picLocks noChangeAspect="1"/>
          </p:cNvPicPr>
          <p:nvPr/>
        </p:nvPicPr>
        <p:blipFill>
          <a:blip r:embed="rId2"/>
          <a:stretch>
            <a:fillRect/>
          </a:stretch>
        </p:blipFill>
        <p:spPr>
          <a:xfrm>
            <a:off x="2389239" y="1754233"/>
            <a:ext cx="6144201" cy="2615911"/>
          </a:xfrm>
          <a:prstGeom prst="rect">
            <a:avLst/>
          </a:prstGeom>
        </p:spPr>
      </p:pic>
    </p:spTree>
    <p:extLst>
      <p:ext uri="{BB962C8B-B14F-4D97-AF65-F5344CB8AC3E}">
        <p14:creationId xmlns:p14="http://schemas.microsoft.com/office/powerpoint/2010/main" val="327471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On-screen Show (16:9)</PresentationFormat>
  <Paragraphs>169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Office Theme</vt:lpstr>
      <vt:lpstr>    Loan Eligibility Prediction</vt:lpstr>
      <vt:lpstr>Introduction</vt:lpstr>
      <vt:lpstr>Data Collection</vt:lpstr>
      <vt:lpstr>Methodology</vt:lpstr>
      <vt:lpstr>Methodology</vt:lpstr>
      <vt:lpstr>Methodology</vt:lpstr>
      <vt:lpstr>Methodology</vt:lpstr>
      <vt:lpstr>Methodology</vt:lpstr>
      <vt:lpstr>Results</vt:lpstr>
      <vt:lpstr>Conclusion &amp;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2022-08-13T17:48:33Z</dcterms:modified>
</cp:coreProperties>
</file>