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4.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5.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6.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90" r:id="rId28"/>
    <p:sldId id="291"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6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3.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4.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6.xlsx"/></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1.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Sheet1!$J$3</c:f>
              <c:strCache>
                <c:ptCount val="1"/>
                <c:pt idx="0">
                  <c:v>Male</c:v>
                </c:pt>
              </c:strCache>
            </c:strRef>
          </c:tx>
          <c:spPr>
            <a:solidFill>
              <a:schemeClr val="accent1"/>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Sheet1!$J$4:$J$12</c:f>
              <c:numCache>
                <c:formatCode>0.00%</c:formatCode>
                <c:ptCount val="9"/>
                <c:pt idx="0" formatCode="0%">
                  <c:v>0.8</c:v>
                </c:pt>
                <c:pt idx="1">
                  <c:v>0.76470000000000005</c:v>
                </c:pt>
                <c:pt idx="2">
                  <c:v>0.59009999999999996</c:v>
                </c:pt>
                <c:pt idx="3">
                  <c:v>0.92310000000000003</c:v>
                </c:pt>
                <c:pt idx="4" formatCode="0%">
                  <c:v>0</c:v>
                </c:pt>
                <c:pt idx="5">
                  <c:v>0.16669999999999999</c:v>
                </c:pt>
                <c:pt idx="6">
                  <c:v>0.4118</c:v>
                </c:pt>
                <c:pt idx="7" formatCode="0%">
                  <c:v>0</c:v>
                </c:pt>
              </c:numCache>
            </c:numRef>
          </c:val>
          <c:extLst>
            <c:ext xmlns:c16="http://schemas.microsoft.com/office/drawing/2014/chart" uri="{C3380CC4-5D6E-409C-BE32-E72D297353CC}">
              <c16:uniqueId val="{00000000-B601-4971-ADBA-D8935105540A}"/>
            </c:ext>
          </c:extLst>
        </c:ser>
        <c:ser>
          <c:idx val="1"/>
          <c:order val="1"/>
          <c:tx>
            <c:strRef>
              <c:f>Sheet1!$K$3</c:f>
              <c:strCache>
                <c:ptCount val="1"/>
                <c:pt idx="0">
                  <c:v>Female</c:v>
                </c:pt>
              </c:strCache>
            </c:strRef>
          </c:tx>
          <c:spPr>
            <a:solidFill>
              <a:schemeClr val="accent2"/>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Sheet1!$K$4:$K$12</c:f>
              <c:numCache>
                <c:formatCode>0.00%</c:formatCode>
                <c:ptCount val="9"/>
                <c:pt idx="0" formatCode="0%">
                  <c:v>0.2</c:v>
                </c:pt>
                <c:pt idx="1">
                  <c:v>0.23530000000000001</c:v>
                </c:pt>
                <c:pt idx="2">
                  <c:v>0.40910000000000002</c:v>
                </c:pt>
                <c:pt idx="3">
                  <c:v>7.6899999999999996E-2</c:v>
                </c:pt>
                <c:pt idx="4" formatCode="0%">
                  <c:v>1</c:v>
                </c:pt>
                <c:pt idx="5">
                  <c:v>0.83330000000000004</c:v>
                </c:pt>
                <c:pt idx="6">
                  <c:v>0.58819999999999995</c:v>
                </c:pt>
                <c:pt idx="7" formatCode="0%">
                  <c:v>1</c:v>
                </c:pt>
              </c:numCache>
            </c:numRef>
          </c:val>
          <c:extLst>
            <c:ext xmlns:c16="http://schemas.microsoft.com/office/drawing/2014/chart" uri="{C3380CC4-5D6E-409C-BE32-E72D297353CC}">
              <c16:uniqueId val="{00000001-B601-4971-ADBA-D8935105540A}"/>
            </c:ext>
          </c:extLst>
        </c:ser>
        <c:dLbls>
          <c:showLegendKey val="0"/>
          <c:showVal val="0"/>
          <c:showCatName val="0"/>
          <c:showSerName val="0"/>
          <c:showPercent val="0"/>
          <c:showBubbleSize val="0"/>
        </c:dLbls>
        <c:gapWidth val="219"/>
        <c:overlap val="-27"/>
        <c:axId val="311461840"/>
        <c:axId val="311460856"/>
      </c:barChart>
      <c:catAx>
        <c:axId val="31146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0856"/>
        <c:crosses val="autoZero"/>
        <c:auto val="1"/>
        <c:lblAlgn val="ctr"/>
        <c:lblOffset val="100"/>
        <c:noMultiLvlLbl val="0"/>
      </c:catAx>
      <c:valAx>
        <c:axId val="3114608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1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Excellent</c:v>
                </c:pt>
              </c:strCache>
            </c:strRef>
          </c:tx>
          <c:spPr>
            <a:solidFill>
              <a:schemeClr val="accent1"/>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Sheet1!$B$2:$B$10</c:f>
              <c:numCache>
                <c:formatCode>General</c:formatCode>
                <c:ptCount val="9"/>
                <c:pt idx="1">
                  <c:v>75</c:v>
                </c:pt>
                <c:pt idx="2">
                  <c:v>47.05</c:v>
                </c:pt>
                <c:pt idx="3">
                  <c:v>50</c:v>
                </c:pt>
                <c:pt idx="4">
                  <c:v>50</c:v>
                </c:pt>
                <c:pt idx="5">
                  <c:v>15.38</c:v>
                </c:pt>
                <c:pt idx="6">
                  <c:v>59.09</c:v>
                </c:pt>
                <c:pt idx="7">
                  <c:v>52.94</c:v>
                </c:pt>
                <c:pt idx="8">
                  <c:v>10</c:v>
                </c:pt>
              </c:numCache>
            </c:numRef>
          </c:val>
          <c:extLst>
            <c:ext xmlns:c16="http://schemas.microsoft.com/office/drawing/2014/chart" uri="{C3380CC4-5D6E-409C-BE32-E72D297353CC}">
              <c16:uniqueId val="{00000000-5233-4831-9F8E-0E8624A808EB}"/>
            </c:ext>
          </c:extLst>
        </c:ser>
        <c:ser>
          <c:idx val="1"/>
          <c:order val="1"/>
          <c:tx>
            <c:strRef>
              <c:f>Sheet1!$C$1</c:f>
              <c:strCache>
                <c:ptCount val="1"/>
                <c:pt idx="0">
                  <c:v>Good</c:v>
                </c:pt>
              </c:strCache>
            </c:strRef>
          </c:tx>
          <c:spPr>
            <a:solidFill>
              <a:schemeClr val="accent2"/>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Sheet1!$C$2:$C$10</c:f>
              <c:numCache>
                <c:formatCode>General</c:formatCode>
                <c:ptCount val="9"/>
                <c:pt idx="1">
                  <c:v>25</c:v>
                </c:pt>
                <c:pt idx="2">
                  <c:v>47.05</c:v>
                </c:pt>
                <c:pt idx="3">
                  <c:v>16.600000000000001</c:v>
                </c:pt>
                <c:pt idx="4">
                  <c:v>50</c:v>
                </c:pt>
                <c:pt idx="5">
                  <c:v>69.23</c:v>
                </c:pt>
                <c:pt idx="6">
                  <c:v>36.36</c:v>
                </c:pt>
                <c:pt idx="7">
                  <c:v>35.29</c:v>
                </c:pt>
                <c:pt idx="8">
                  <c:v>80</c:v>
                </c:pt>
              </c:numCache>
            </c:numRef>
          </c:val>
          <c:extLst>
            <c:ext xmlns:c16="http://schemas.microsoft.com/office/drawing/2014/chart" uri="{C3380CC4-5D6E-409C-BE32-E72D297353CC}">
              <c16:uniqueId val="{00000001-5233-4831-9F8E-0E8624A808EB}"/>
            </c:ext>
          </c:extLst>
        </c:ser>
        <c:ser>
          <c:idx val="2"/>
          <c:order val="2"/>
          <c:tx>
            <c:strRef>
              <c:f>Sheet1!$D$1</c:f>
              <c:strCache>
                <c:ptCount val="1"/>
                <c:pt idx="0">
                  <c:v>Fair</c:v>
                </c:pt>
              </c:strCache>
            </c:strRef>
          </c:tx>
          <c:spPr>
            <a:solidFill>
              <a:schemeClr val="accent3"/>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Sheet1!$D$2:$D$10</c:f>
              <c:numCache>
                <c:formatCode>General</c:formatCode>
                <c:ptCount val="9"/>
                <c:pt idx="2">
                  <c:v>5.8</c:v>
                </c:pt>
                <c:pt idx="3">
                  <c:v>33.33</c:v>
                </c:pt>
                <c:pt idx="5">
                  <c:v>15.38</c:v>
                </c:pt>
                <c:pt idx="6">
                  <c:v>4.54</c:v>
                </c:pt>
                <c:pt idx="7">
                  <c:v>5.8</c:v>
                </c:pt>
                <c:pt idx="8">
                  <c:v>10</c:v>
                </c:pt>
              </c:numCache>
            </c:numRef>
          </c:val>
          <c:extLst>
            <c:ext xmlns:c16="http://schemas.microsoft.com/office/drawing/2014/chart" uri="{C3380CC4-5D6E-409C-BE32-E72D297353CC}">
              <c16:uniqueId val="{00000002-5233-4831-9F8E-0E8624A808EB}"/>
            </c:ext>
          </c:extLst>
        </c:ser>
        <c:ser>
          <c:idx val="3"/>
          <c:order val="3"/>
          <c:tx>
            <c:strRef>
              <c:f>Sheet1!$E$1</c:f>
              <c:strCache>
                <c:ptCount val="1"/>
                <c:pt idx="0">
                  <c:v>Unacceptable</c:v>
                </c:pt>
              </c:strCache>
            </c:strRef>
          </c:tx>
          <c:spPr>
            <a:solidFill>
              <a:schemeClr val="accent4"/>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Sheet1!$E$2:$E$10</c:f>
              <c:numCache>
                <c:formatCode>General</c:formatCode>
                <c:ptCount val="9"/>
                <c:pt idx="7">
                  <c:v>5.8</c:v>
                </c:pt>
              </c:numCache>
            </c:numRef>
          </c:val>
          <c:extLst>
            <c:ext xmlns:c16="http://schemas.microsoft.com/office/drawing/2014/chart" uri="{C3380CC4-5D6E-409C-BE32-E72D297353CC}">
              <c16:uniqueId val="{00000003-5233-4831-9F8E-0E8624A808EB}"/>
            </c:ext>
          </c:extLst>
        </c:ser>
        <c:dLbls>
          <c:showLegendKey val="0"/>
          <c:showVal val="0"/>
          <c:showCatName val="0"/>
          <c:showSerName val="0"/>
          <c:showPercent val="0"/>
          <c:showBubbleSize val="0"/>
        </c:dLbls>
        <c:gapWidth val="182"/>
        <c:axId val="338160152"/>
        <c:axId val="338160808"/>
        <c:extLst>
          <c:ext xmlns:c15="http://schemas.microsoft.com/office/drawing/2012/chart" uri="{02D57815-91ED-43cb-92C2-25804820EDAC}">
            <c15:filteredBarSeries>
              <c15:ser>
                <c:idx val="4"/>
                <c:order val="4"/>
                <c:tx>
                  <c:strRef>
                    <c:extLst>
                      <c:ext uri="{02D57815-91ED-43cb-92C2-25804820EDAC}">
                        <c15:formulaRef>
                          <c15:sqref>Sheet1!$F$1</c15:sqref>
                        </c15:formulaRef>
                      </c:ext>
                    </c:extLst>
                    <c:strCache>
                      <c:ptCount val="1"/>
                      <c:pt idx="0">
                        <c:v>Column1</c:v>
                      </c:pt>
                    </c:strCache>
                  </c:strRef>
                </c:tx>
                <c:spPr>
                  <a:solidFill>
                    <a:schemeClr val="accent5"/>
                  </a:solidFill>
                  <a:ln>
                    <a:noFill/>
                  </a:ln>
                  <a:effectLst/>
                </c:spPr>
                <c:invertIfNegative val="0"/>
                <c:cat>
                  <c:strRef>
                    <c:extLst>
                      <c:ext uri="{02D57815-91ED-43cb-92C2-25804820EDAC}">
                        <c15:formulaRef>
                          <c15:sqref>Sheet1!$A$2:$A$10</c15:sqref>
                        </c15:formulaRef>
                      </c:ext>
                    </c:extLst>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extLst>
                      <c:ext uri="{02D57815-91ED-43cb-92C2-25804820EDAC}">
                        <c15:formulaRef>
                          <c15:sqref>Sheet1!$F$2:$F$10</c15:sqref>
                        </c15:formulaRef>
                      </c:ext>
                    </c:extLst>
                    <c:numCache>
                      <c:formatCode>General</c:formatCode>
                      <c:ptCount val="9"/>
                    </c:numCache>
                  </c:numRef>
                </c:val>
                <c:extLst>
                  <c:ext xmlns:c16="http://schemas.microsoft.com/office/drawing/2014/chart" uri="{C3380CC4-5D6E-409C-BE32-E72D297353CC}">
                    <c16:uniqueId val="{00000004-5233-4831-9F8E-0E8624A808EB}"/>
                  </c:ext>
                </c:extLst>
              </c15:ser>
            </c15:filteredBarSeries>
          </c:ext>
        </c:extLst>
      </c:barChart>
      <c:catAx>
        <c:axId val="338160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808"/>
        <c:crosses val="autoZero"/>
        <c:auto val="1"/>
        <c:lblAlgn val="ctr"/>
        <c:lblOffset val="100"/>
        <c:noMultiLvlLbl val="0"/>
      </c:catAx>
      <c:valAx>
        <c:axId val="33816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Excellent</c:v>
                </c:pt>
              </c:strCache>
            </c:strRef>
          </c:tx>
          <c:spPr>
            <a:solidFill>
              <a:schemeClr val="accent1"/>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Sheet1!$B$2:$B$10</c:f>
              <c:numCache>
                <c:formatCode>General</c:formatCode>
                <c:ptCount val="9"/>
                <c:pt idx="1">
                  <c:v>25</c:v>
                </c:pt>
                <c:pt idx="2">
                  <c:v>41.17</c:v>
                </c:pt>
                <c:pt idx="3">
                  <c:v>33.33</c:v>
                </c:pt>
                <c:pt idx="4">
                  <c:v>66.66</c:v>
                </c:pt>
                <c:pt idx="5">
                  <c:v>7.69</c:v>
                </c:pt>
                <c:pt idx="6">
                  <c:v>50</c:v>
                </c:pt>
                <c:pt idx="7">
                  <c:v>52.94</c:v>
                </c:pt>
                <c:pt idx="8">
                  <c:v>30</c:v>
                </c:pt>
              </c:numCache>
            </c:numRef>
          </c:val>
          <c:extLst>
            <c:ext xmlns:c16="http://schemas.microsoft.com/office/drawing/2014/chart" uri="{C3380CC4-5D6E-409C-BE32-E72D297353CC}">
              <c16:uniqueId val="{00000000-3663-43F7-A690-3F029AA64944}"/>
            </c:ext>
          </c:extLst>
        </c:ser>
        <c:ser>
          <c:idx val="1"/>
          <c:order val="1"/>
          <c:tx>
            <c:strRef>
              <c:f>Sheet1!$C$1</c:f>
              <c:strCache>
                <c:ptCount val="1"/>
                <c:pt idx="0">
                  <c:v>Good</c:v>
                </c:pt>
              </c:strCache>
            </c:strRef>
          </c:tx>
          <c:spPr>
            <a:solidFill>
              <a:schemeClr val="accent2"/>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Sheet1!$C$2:$C$10</c:f>
              <c:numCache>
                <c:formatCode>General</c:formatCode>
                <c:ptCount val="9"/>
                <c:pt idx="1">
                  <c:v>75</c:v>
                </c:pt>
                <c:pt idx="2">
                  <c:v>58.82</c:v>
                </c:pt>
                <c:pt idx="3">
                  <c:v>50</c:v>
                </c:pt>
                <c:pt idx="4">
                  <c:v>16.66</c:v>
                </c:pt>
                <c:pt idx="5">
                  <c:v>92.3</c:v>
                </c:pt>
                <c:pt idx="6">
                  <c:v>40.090000000000003</c:v>
                </c:pt>
                <c:pt idx="7">
                  <c:v>41.17</c:v>
                </c:pt>
                <c:pt idx="8">
                  <c:v>40</c:v>
                </c:pt>
              </c:numCache>
            </c:numRef>
          </c:val>
          <c:extLst>
            <c:ext xmlns:c16="http://schemas.microsoft.com/office/drawing/2014/chart" uri="{C3380CC4-5D6E-409C-BE32-E72D297353CC}">
              <c16:uniqueId val="{00000001-3663-43F7-A690-3F029AA64944}"/>
            </c:ext>
          </c:extLst>
        </c:ser>
        <c:ser>
          <c:idx val="2"/>
          <c:order val="2"/>
          <c:tx>
            <c:strRef>
              <c:f>Sheet1!$D$1</c:f>
              <c:strCache>
                <c:ptCount val="1"/>
                <c:pt idx="0">
                  <c:v>Fair</c:v>
                </c:pt>
              </c:strCache>
            </c:strRef>
          </c:tx>
          <c:spPr>
            <a:solidFill>
              <a:schemeClr val="accent3"/>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Sheet1!$D$2:$D$10</c:f>
              <c:numCache>
                <c:formatCode>General</c:formatCode>
                <c:ptCount val="9"/>
                <c:pt idx="3">
                  <c:v>16.66</c:v>
                </c:pt>
                <c:pt idx="4">
                  <c:v>16.66</c:v>
                </c:pt>
                <c:pt idx="6">
                  <c:v>9.09</c:v>
                </c:pt>
                <c:pt idx="7">
                  <c:v>5.88</c:v>
                </c:pt>
                <c:pt idx="8">
                  <c:v>20</c:v>
                </c:pt>
              </c:numCache>
            </c:numRef>
          </c:val>
          <c:extLst>
            <c:ext xmlns:c16="http://schemas.microsoft.com/office/drawing/2014/chart" uri="{C3380CC4-5D6E-409C-BE32-E72D297353CC}">
              <c16:uniqueId val="{00000002-3663-43F7-A690-3F029AA64944}"/>
            </c:ext>
          </c:extLst>
        </c:ser>
        <c:ser>
          <c:idx val="3"/>
          <c:order val="3"/>
          <c:tx>
            <c:strRef>
              <c:f>Sheet1!$E$1</c:f>
              <c:strCache>
                <c:ptCount val="1"/>
                <c:pt idx="0">
                  <c:v>Unacceptable</c:v>
                </c:pt>
              </c:strCache>
            </c:strRef>
          </c:tx>
          <c:spPr>
            <a:solidFill>
              <a:schemeClr val="accent4"/>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Sheet1!$E$2:$E$10</c:f>
              <c:numCache>
                <c:formatCode>General</c:formatCode>
                <c:ptCount val="9"/>
                <c:pt idx="8">
                  <c:v>10</c:v>
                </c:pt>
              </c:numCache>
            </c:numRef>
          </c:val>
          <c:extLst>
            <c:ext xmlns:c16="http://schemas.microsoft.com/office/drawing/2014/chart" uri="{C3380CC4-5D6E-409C-BE32-E72D297353CC}">
              <c16:uniqueId val="{00000003-3663-43F7-A690-3F029AA64944}"/>
            </c:ext>
          </c:extLst>
        </c:ser>
        <c:dLbls>
          <c:showLegendKey val="0"/>
          <c:showVal val="0"/>
          <c:showCatName val="0"/>
          <c:showSerName val="0"/>
          <c:showPercent val="0"/>
          <c:showBubbleSize val="0"/>
        </c:dLbls>
        <c:gapWidth val="182"/>
        <c:axId val="338160152"/>
        <c:axId val="338160808"/>
        <c:extLst>
          <c:ext xmlns:c15="http://schemas.microsoft.com/office/drawing/2012/chart" uri="{02D57815-91ED-43cb-92C2-25804820EDAC}">
            <c15:filteredBarSeries>
              <c15:ser>
                <c:idx val="4"/>
                <c:order val="4"/>
                <c:tx>
                  <c:strRef>
                    <c:extLst>
                      <c:ext uri="{02D57815-91ED-43cb-92C2-25804820EDAC}">
                        <c15:formulaRef>
                          <c15:sqref>Sheet1!$F$1</c15:sqref>
                        </c15:formulaRef>
                      </c:ext>
                    </c:extLst>
                    <c:strCache>
                      <c:ptCount val="1"/>
                      <c:pt idx="0">
                        <c:v>Column1</c:v>
                      </c:pt>
                    </c:strCache>
                  </c:strRef>
                </c:tx>
                <c:spPr>
                  <a:solidFill>
                    <a:schemeClr val="accent5"/>
                  </a:solidFill>
                  <a:ln>
                    <a:noFill/>
                  </a:ln>
                  <a:effectLst/>
                </c:spPr>
                <c:invertIfNegative val="0"/>
                <c:cat>
                  <c:strRef>
                    <c:extLst>
                      <c:ext uri="{02D57815-91ED-43cb-92C2-25804820EDAC}">
                        <c15:formulaRef>
                          <c15:sqref>Sheet1!$A$2:$A$10</c15:sqref>
                        </c15:formulaRef>
                      </c:ext>
                    </c:extLst>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extLst>
                      <c:ext uri="{02D57815-91ED-43cb-92C2-25804820EDAC}">
                        <c15:formulaRef>
                          <c15:sqref>Sheet1!$F$2:$F$10</c15:sqref>
                        </c15:formulaRef>
                      </c:ext>
                    </c:extLst>
                    <c:numCache>
                      <c:formatCode>General</c:formatCode>
                      <c:ptCount val="9"/>
                    </c:numCache>
                  </c:numRef>
                </c:val>
                <c:extLst>
                  <c:ext xmlns:c16="http://schemas.microsoft.com/office/drawing/2014/chart" uri="{C3380CC4-5D6E-409C-BE32-E72D297353CC}">
                    <c16:uniqueId val="{00000004-3663-43F7-A690-3F029AA64944}"/>
                  </c:ext>
                </c:extLst>
              </c15:ser>
            </c15:filteredBarSeries>
          </c:ext>
        </c:extLst>
      </c:barChart>
      <c:catAx>
        <c:axId val="338160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808"/>
        <c:crosses val="autoZero"/>
        <c:auto val="1"/>
        <c:lblAlgn val="ctr"/>
        <c:lblOffset val="100"/>
        <c:noMultiLvlLbl val="0"/>
      </c:catAx>
      <c:valAx>
        <c:axId val="33816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5601655562285477E-2"/>
          <c:y val="0.11894110892388451"/>
          <c:w val="0.91516757520694525"/>
          <c:h val="0.71811215004374451"/>
        </c:manualLayout>
      </c:layout>
      <c:lineChart>
        <c:grouping val="standard"/>
        <c:varyColors val="0"/>
        <c:ser>
          <c:idx val="0"/>
          <c:order val="0"/>
          <c:tx>
            <c:strRef>
              <c:f>Sheet1!$B$1</c:f>
              <c:strCache>
                <c:ptCount val="1"/>
                <c:pt idx="0">
                  <c:v>cool planet</c:v>
                </c:pt>
              </c:strCache>
            </c:strRef>
          </c:tx>
          <c:spPr>
            <a:ln w="28575" cap="rnd">
              <a:solidFill>
                <a:schemeClr val="accent1"/>
              </a:solidFill>
              <a:round/>
            </a:ln>
            <a:effectLst/>
          </c:spPr>
          <c:marker>
            <c:symbol val="none"/>
          </c:marker>
          <c:dLbls>
            <c:delete val="1"/>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Sheet1!$B$2:$B$10</c:f>
              <c:numCache>
                <c:formatCode>General</c:formatCode>
                <c:ptCount val="9"/>
                <c:pt idx="0">
                  <c:v>88</c:v>
                </c:pt>
                <c:pt idx="1">
                  <c:v>94</c:v>
                </c:pt>
                <c:pt idx="2">
                  <c:v>76</c:v>
                </c:pt>
                <c:pt idx="3">
                  <c:v>94</c:v>
                </c:pt>
                <c:pt idx="4">
                  <c:v>70</c:v>
                </c:pt>
                <c:pt idx="5">
                  <c:v>100</c:v>
                </c:pt>
                <c:pt idx="6">
                  <c:v>72</c:v>
                </c:pt>
                <c:pt idx="7">
                  <c:v>82</c:v>
                </c:pt>
                <c:pt idx="8">
                  <c:v>88</c:v>
                </c:pt>
              </c:numCache>
            </c:numRef>
          </c:val>
          <c:smooth val="0"/>
          <c:extLst>
            <c:ext xmlns:c16="http://schemas.microsoft.com/office/drawing/2014/chart" uri="{C3380CC4-5D6E-409C-BE32-E72D297353CC}">
              <c16:uniqueId val="{00000000-A750-4AB7-ADC3-30B3B6B807CA}"/>
            </c:ext>
          </c:extLst>
        </c:ser>
        <c:ser>
          <c:idx val="1"/>
          <c:order val="1"/>
          <c:tx>
            <c:strRef>
              <c:f>Sheet1!$C$1</c:f>
              <c:strCache>
                <c:ptCount val="1"/>
                <c:pt idx="0">
                  <c:v>Odel</c:v>
                </c:pt>
              </c:strCache>
            </c:strRef>
          </c:tx>
          <c:spPr>
            <a:ln w="28575" cap="rnd">
              <a:solidFill>
                <a:schemeClr val="accent2"/>
              </a:solidFill>
              <a:round/>
            </a:ln>
            <a:effectLst/>
          </c:spPr>
          <c:marker>
            <c:symbol val="none"/>
          </c:marker>
          <c:dLbls>
            <c:delete val="1"/>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Sheet1!$C$2:$C$10</c:f>
              <c:numCache>
                <c:formatCode>General</c:formatCode>
                <c:ptCount val="9"/>
                <c:pt idx="0">
                  <c:v>82</c:v>
                </c:pt>
                <c:pt idx="1">
                  <c:v>94</c:v>
                </c:pt>
                <c:pt idx="2">
                  <c:v>58</c:v>
                </c:pt>
                <c:pt idx="3">
                  <c:v>82</c:v>
                </c:pt>
                <c:pt idx="4">
                  <c:v>35</c:v>
                </c:pt>
                <c:pt idx="5">
                  <c:v>76</c:v>
                </c:pt>
                <c:pt idx="6">
                  <c:v>70</c:v>
                </c:pt>
                <c:pt idx="7">
                  <c:v>70</c:v>
                </c:pt>
                <c:pt idx="8">
                  <c:v>88</c:v>
                </c:pt>
              </c:numCache>
            </c:numRef>
          </c:val>
          <c:smooth val="0"/>
          <c:extLst>
            <c:ext xmlns:c16="http://schemas.microsoft.com/office/drawing/2014/chart" uri="{C3380CC4-5D6E-409C-BE32-E72D297353CC}">
              <c16:uniqueId val="{00000001-A750-4AB7-ADC3-30B3B6B807CA}"/>
            </c:ext>
          </c:extLst>
        </c:ser>
        <c:ser>
          <c:idx val="2"/>
          <c:order val="2"/>
          <c:tx>
            <c:strRef>
              <c:f>Sheet1!$D$1</c:f>
              <c:strCache>
                <c:ptCount val="1"/>
                <c:pt idx="0">
                  <c:v>Thilakawardene</c:v>
                </c:pt>
              </c:strCache>
            </c:strRef>
          </c:tx>
          <c:spPr>
            <a:ln w="28575" cap="rnd">
              <a:solidFill>
                <a:schemeClr val="accent3"/>
              </a:solidFill>
              <a:round/>
            </a:ln>
            <a:effectLst/>
          </c:spPr>
          <c:marker>
            <c:symbol val="none"/>
          </c:marker>
          <c:dLbls>
            <c:delete val="1"/>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Sheet1!$D$2:$D$10</c:f>
              <c:numCache>
                <c:formatCode>General</c:formatCode>
                <c:ptCount val="9"/>
                <c:pt idx="0">
                  <c:v>95</c:v>
                </c:pt>
                <c:pt idx="1">
                  <c:v>86</c:v>
                </c:pt>
                <c:pt idx="2">
                  <c:v>90</c:v>
                </c:pt>
                <c:pt idx="3">
                  <c:v>100</c:v>
                </c:pt>
                <c:pt idx="4">
                  <c:v>72</c:v>
                </c:pt>
                <c:pt idx="5">
                  <c:v>95</c:v>
                </c:pt>
                <c:pt idx="6">
                  <c:v>68</c:v>
                </c:pt>
                <c:pt idx="7">
                  <c:v>90</c:v>
                </c:pt>
                <c:pt idx="8">
                  <c:v>95</c:v>
                </c:pt>
              </c:numCache>
            </c:numRef>
          </c:val>
          <c:smooth val="0"/>
          <c:extLst>
            <c:ext xmlns:c16="http://schemas.microsoft.com/office/drawing/2014/chart" uri="{C3380CC4-5D6E-409C-BE32-E72D297353CC}">
              <c16:uniqueId val="{00000002-A750-4AB7-ADC3-30B3B6B807CA}"/>
            </c:ext>
          </c:extLst>
        </c:ser>
        <c:ser>
          <c:idx val="3"/>
          <c:order val="3"/>
          <c:tx>
            <c:strRef>
              <c:f>Sheet1!$E$1</c:f>
              <c:strCache>
                <c:ptCount val="1"/>
                <c:pt idx="0">
                  <c:v>Fashion Bug</c:v>
                </c:pt>
              </c:strCache>
            </c:strRef>
          </c:tx>
          <c:spPr>
            <a:ln w="28575" cap="rnd">
              <a:solidFill>
                <a:schemeClr val="accent4"/>
              </a:solidFill>
              <a:round/>
            </a:ln>
            <a:effectLst/>
          </c:spPr>
          <c:marker>
            <c:symbol val="none"/>
          </c:marker>
          <c:dLbls>
            <c:delete val="1"/>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Sheet1!$E$2:$E$10</c:f>
              <c:numCache>
                <c:formatCode>General</c:formatCode>
                <c:ptCount val="9"/>
                <c:pt idx="0">
                  <c:v>100</c:v>
                </c:pt>
                <c:pt idx="1">
                  <c:v>92</c:v>
                </c:pt>
                <c:pt idx="2">
                  <c:v>92</c:v>
                </c:pt>
                <c:pt idx="3">
                  <c:v>92</c:v>
                </c:pt>
                <c:pt idx="4">
                  <c:v>38</c:v>
                </c:pt>
                <c:pt idx="5">
                  <c:v>100</c:v>
                </c:pt>
                <c:pt idx="6">
                  <c:v>84</c:v>
                </c:pt>
                <c:pt idx="7">
                  <c:v>46</c:v>
                </c:pt>
                <c:pt idx="8">
                  <c:v>100</c:v>
                </c:pt>
              </c:numCache>
            </c:numRef>
          </c:val>
          <c:smooth val="0"/>
          <c:extLst>
            <c:ext xmlns:c16="http://schemas.microsoft.com/office/drawing/2014/chart" uri="{C3380CC4-5D6E-409C-BE32-E72D297353CC}">
              <c16:uniqueId val="{00000003-A750-4AB7-ADC3-30B3B6B807CA}"/>
            </c:ext>
          </c:extLst>
        </c:ser>
        <c:ser>
          <c:idx val="4"/>
          <c:order val="4"/>
          <c:tx>
            <c:strRef>
              <c:f>Sheet1!$F$1</c:f>
              <c:strCache>
                <c:ptCount val="1"/>
                <c:pt idx="0">
                  <c:v>The Fashion Store</c:v>
                </c:pt>
              </c:strCache>
            </c:strRef>
          </c:tx>
          <c:spPr>
            <a:ln w="28575" cap="rnd">
              <a:solidFill>
                <a:schemeClr val="accent5"/>
              </a:solidFill>
              <a:round/>
            </a:ln>
            <a:effectLst/>
          </c:spPr>
          <c:marker>
            <c:symbol val="none"/>
          </c:marker>
          <c:dLbls>
            <c:delete val="1"/>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Sheet1!$F$2:$F$10</c:f>
              <c:numCache>
                <c:formatCode>General</c:formatCode>
                <c:ptCount val="9"/>
                <c:pt idx="0">
                  <c:v>83</c:v>
                </c:pt>
                <c:pt idx="1">
                  <c:v>66</c:v>
                </c:pt>
                <c:pt idx="2">
                  <c:v>83</c:v>
                </c:pt>
                <c:pt idx="3">
                  <c:v>66</c:v>
                </c:pt>
                <c:pt idx="4">
                  <c:v>50</c:v>
                </c:pt>
                <c:pt idx="5">
                  <c:v>66</c:v>
                </c:pt>
                <c:pt idx="6">
                  <c:v>50</c:v>
                </c:pt>
                <c:pt idx="7">
                  <c:v>83</c:v>
                </c:pt>
                <c:pt idx="8">
                  <c:v>83</c:v>
                </c:pt>
              </c:numCache>
            </c:numRef>
          </c:val>
          <c:smooth val="0"/>
          <c:extLst>
            <c:ext xmlns:c16="http://schemas.microsoft.com/office/drawing/2014/chart" uri="{C3380CC4-5D6E-409C-BE32-E72D297353CC}">
              <c16:uniqueId val="{00000004-A750-4AB7-ADC3-30B3B6B807CA}"/>
            </c:ext>
          </c:extLst>
        </c:ser>
        <c:dLbls>
          <c:dLblPos val="ctr"/>
          <c:showLegendKey val="0"/>
          <c:showVal val="1"/>
          <c:showCatName val="0"/>
          <c:showSerName val="0"/>
          <c:showPercent val="0"/>
          <c:showBubbleSize val="0"/>
        </c:dLbls>
        <c:smooth val="0"/>
        <c:axId val="680449776"/>
        <c:axId val="680450432"/>
        <c:extLst>
          <c:ext xmlns:c15="http://schemas.microsoft.com/office/drawing/2012/chart" uri="{02D57815-91ED-43cb-92C2-25804820EDAC}">
            <c15:filteredLineSeries>
              <c15:ser>
                <c:idx val="5"/>
                <c:order val="5"/>
                <c:tx>
                  <c:strRef>
                    <c:extLst>
                      <c:ext uri="{02D57815-91ED-43cb-92C2-25804820EDAC}">
                        <c15:formulaRef>
                          <c15:sqref>Sheet1!$G$1</c15:sqref>
                        </c15:formulaRef>
                      </c:ext>
                    </c:extLst>
                    <c:strCache>
                      <c:ptCount val="1"/>
                      <c:pt idx="0">
                        <c:v>Spring &amp; Summer</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Sheet1!$A$2:$A$10</c15:sqref>
                        </c15:formulaRef>
                      </c:ext>
                    </c:extLst>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extLst>
                      <c:ext uri="{02D57815-91ED-43cb-92C2-25804820EDAC}">
                        <c15:formulaRef>
                          <c15:sqref>Sheet1!$G$2:$G$10</c15:sqref>
                        </c15:formulaRef>
                      </c:ext>
                    </c:extLst>
                    <c:numCache>
                      <c:formatCode>General</c:formatCode>
                      <c:ptCount val="9"/>
                    </c:numCache>
                  </c:numRef>
                </c:val>
                <c:smooth val="0"/>
                <c:extLst>
                  <c:ext xmlns:c16="http://schemas.microsoft.com/office/drawing/2014/chart" uri="{C3380CC4-5D6E-409C-BE32-E72D297353CC}">
                    <c16:uniqueId val="{00000005-A750-4AB7-ADC3-30B3B6B807CA}"/>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Sheet1!$H$1</c15:sqref>
                        </c15:formulaRef>
                      </c:ext>
                    </c:extLst>
                    <c:strCache>
                      <c:ptCount val="1"/>
                      <c:pt idx="0">
                        <c:v>Supul</c:v>
                      </c:pt>
                    </c:strCache>
                  </c:strRef>
                </c:tx>
                <c:spPr>
                  <a:ln w="28575" cap="rnd">
                    <a:solidFill>
                      <a:schemeClr val="accent1">
                        <a:lumMod val="60000"/>
                      </a:schemeClr>
                    </a:solidFill>
                    <a:round/>
                  </a:ln>
                  <a:effectLst/>
                </c:spPr>
                <c:marker>
                  <c:symbol val="none"/>
                </c:marker>
                <c:dLbls>
                  <c:delete val="1"/>
                </c:dLbls>
                <c:cat>
                  <c:strRef>
                    <c:extLst xmlns:c15="http://schemas.microsoft.com/office/drawing/2012/chart">
                      <c:ext xmlns:c15="http://schemas.microsoft.com/office/drawing/2012/chart" uri="{02D57815-91ED-43cb-92C2-25804820EDAC}">
                        <c15:formulaRef>
                          <c15:sqref>Sheet1!$A$2:$A$10</c15:sqref>
                        </c15:formulaRef>
                      </c:ext>
                    </c:extLst>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extLst xmlns:c15="http://schemas.microsoft.com/office/drawing/2012/chart">
                      <c:ext xmlns:c15="http://schemas.microsoft.com/office/drawing/2012/chart" uri="{02D57815-91ED-43cb-92C2-25804820EDAC}">
                        <c15:formulaRef>
                          <c15:sqref>Sheet1!$H$2:$H$10</c15:sqref>
                        </c15:formulaRef>
                      </c:ext>
                    </c:extLst>
                    <c:numCache>
                      <c:formatCode>General</c:formatCode>
                      <c:ptCount val="9"/>
                      <c:pt idx="0">
                        <c:v>100</c:v>
                      </c:pt>
                      <c:pt idx="1">
                        <c:v>70</c:v>
                      </c:pt>
                      <c:pt idx="2">
                        <c:v>50</c:v>
                      </c:pt>
                      <c:pt idx="3">
                        <c:v>90</c:v>
                      </c:pt>
                      <c:pt idx="4">
                        <c:v>60</c:v>
                      </c:pt>
                      <c:pt idx="5">
                        <c:v>100</c:v>
                      </c:pt>
                      <c:pt idx="6">
                        <c:v>60</c:v>
                      </c:pt>
                      <c:pt idx="7">
                        <c:v>40</c:v>
                      </c:pt>
                      <c:pt idx="8">
                        <c:v>60</c:v>
                      </c:pt>
                    </c:numCache>
                  </c:numRef>
                </c:val>
                <c:smooth val="0"/>
                <c:extLst xmlns:c15="http://schemas.microsoft.com/office/drawing/2012/chart">
                  <c:ext xmlns:c16="http://schemas.microsoft.com/office/drawing/2014/chart" uri="{C3380CC4-5D6E-409C-BE32-E72D297353CC}">
                    <c16:uniqueId val="{00000006-A750-4AB7-ADC3-30B3B6B807CA}"/>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Sheet1!$I$1</c15:sqref>
                        </c15:formulaRef>
                      </c:ext>
                    </c:extLst>
                    <c:strCache>
                      <c:ptCount val="1"/>
                      <c:pt idx="0">
                        <c:v>Dress Factory</c:v>
                      </c:pt>
                    </c:strCache>
                  </c:strRef>
                </c:tx>
                <c:spPr>
                  <a:ln w="28575" cap="rnd">
                    <a:solidFill>
                      <a:schemeClr val="accent2">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Sheet1!$A$2:$A$10</c15:sqref>
                        </c15:formulaRef>
                      </c:ext>
                    </c:extLst>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extLst xmlns:c15="http://schemas.microsoft.com/office/drawing/2012/chart">
                      <c:ext xmlns:c15="http://schemas.microsoft.com/office/drawing/2012/chart" uri="{02D57815-91ED-43cb-92C2-25804820EDAC}">
                        <c15:formulaRef>
                          <c15:sqref>Sheet1!$I$2:$I$10</c15:sqref>
                        </c15:formulaRef>
                      </c:ext>
                    </c:extLst>
                    <c:numCache>
                      <c:formatCode>General</c:formatCode>
                      <c:ptCount val="9"/>
                    </c:numCache>
                  </c:numRef>
                </c:val>
                <c:smooth val="0"/>
                <c:extLst xmlns:c15="http://schemas.microsoft.com/office/drawing/2012/chart">
                  <c:ext xmlns:c16="http://schemas.microsoft.com/office/drawing/2014/chart" uri="{C3380CC4-5D6E-409C-BE32-E72D297353CC}">
                    <c16:uniqueId val="{00000007-A750-4AB7-ADC3-30B3B6B807CA}"/>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Sheet1!$J$1</c15:sqref>
                        </c15:formulaRef>
                      </c:ext>
                    </c:extLst>
                    <c:strCache>
                      <c:ptCount val="1"/>
                      <c:pt idx="0">
                        <c:v>Other</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Sheet1!$A$2:$A$10</c15:sqref>
                        </c15:formulaRef>
                      </c:ext>
                    </c:extLst>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extLst xmlns:c15="http://schemas.microsoft.com/office/drawing/2012/chart">
                      <c:ext xmlns:c15="http://schemas.microsoft.com/office/drawing/2012/chart" uri="{02D57815-91ED-43cb-92C2-25804820EDAC}">
                        <c15:formulaRef>
                          <c15:sqref>Sheet1!$J$2:$J$10</c15:sqref>
                        </c15:formulaRef>
                      </c:ext>
                    </c:extLst>
                    <c:numCache>
                      <c:formatCode>General</c:formatCode>
                      <c:ptCount val="9"/>
                    </c:numCache>
                  </c:numRef>
                </c:val>
                <c:smooth val="0"/>
                <c:extLst xmlns:c15="http://schemas.microsoft.com/office/drawing/2012/chart">
                  <c:ext xmlns:c16="http://schemas.microsoft.com/office/drawing/2014/chart" uri="{C3380CC4-5D6E-409C-BE32-E72D297353CC}">
                    <c16:uniqueId val="{00000008-A750-4AB7-ADC3-30B3B6B807CA}"/>
                  </c:ext>
                </c:extLst>
              </c15:ser>
            </c15:filteredLineSeries>
          </c:ext>
        </c:extLst>
      </c:lineChart>
      <c:catAx>
        <c:axId val="68044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450432"/>
        <c:crosses val="autoZero"/>
        <c:auto val="1"/>
        <c:lblAlgn val="ctr"/>
        <c:lblOffset val="100"/>
        <c:noMultiLvlLbl val="0"/>
      </c:catAx>
      <c:valAx>
        <c:axId val="68045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449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Sheet1!$G$1</c:f>
              <c:strCache>
                <c:ptCount val="1"/>
                <c:pt idx="0">
                  <c:v>Spring &amp; Summer</c:v>
                </c:pt>
              </c:strCache>
            </c:strRef>
          </c:tx>
          <c:spPr>
            <a:ln w="28575" cap="rnd">
              <a:solidFill>
                <a:srgbClr val="ED7D31">
                  <a:lumMod val="75000"/>
                </a:srgbClr>
              </a:solidFill>
              <a:round/>
            </a:ln>
            <a:effectLst/>
          </c:spPr>
          <c:marker>
            <c:symbol val="none"/>
          </c:marker>
          <c:dLbls>
            <c:delete val="1"/>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Sheet1!$G$2:$G$10</c:f>
              <c:numCache>
                <c:formatCode>General</c:formatCode>
                <c:ptCount val="9"/>
                <c:pt idx="0">
                  <c:v>83</c:v>
                </c:pt>
                <c:pt idx="1">
                  <c:v>66</c:v>
                </c:pt>
                <c:pt idx="2">
                  <c:v>50</c:v>
                </c:pt>
                <c:pt idx="3">
                  <c:v>100</c:v>
                </c:pt>
                <c:pt idx="4">
                  <c:v>66</c:v>
                </c:pt>
                <c:pt idx="5">
                  <c:v>83</c:v>
                </c:pt>
                <c:pt idx="6">
                  <c:v>33</c:v>
                </c:pt>
                <c:pt idx="7">
                  <c:v>83</c:v>
                </c:pt>
                <c:pt idx="8">
                  <c:v>100</c:v>
                </c:pt>
              </c:numCache>
            </c:numRef>
          </c:val>
          <c:smooth val="0"/>
          <c:extLst>
            <c:ext xmlns:c16="http://schemas.microsoft.com/office/drawing/2014/chart" uri="{C3380CC4-5D6E-409C-BE32-E72D297353CC}">
              <c16:uniqueId val="{00000000-6B97-41EC-928A-5F983EB015C8}"/>
            </c:ext>
          </c:extLst>
        </c:ser>
        <c:ser>
          <c:idx val="1"/>
          <c:order val="1"/>
          <c:tx>
            <c:strRef>
              <c:f>Sheet1!$H$1</c:f>
              <c:strCache>
                <c:ptCount val="1"/>
                <c:pt idx="0">
                  <c:v>Supul</c:v>
                </c:pt>
              </c:strCache>
            </c:strRef>
          </c:tx>
          <c:spPr>
            <a:ln w="28575" cap="rnd">
              <a:solidFill>
                <a:srgbClr val="70AD47"/>
              </a:solidFill>
              <a:round/>
            </a:ln>
            <a:effectLst/>
          </c:spPr>
          <c:marker>
            <c:symbol val="none"/>
          </c:marker>
          <c:dLbls>
            <c:delete val="1"/>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Sheet1!$H$2:$H$10</c:f>
              <c:numCache>
                <c:formatCode>General</c:formatCode>
                <c:ptCount val="9"/>
                <c:pt idx="0">
                  <c:v>100</c:v>
                </c:pt>
                <c:pt idx="1">
                  <c:v>70</c:v>
                </c:pt>
                <c:pt idx="2">
                  <c:v>50</c:v>
                </c:pt>
                <c:pt idx="3">
                  <c:v>90</c:v>
                </c:pt>
                <c:pt idx="4">
                  <c:v>60</c:v>
                </c:pt>
                <c:pt idx="5">
                  <c:v>100</c:v>
                </c:pt>
                <c:pt idx="6">
                  <c:v>60</c:v>
                </c:pt>
                <c:pt idx="7">
                  <c:v>40</c:v>
                </c:pt>
                <c:pt idx="8">
                  <c:v>60</c:v>
                </c:pt>
              </c:numCache>
            </c:numRef>
          </c:val>
          <c:smooth val="0"/>
          <c:extLst>
            <c:ext xmlns:c16="http://schemas.microsoft.com/office/drawing/2014/chart" uri="{C3380CC4-5D6E-409C-BE32-E72D297353CC}">
              <c16:uniqueId val="{00000001-6B97-41EC-928A-5F983EB015C8}"/>
            </c:ext>
          </c:extLst>
        </c:ser>
        <c:ser>
          <c:idx val="2"/>
          <c:order val="2"/>
          <c:tx>
            <c:strRef>
              <c:f>Sheet1!$I$1</c:f>
              <c:strCache>
                <c:ptCount val="1"/>
                <c:pt idx="0">
                  <c:v>Dress Factory</c:v>
                </c:pt>
              </c:strCache>
            </c:strRef>
          </c:tx>
          <c:spPr>
            <a:ln w="28575" cap="rnd">
              <a:solidFill>
                <a:schemeClr val="accent3"/>
              </a:solidFill>
              <a:round/>
            </a:ln>
            <a:effectLst/>
          </c:spPr>
          <c:marker>
            <c:symbol val="none"/>
          </c:marker>
          <c:dLbls>
            <c:delete val="1"/>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Sheet1!$I$2:$I$10</c:f>
              <c:numCache>
                <c:formatCode>General</c:formatCode>
                <c:ptCount val="9"/>
                <c:pt idx="0">
                  <c:v>50</c:v>
                </c:pt>
                <c:pt idx="1">
                  <c:v>75</c:v>
                </c:pt>
                <c:pt idx="2">
                  <c:v>100</c:v>
                </c:pt>
                <c:pt idx="3">
                  <c:v>75</c:v>
                </c:pt>
                <c:pt idx="4">
                  <c:v>25</c:v>
                </c:pt>
                <c:pt idx="5">
                  <c:v>75</c:v>
                </c:pt>
                <c:pt idx="6">
                  <c:v>50</c:v>
                </c:pt>
                <c:pt idx="7">
                  <c:v>75</c:v>
                </c:pt>
                <c:pt idx="8">
                  <c:v>50</c:v>
                </c:pt>
              </c:numCache>
            </c:numRef>
          </c:val>
          <c:smooth val="0"/>
          <c:extLst>
            <c:ext xmlns:c16="http://schemas.microsoft.com/office/drawing/2014/chart" uri="{C3380CC4-5D6E-409C-BE32-E72D297353CC}">
              <c16:uniqueId val="{00000002-6B97-41EC-928A-5F983EB015C8}"/>
            </c:ext>
          </c:extLst>
        </c:ser>
        <c:dLbls>
          <c:dLblPos val="ctr"/>
          <c:showLegendKey val="0"/>
          <c:showVal val="1"/>
          <c:showCatName val="0"/>
          <c:showSerName val="0"/>
          <c:showPercent val="0"/>
          <c:showBubbleSize val="0"/>
        </c:dLbls>
        <c:smooth val="0"/>
        <c:axId val="680449776"/>
        <c:axId val="680450432"/>
      </c:lineChart>
      <c:catAx>
        <c:axId val="68044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450432"/>
        <c:crosses val="autoZero"/>
        <c:auto val="1"/>
        <c:lblAlgn val="ctr"/>
        <c:lblOffset val="100"/>
        <c:noMultiLvlLbl val="0"/>
      </c:catAx>
      <c:valAx>
        <c:axId val="68045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449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704525970837327E-2"/>
          <c:y val="2.3584602640609943E-2"/>
          <c:w val="0.94780280935945416"/>
          <c:h val="0.75492975842307242"/>
        </c:manualLayout>
      </c:layout>
      <c:lineChart>
        <c:grouping val="standard"/>
        <c:varyColors val="0"/>
        <c:ser>
          <c:idx val="0"/>
          <c:order val="0"/>
          <c:tx>
            <c:strRef>
              <c:f>Sheet1!$B$1</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question1</c:v>
                </c:pt>
                <c:pt idx="1">
                  <c:v>question2</c:v>
                </c:pt>
                <c:pt idx="2">
                  <c:v>question3</c:v>
                </c:pt>
                <c:pt idx="3">
                  <c:v>question4</c:v>
                </c:pt>
                <c:pt idx="4">
                  <c:v>question5</c:v>
                </c:pt>
                <c:pt idx="5">
                  <c:v>question6</c:v>
                </c:pt>
                <c:pt idx="6">
                  <c:v>question7</c:v>
                </c:pt>
                <c:pt idx="7">
                  <c:v>question8</c:v>
                </c:pt>
                <c:pt idx="8">
                  <c:v>question9</c:v>
                </c:pt>
              </c:strCache>
            </c:strRef>
          </c:cat>
          <c:val>
            <c:numRef>
              <c:f>Sheet1!$B$2:$B$10</c:f>
              <c:numCache>
                <c:formatCode>General</c:formatCode>
                <c:ptCount val="9"/>
                <c:pt idx="0">
                  <c:v>70.11</c:v>
                </c:pt>
                <c:pt idx="1">
                  <c:v>75.400000000000006</c:v>
                </c:pt>
                <c:pt idx="2">
                  <c:v>65.66</c:v>
                </c:pt>
                <c:pt idx="3">
                  <c:v>75.66</c:v>
                </c:pt>
                <c:pt idx="4">
                  <c:v>46.22</c:v>
                </c:pt>
                <c:pt idx="5">
                  <c:v>85.5</c:v>
                </c:pt>
                <c:pt idx="6">
                  <c:v>54.11</c:v>
                </c:pt>
                <c:pt idx="7">
                  <c:v>63.22</c:v>
                </c:pt>
                <c:pt idx="8">
                  <c:v>73.77</c:v>
                </c:pt>
              </c:numCache>
            </c:numRef>
          </c:val>
          <c:smooth val="0"/>
          <c:extLst>
            <c:ext xmlns:c16="http://schemas.microsoft.com/office/drawing/2014/chart" uri="{C3380CC4-5D6E-409C-BE32-E72D297353CC}">
              <c16:uniqueId val="{00000000-B5FB-486E-A66F-9DBDD801432C}"/>
            </c:ext>
          </c:extLst>
        </c:ser>
        <c:dLbls>
          <c:dLblPos val="ctr"/>
          <c:showLegendKey val="0"/>
          <c:showVal val="1"/>
          <c:showCatName val="0"/>
          <c:showSerName val="0"/>
          <c:showPercent val="0"/>
          <c:showBubbleSize val="0"/>
        </c:dLbls>
        <c:upDownBars>
          <c:gapWidth val="219"/>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marker val="1"/>
        <c:smooth val="0"/>
        <c:axId val="680449776"/>
        <c:axId val="680450432"/>
      </c:lineChart>
      <c:catAx>
        <c:axId val="68044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0450432"/>
        <c:crosses val="autoZero"/>
        <c:auto val="1"/>
        <c:lblAlgn val="ctr"/>
        <c:lblOffset val="100"/>
        <c:noMultiLvlLbl val="0"/>
      </c:catAx>
      <c:valAx>
        <c:axId val="68045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0449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Sheet1!$J$3</c:f>
              <c:strCache>
                <c:ptCount val="1"/>
                <c:pt idx="0">
                  <c:v>Male</c:v>
                </c:pt>
              </c:strCache>
            </c:strRef>
          </c:tx>
          <c:spPr>
            <a:solidFill>
              <a:schemeClr val="accent1"/>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Sheet1!$J$4:$J$12</c:f>
              <c:numCache>
                <c:formatCode>0.00%</c:formatCode>
                <c:ptCount val="9"/>
                <c:pt idx="0" formatCode="0%">
                  <c:v>0.8</c:v>
                </c:pt>
                <c:pt idx="1">
                  <c:v>0.76470000000000005</c:v>
                </c:pt>
                <c:pt idx="2">
                  <c:v>0.59009999999999996</c:v>
                </c:pt>
                <c:pt idx="3">
                  <c:v>0.92310000000000003</c:v>
                </c:pt>
                <c:pt idx="4" formatCode="0%">
                  <c:v>0</c:v>
                </c:pt>
                <c:pt idx="5">
                  <c:v>0.16669999999999999</c:v>
                </c:pt>
                <c:pt idx="6">
                  <c:v>0.4118</c:v>
                </c:pt>
                <c:pt idx="7" formatCode="0%">
                  <c:v>0</c:v>
                </c:pt>
              </c:numCache>
            </c:numRef>
          </c:val>
          <c:extLst>
            <c:ext xmlns:c16="http://schemas.microsoft.com/office/drawing/2014/chart" uri="{C3380CC4-5D6E-409C-BE32-E72D297353CC}">
              <c16:uniqueId val="{00000000-663C-4A54-B10F-6618291794DA}"/>
            </c:ext>
          </c:extLst>
        </c:ser>
        <c:ser>
          <c:idx val="1"/>
          <c:order val="1"/>
          <c:tx>
            <c:strRef>
              <c:f>Sheet1!$K$3</c:f>
              <c:strCache>
                <c:ptCount val="1"/>
                <c:pt idx="0">
                  <c:v>Female</c:v>
                </c:pt>
              </c:strCache>
            </c:strRef>
          </c:tx>
          <c:spPr>
            <a:solidFill>
              <a:schemeClr val="accent2"/>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Sheet1!$K$4:$K$12</c:f>
              <c:numCache>
                <c:formatCode>0.00%</c:formatCode>
                <c:ptCount val="9"/>
                <c:pt idx="0" formatCode="0%">
                  <c:v>0.2</c:v>
                </c:pt>
                <c:pt idx="1">
                  <c:v>0.23530000000000001</c:v>
                </c:pt>
                <c:pt idx="2">
                  <c:v>0.40910000000000002</c:v>
                </c:pt>
                <c:pt idx="3">
                  <c:v>7.6899999999999996E-2</c:v>
                </c:pt>
                <c:pt idx="4" formatCode="0%">
                  <c:v>1</c:v>
                </c:pt>
                <c:pt idx="5">
                  <c:v>0.83330000000000004</c:v>
                </c:pt>
                <c:pt idx="6">
                  <c:v>0.58819999999999995</c:v>
                </c:pt>
                <c:pt idx="7" formatCode="0%">
                  <c:v>1</c:v>
                </c:pt>
              </c:numCache>
            </c:numRef>
          </c:val>
          <c:extLst>
            <c:ext xmlns:c16="http://schemas.microsoft.com/office/drawing/2014/chart" uri="{C3380CC4-5D6E-409C-BE32-E72D297353CC}">
              <c16:uniqueId val="{00000001-663C-4A54-B10F-6618291794DA}"/>
            </c:ext>
          </c:extLst>
        </c:ser>
        <c:dLbls>
          <c:showLegendKey val="0"/>
          <c:showVal val="0"/>
          <c:showCatName val="0"/>
          <c:showSerName val="0"/>
          <c:showPercent val="0"/>
          <c:showBubbleSize val="0"/>
        </c:dLbls>
        <c:gapWidth val="219"/>
        <c:overlap val="-27"/>
        <c:axId val="311461840"/>
        <c:axId val="311460856"/>
      </c:barChart>
      <c:catAx>
        <c:axId val="31146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0856"/>
        <c:crosses val="autoZero"/>
        <c:auto val="1"/>
        <c:lblAlgn val="ctr"/>
        <c:lblOffset val="100"/>
        <c:noMultiLvlLbl val="0"/>
      </c:catAx>
      <c:valAx>
        <c:axId val="3114608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1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Sheet1!$J$3</c:f>
              <c:strCache>
                <c:ptCount val="1"/>
                <c:pt idx="0">
                  <c:v>Male</c:v>
                </c:pt>
              </c:strCache>
            </c:strRef>
          </c:tx>
          <c:spPr>
            <a:solidFill>
              <a:schemeClr val="accent1"/>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Sheet1!$J$4:$J$12</c:f>
              <c:numCache>
                <c:formatCode>0.00%</c:formatCode>
                <c:ptCount val="9"/>
                <c:pt idx="0" formatCode="0%">
                  <c:v>0.8</c:v>
                </c:pt>
                <c:pt idx="1">
                  <c:v>0.76470000000000005</c:v>
                </c:pt>
                <c:pt idx="2">
                  <c:v>0.59009999999999996</c:v>
                </c:pt>
                <c:pt idx="3">
                  <c:v>0.92310000000000003</c:v>
                </c:pt>
                <c:pt idx="4" formatCode="0%">
                  <c:v>0</c:v>
                </c:pt>
                <c:pt idx="5">
                  <c:v>0.16669999999999999</c:v>
                </c:pt>
                <c:pt idx="6">
                  <c:v>0.4118</c:v>
                </c:pt>
                <c:pt idx="7" formatCode="0%">
                  <c:v>0</c:v>
                </c:pt>
              </c:numCache>
            </c:numRef>
          </c:val>
          <c:extLst>
            <c:ext xmlns:c16="http://schemas.microsoft.com/office/drawing/2014/chart" uri="{C3380CC4-5D6E-409C-BE32-E72D297353CC}">
              <c16:uniqueId val="{00000000-4FA0-4C3C-A3CA-2043C74F1095}"/>
            </c:ext>
          </c:extLst>
        </c:ser>
        <c:ser>
          <c:idx val="1"/>
          <c:order val="1"/>
          <c:tx>
            <c:strRef>
              <c:f>Sheet1!$K$3</c:f>
              <c:strCache>
                <c:ptCount val="1"/>
                <c:pt idx="0">
                  <c:v>Female</c:v>
                </c:pt>
              </c:strCache>
            </c:strRef>
          </c:tx>
          <c:spPr>
            <a:solidFill>
              <a:schemeClr val="accent2"/>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Sheet1!$K$4:$K$12</c:f>
              <c:numCache>
                <c:formatCode>0.00%</c:formatCode>
                <c:ptCount val="9"/>
                <c:pt idx="0" formatCode="0%">
                  <c:v>0.2</c:v>
                </c:pt>
                <c:pt idx="1">
                  <c:v>0.23530000000000001</c:v>
                </c:pt>
                <c:pt idx="2">
                  <c:v>0.40910000000000002</c:v>
                </c:pt>
                <c:pt idx="3">
                  <c:v>7.6899999999999996E-2</c:v>
                </c:pt>
                <c:pt idx="4" formatCode="0%">
                  <c:v>1</c:v>
                </c:pt>
                <c:pt idx="5">
                  <c:v>0.83330000000000004</c:v>
                </c:pt>
                <c:pt idx="6">
                  <c:v>0.58819999999999995</c:v>
                </c:pt>
                <c:pt idx="7" formatCode="0%">
                  <c:v>1</c:v>
                </c:pt>
              </c:numCache>
            </c:numRef>
          </c:val>
          <c:extLst>
            <c:ext xmlns:c16="http://schemas.microsoft.com/office/drawing/2014/chart" uri="{C3380CC4-5D6E-409C-BE32-E72D297353CC}">
              <c16:uniqueId val="{00000001-4FA0-4C3C-A3CA-2043C74F1095}"/>
            </c:ext>
          </c:extLst>
        </c:ser>
        <c:dLbls>
          <c:showLegendKey val="0"/>
          <c:showVal val="0"/>
          <c:showCatName val="0"/>
          <c:showSerName val="0"/>
          <c:showPercent val="0"/>
          <c:showBubbleSize val="0"/>
        </c:dLbls>
        <c:gapWidth val="219"/>
        <c:overlap val="-27"/>
        <c:axId val="311461840"/>
        <c:axId val="311460856"/>
      </c:barChart>
      <c:catAx>
        <c:axId val="31146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0856"/>
        <c:crosses val="autoZero"/>
        <c:auto val="1"/>
        <c:lblAlgn val="ctr"/>
        <c:lblOffset val="100"/>
        <c:noMultiLvlLbl val="0"/>
      </c:catAx>
      <c:valAx>
        <c:axId val="3114608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1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Sheet1!$J$3</c:f>
              <c:strCache>
                <c:ptCount val="1"/>
                <c:pt idx="0">
                  <c:v>Male</c:v>
                </c:pt>
              </c:strCache>
            </c:strRef>
          </c:tx>
          <c:spPr>
            <a:solidFill>
              <a:schemeClr val="accent1"/>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Sheet1!$J$4:$J$12</c:f>
              <c:numCache>
                <c:formatCode>0.00%</c:formatCode>
                <c:ptCount val="9"/>
                <c:pt idx="0" formatCode="0%">
                  <c:v>0.8</c:v>
                </c:pt>
                <c:pt idx="1">
                  <c:v>0.76470000000000005</c:v>
                </c:pt>
                <c:pt idx="2">
                  <c:v>0.59009999999999996</c:v>
                </c:pt>
                <c:pt idx="3">
                  <c:v>0.92310000000000003</c:v>
                </c:pt>
                <c:pt idx="4" formatCode="0%">
                  <c:v>0</c:v>
                </c:pt>
                <c:pt idx="5">
                  <c:v>0.16669999999999999</c:v>
                </c:pt>
                <c:pt idx="6">
                  <c:v>0.4118</c:v>
                </c:pt>
                <c:pt idx="7" formatCode="0%">
                  <c:v>0</c:v>
                </c:pt>
              </c:numCache>
            </c:numRef>
          </c:val>
          <c:extLst>
            <c:ext xmlns:c16="http://schemas.microsoft.com/office/drawing/2014/chart" uri="{C3380CC4-5D6E-409C-BE32-E72D297353CC}">
              <c16:uniqueId val="{00000000-8FEE-40E0-A2DA-72CFD42B3E02}"/>
            </c:ext>
          </c:extLst>
        </c:ser>
        <c:ser>
          <c:idx val="1"/>
          <c:order val="1"/>
          <c:tx>
            <c:strRef>
              <c:f>Sheet1!$K$3</c:f>
              <c:strCache>
                <c:ptCount val="1"/>
                <c:pt idx="0">
                  <c:v>Female</c:v>
                </c:pt>
              </c:strCache>
            </c:strRef>
          </c:tx>
          <c:spPr>
            <a:solidFill>
              <a:schemeClr val="accent2"/>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Sheet1!$K$4:$K$12</c:f>
              <c:numCache>
                <c:formatCode>0.00%</c:formatCode>
                <c:ptCount val="9"/>
                <c:pt idx="0" formatCode="0%">
                  <c:v>0.2</c:v>
                </c:pt>
                <c:pt idx="1">
                  <c:v>0.23530000000000001</c:v>
                </c:pt>
                <c:pt idx="2">
                  <c:v>0.40910000000000002</c:v>
                </c:pt>
                <c:pt idx="3">
                  <c:v>7.6899999999999996E-2</c:v>
                </c:pt>
                <c:pt idx="4" formatCode="0%">
                  <c:v>1</c:v>
                </c:pt>
                <c:pt idx="5">
                  <c:v>0.83330000000000004</c:v>
                </c:pt>
                <c:pt idx="6">
                  <c:v>0.58819999999999995</c:v>
                </c:pt>
                <c:pt idx="7" formatCode="0%">
                  <c:v>1</c:v>
                </c:pt>
              </c:numCache>
            </c:numRef>
          </c:val>
          <c:extLst>
            <c:ext xmlns:c16="http://schemas.microsoft.com/office/drawing/2014/chart" uri="{C3380CC4-5D6E-409C-BE32-E72D297353CC}">
              <c16:uniqueId val="{00000001-8FEE-40E0-A2DA-72CFD42B3E02}"/>
            </c:ext>
          </c:extLst>
        </c:ser>
        <c:dLbls>
          <c:showLegendKey val="0"/>
          <c:showVal val="0"/>
          <c:showCatName val="0"/>
          <c:showSerName val="0"/>
          <c:showPercent val="0"/>
          <c:showBubbleSize val="0"/>
        </c:dLbls>
        <c:gapWidth val="219"/>
        <c:overlap val="-27"/>
        <c:axId val="311461840"/>
        <c:axId val="311460856"/>
      </c:barChart>
      <c:catAx>
        <c:axId val="31146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0856"/>
        <c:crosses val="autoZero"/>
        <c:auto val="1"/>
        <c:lblAlgn val="ctr"/>
        <c:lblOffset val="100"/>
        <c:noMultiLvlLbl val="0"/>
      </c:catAx>
      <c:valAx>
        <c:axId val="3114608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1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Sheet1!$J$3</c:f>
              <c:strCache>
                <c:ptCount val="1"/>
                <c:pt idx="0">
                  <c:v>Male</c:v>
                </c:pt>
              </c:strCache>
            </c:strRef>
          </c:tx>
          <c:spPr>
            <a:solidFill>
              <a:schemeClr val="accent1"/>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Sheet1!$J$4:$J$12</c:f>
              <c:numCache>
                <c:formatCode>0.00%</c:formatCode>
                <c:ptCount val="9"/>
                <c:pt idx="0" formatCode="0%">
                  <c:v>0.8</c:v>
                </c:pt>
                <c:pt idx="1">
                  <c:v>0.76470000000000005</c:v>
                </c:pt>
                <c:pt idx="2">
                  <c:v>0.59009999999999996</c:v>
                </c:pt>
                <c:pt idx="3">
                  <c:v>0.92310000000000003</c:v>
                </c:pt>
                <c:pt idx="4" formatCode="0%">
                  <c:v>0</c:v>
                </c:pt>
                <c:pt idx="5">
                  <c:v>0.16669999999999999</c:v>
                </c:pt>
                <c:pt idx="6">
                  <c:v>0.4118</c:v>
                </c:pt>
                <c:pt idx="7" formatCode="0%">
                  <c:v>0</c:v>
                </c:pt>
              </c:numCache>
            </c:numRef>
          </c:val>
          <c:extLst>
            <c:ext xmlns:c16="http://schemas.microsoft.com/office/drawing/2014/chart" uri="{C3380CC4-5D6E-409C-BE32-E72D297353CC}">
              <c16:uniqueId val="{00000000-10AC-4A7E-A5B1-127DC7BD1BDD}"/>
            </c:ext>
          </c:extLst>
        </c:ser>
        <c:ser>
          <c:idx val="1"/>
          <c:order val="1"/>
          <c:tx>
            <c:strRef>
              <c:f>Sheet1!$K$3</c:f>
              <c:strCache>
                <c:ptCount val="1"/>
                <c:pt idx="0">
                  <c:v>Female</c:v>
                </c:pt>
              </c:strCache>
            </c:strRef>
          </c:tx>
          <c:spPr>
            <a:solidFill>
              <a:schemeClr val="accent2"/>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Sheet1!$K$4:$K$12</c:f>
              <c:numCache>
                <c:formatCode>0.00%</c:formatCode>
                <c:ptCount val="9"/>
                <c:pt idx="0" formatCode="0%">
                  <c:v>0.2</c:v>
                </c:pt>
                <c:pt idx="1">
                  <c:v>0.23530000000000001</c:v>
                </c:pt>
                <c:pt idx="2">
                  <c:v>0.40910000000000002</c:v>
                </c:pt>
                <c:pt idx="3">
                  <c:v>7.6899999999999996E-2</c:v>
                </c:pt>
                <c:pt idx="4" formatCode="0%">
                  <c:v>1</c:v>
                </c:pt>
                <c:pt idx="5">
                  <c:v>0.83330000000000004</c:v>
                </c:pt>
                <c:pt idx="6">
                  <c:v>0.58819999999999995</c:v>
                </c:pt>
                <c:pt idx="7" formatCode="0%">
                  <c:v>1</c:v>
                </c:pt>
              </c:numCache>
            </c:numRef>
          </c:val>
          <c:extLst>
            <c:ext xmlns:c16="http://schemas.microsoft.com/office/drawing/2014/chart" uri="{C3380CC4-5D6E-409C-BE32-E72D297353CC}">
              <c16:uniqueId val="{00000001-10AC-4A7E-A5B1-127DC7BD1BDD}"/>
            </c:ext>
          </c:extLst>
        </c:ser>
        <c:dLbls>
          <c:showLegendKey val="0"/>
          <c:showVal val="0"/>
          <c:showCatName val="0"/>
          <c:showSerName val="0"/>
          <c:showPercent val="0"/>
          <c:showBubbleSize val="0"/>
        </c:dLbls>
        <c:gapWidth val="219"/>
        <c:overlap val="-27"/>
        <c:axId val="311461840"/>
        <c:axId val="311460856"/>
      </c:barChart>
      <c:catAx>
        <c:axId val="31146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0856"/>
        <c:crosses val="autoZero"/>
        <c:auto val="1"/>
        <c:lblAlgn val="ctr"/>
        <c:lblOffset val="100"/>
        <c:noMultiLvlLbl val="0"/>
      </c:catAx>
      <c:valAx>
        <c:axId val="3114608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1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Sheet1!$J$3</c:f>
              <c:strCache>
                <c:ptCount val="1"/>
                <c:pt idx="0">
                  <c:v>Male</c:v>
                </c:pt>
              </c:strCache>
            </c:strRef>
          </c:tx>
          <c:spPr>
            <a:solidFill>
              <a:schemeClr val="accent1"/>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Sheet1!$J$4:$J$12</c:f>
              <c:numCache>
                <c:formatCode>0.00%</c:formatCode>
                <c:ptCount val="9"/>
                <c:pt idx="0" formatCode="0%">
                  <c:v>0.8</c:v>
                </c:pt>
                <c:pt idx="1">
                  <c:v>0.76470000000000005</c:v>
                </c:pt>
                <c:pt idx="2">
                  <c:v>0.59009999999999996</c:v>
                </c:pt>
                <c:pt idx="3">
                  <c:v>0.92310000000000003</c:v>
                </c:pt>
                <c:pt idx="4" formatCode="0%">
                  <c:v>0</c:v>
                </c:pt>
                <c:pt idx="5">
                  <c:v>0.16669999999999999</c:v>
                </c:pt>
                <c:pt idx="6">
                  <c:v>0.4118</c:v>
                </c:pt>
                <c:pt idx="7" formatCode="0%">
                  <c:v>0</c:v>
                </c:pt>
              </c:numCache>
            </c:numRef>
          </c:val>
          <c:extLst>
            <c:ext xmlns:c16="http://schemas.microsoft.com/office/drawing/2014/chart" uri="{C3380CC4-5D6E-409C-BE32-E72D297353CC}">
              <c16:uniqueId val="{00000000-D38B-4FDB-9E57-4E18AE24FBA4}"/>
            </c:ext>
          </c:extLst>
        </c:ser>
        <c:ser>
          <c:idx val="1"/>
          <c:order val="1"/>
          <c:tx>
            <c:strRef>
              <c:f>Sheet1!$K$3</c:f>
              <c:strCache>
                <c:ptCount val="1"/>
                <c:pt idx="0">
                  <c:v>Female</c:v>
                </c:pt>
              </c:strCache>
            </c:strRef>
          </c:tx>
          <c:spPr>
            <a:solidFill>
              <a:schemeClr val="accent2"/>
            </a:solidFill>
            <a:ln>
              <a:noFill/>
            </a:ln>
            <a:effectLst/>
          </c:spPr>
          <c:invertIfNegative val="0"/>
          <c:cat>
            <c:strRef>
              <c:f>Sheet1!$I$4:$I$12</c:f>
              <c:strCache>
                <c:ptCount val="8"/>
                <c:pt idx="0">
                  <c:v>Supul</c:v>
                </c:pt>
                <c:pt idx="1">
                  <c:v>Odel</c:v>
                </c:pt>
                <c:pt idx="2">
                  <c:v>Thilakawardana</c:v>
                </c:pt>
                <c:pt idx="3">
                  <c:v>Fashion Bug</c:v>
                </c:pt>
                <c:pt idx="4">
                  <c:v>The Fashion Store</c:v>
                </c:pt>
                <c:pt idx="5">
                  <c:v>Spring &amp; Summer</c:v>
                </c:pt>
                <c:pt idx="6">
                  <c:v>Cool Planet</c:v>
                </c:pt>
                <c:pt idx="7">
                  <c:v>Dress Factory</c:v>
                </c:pt>
              </c:strCache>
            </c:strRef>
          </c:cat>
          <c:val>
            <c:numRef>
              <c:f>Sheet1!$K$4:$K$12</c:f>
              <c:numCache>
                <c:formatCode>0.00%</c:formatCode>
                <c:ptCount val="9"/>
                <c:pt idx="0" formatCode="0%">
                  <c:v>0.2</c:v>
                </c:pt>
                <c:pt idx="1">
                  <c:v>0.23530000000000001</c:v>
                </c:pt>
                <c:pt idx="2">
                  <c:v>0.40910000000000002</c:v>
                </c:pt>
                <c:pt idx="3">
                  <c:v>7.6899999999999996E-2</c:v>
                </c:pt>
                <c:pt idx="4" formatCode="0%">
                  <c:v>1</c:v>
                </c:pt>
                <c:pt idx="5">
                  <c:v>0.83330000000000004</c:v>
                </c:pt>
                <c:pt idx="6">
                  <c:v>0.58819999999999995</c:v>
                </c:pt>
                <c:pt idx="7" formatCode="0%">
                  <c:v>1</c:v>
                </c:pt>
              </c:numCache>
            </c:numRef>
          </c:val>
          <c:extLst>
            <c:ext xmlns:c16="http://schemas.microsoft.com/office/drawing/2014/chart" uri="{C3380CC4-5D6E-409C-BE32-E72D297353CC}">
              <c16:uniqueId val="{00000001-D38B-4FDB-9E57-4E18AE24FBA4}"/>
            </c:ext>
          </c:extLst>
        </c:ser>
        <c:dLbls>
          <c:showLegendKey val="0"/>
          <c:showVal val="0"/>
          <c:showCatName val="0"/>
          <c:showSerName val="0"/>
          <c:showPercent val="0"/>
          <c:showBubbleSize val="0"/>
        </c:dLbls>
        <c:gapWidth val="219"/>
        <c:overlap val="-27"/>
        <c:axId val="311461840"/>
        <c:axId val="311460856"/>
      </c:barChart>
      <c:catAx>
        <c:axId val="31146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0856"/>
        <c:crosses val="autoZero"/>
        <c:auto val="1"/>
        <c:lblAlgn val="ctr"/>
        <c:lblOffset val="100"/>
        <c:noMultiLvlLbl val="0"/>
      </c:catAx>
      <c:valAx>
        <c:axId val="3114608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61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Excellent</c:v>
                </c:pt>
              </c:strCache>
            </c:strRef>
          </c:tx>
          <c:spPr>
            <a:solidFill>
              <a:schemeClr val="accent1"/>
            </a:solidFill>
            <a:ln>
              <a:noFill/>
            </a:ln>
            <a:effectLst/>
          </c:spPr>
          <c:invertIfNegative val="0"/>
          <c:cat>
            <c:strRef>
              <c:f>Sheet1!$A$2:$A$9</c:f>
              <c:strCache>
                <c:ptCount val="8"/>
                <c:pt idx="0">
                  <c:v>Dress Factory</c:v>
                </c:pt>
                <c:pt idx="1">
                  <c:v>Cool Planet</c:v>
                </c:pt>
                <c:pt idx="2">
                  <c:v>Spring &amp; Summer</c:v>
                </c:pt>
                <c:pt idx="3">
                  <c:v>The Fashion Store</c:v>
                </c:pt>
                <c:pt idx="4">
                  <c:v>Fashion Bug</c:v>
                </c:pt>
                <c:pt idx="5">
                  <c:v>Thilakawardana</c:v>
                </c:pt>
                <c:pt idx="6">
                  <c:v>Odel</c:v>
                </c:pt>
                <c:pt idx="7">
                  <c:v>Supul</c:v>
                </c:pt>
              </c:strCache>
            </c:strRef>
          </c:cat>
          <c:val>
            <c:numRef>
              <c:f>Sheet1!$B$2:$B$9</c:f>
              <c:numCache>
                <c:formatCode>0.00%</c:formatCode>
                <c:ptCount val="8"/>
                <c:pt idx="0" formatCode="0%">
                  <c:v>0.75</c:v>
                </c:pt>
                <c:pt idx="1">
                  <c:v>0.35289999999999999</c:v>
                </c:pt>
                <c:pt idx="2">
                  <c:v>0.66659999999999997</c:v>
                </c:pt>
                <c:pt idx="3">
                  <c:v>0.16600000000000001</c:v>
                </c:pt>
                <c:pt idx="4">
                  <c:v>7.6899999999999996E-2</c:v>
                </c:pt>
                <c:pt idx="5">
                  <c:v>0.5454</c:v>
                </c:pt>
                <c:pt idx="6">
                  <c:v>0.41110000000000002</c:v>
                </c:pt>
                <c:pt idx="7" formatCode="0%">
                  <c:v>0.2</c:v>
                </c:pt>
              </c:numCache>
            </c:numRef>
          </c:val>
          <c:extLst>
            <c:ext xmlns:c16="http://schemas.microsoft.com/office/drawing/2014/chart" uri="{C3380CC4-5D6E-409C-BE32-E72D297353CC}">
              <c16:uniqueId val="{00000000-3526-42FD-BA1A-E77B4F366192}"/>
            </c:ext>
          </c:extLst>
        </c:ser>
        <c:ser>
          <c:idx val="1"/>
          <c:order val="1"/>
          <c:tx>
            <c:strRef>
              <c:f>Sheet1!$C$1</c:f>
              <c:strCache>
                <c:ptCount val="1"/>
                <c:pt idx="0">
                  <c:v>Good</c:v>
                </c:pt>
              </c:strCache>
            </c:strRef>
          </c:tx>
          <c:spPr>
            <a:solidFill>
              <a:schemeClr val="accent2"/>
            </a:solidFill>
            <a:ln>
              <a:noFill/>
            </a:ln>
            <a:effectLst/>
          </c:spPr>
          <c:invertIfNegative val="0"/>
          <c:cat>
            <c:strRef>
              <c:f>Sheet1!$A$2:$A$9</c:f>
              <c:strCache>
                <c:ptCount val="8"/>
                <c:pt idx="0">
                  <c:v>Dress Factory</c:v>
                </c:pt>
                <c:pt idx="1">
                  <c:v>Cool Planet</c:v>
                </c:pt>
                <c:pt idx="2">
                  <c:v>Spring &amp; Summer</c:v>
                </c:pt>
                <c:pt idx="3">
                  <c:v>The Fashion Store</c:v>
                </c:pt>
                <c:pt idx="4">
                  <c:v>Fashion Bug</c:v>
                </c:pt>
                <c:pt idx="5">
                  <c:v>Thilakawardana</c:v>
                </c:pt>
                <c:pt idx="6">
                  <c:v>Odel</c:v>
                </c:pt>
                <c:pt idx="7">
                  <c:v>Supul</c:v>
                </c:pt>
              </c:strCache>
            </c:strRef>
          </c:cat>
          <c:val>
            <c:numRef>
              <c:f>Sheet1!$C$2:$C$9</c:f>
              <c:numCache>
                <c:formatCode>0.00%</c:formatCode>
                <c:ptCount val="8"/>
                <c:pt idx="0" formatCode="0%">
                  <c:v>0.25</c:v>
                </c:pt>
                <c:pt idx="1">
                  <c:v>0.52939999999999998</c:v>
                </c:pt>
                <c:pt idx="2">
                  <c:v>0.1666</c:v>
                </c:pt>
                <c:pt idx="3">
                  <c:v>0.83330000000000004</c:v>
                </c:pt>
                <c:pt idx="4">
                  <c:v>0.69230000000000003</c:v>
                </c:pt>
                <c:pt idx="5">
                  <c:v>0.40899999999999997</c:v>
                </c:pt>
                <c:pt idx="6">
                  <c:v>0.52939999999999998</c:v>
                </c:pt>
                <c:pt idx="7" formatCode="0%">
                  <c:v>0.4</c:v>
                </c:pt>
              </c:numCache>
            </c:numRef>
          </c:val>
          <c:extLst>
            <c:ext xmlns:c16="http://schemas.microsoft.com/office/drawing/2014/chart" uri="{C3380CC4-5D6E-409C-BE32-E72D297353CC}">
              <c16:uniqueId val="{00000001-3526-42FD-BA1A-E77B4F366192}"/>
            </c:ext>
          </c:extLst>
        </c:ser>
        <c:ser>
          <c:idx val="2"/>
          <c:order val="2"/>
          <c:tx>
            <c:strRef>
              <c:f>Sheet1!$D$1</c:f>
              <c:strCache>
                <c:ptCount val="1"/>
                <c:pt idx="0">
                  <c:v>Fair</c:v>
                </c:pt>
              </c:strCache>
            </c:strRef>
          </c:tx>
          <c:spPr>
            <a:solidFill>
              <a:schemeClr val="accent3"/>
            </a:solidFill>
            <a:ln>
              <a:noFill/>
            </a:ln>
            <a:effectLst/>
          </c:spPr>
          <c:invertIfNegative val="0"/>
          <c:cat>
            <c:strRef>
              <c:f>Sheet1!$A$2:$A$9</c:f>
              <c:strCache>
                <c:ptCount val="8"/>
                <c:pt idx="0">
                  <c:v>Dress Factory</c:v>
                </c:pt>
                <c:pt idx="1">
                  <c:v>Cool Planet</c:v>
                </c:pt>
                <c:pt idx="2">
                  <c:v>Spring &amp; Summer</c:v>
                </c:pt>
                <c:pt idx="3">
                  <c:v>The Fashion Store</c:v>
                </c:pt>
                <c:pt idx="4">
                  <c:v>Fashion Bug</c:v>
                </c:pt>
                <c:pt idx="5">
                  <c:v>Thilakawardana</c:v>
                </c:pt>
                <c:pt idx="6">
                  <c:v>Odel</c:v>
                </c:pt>
                <c:pt idx="7">
                  <c:v>Supul</c:v>
                </c:pt>
              </c:strCache>
            </c:strRef>
          </c:cat>
          <c:val>
            <c:numRef>
              <c:f>Sheet1!$D$2:$D$9</c:f>
              <c:numCache>
                <c:formatCode>0.00%</c:formatCode>
                <c:ptCount val="8"/>
                <c:pt idx="0" formatCode="0%">
                  <c:v>0</c:v>
                </c:pt>
                <c:pt idx="1">
                  <c:v>0.1176</c:v>
                </c:pt>
                <c:pt idx="2">
                  <c:v>0.1666</c:v>
                </c:pt>
                <c:pt idx="3" formatCode="0%">
                  <c:v>0</c:v>
                </c:pt>
                <c:pt idx="4">
                  <c:v>0.23069999999999999</c:v>
                </c:pt>
                <c:pt idx="5" formatCode="0%">
                  <c:v>0</c:v>
                </c:pt>
                <c:pt idx="6">
                  <c:v>5.8799999999999998E-2</c:v>
                </c:pt>
                <c:pt idx="7" formatCode="0%">
                  <c:v>0.3</c:v>
                </c:pt>
              </c:numCache>
            </c:numRef>
          </c:val>
          <c:extLst>
            <c:ext xmlns:c16="http://schemas.microsoft.com/office/drawing/2014/chart" uri="{C3380CC4-5D6E-409C-BE32-E72D297353CC}">
              <c16:uniqueId val="{00000002-3526-42FD-BA1A-E77B4F366192}"/>
            </c:ext>
          </c:extLst>
        </c:ser>
        <c:ser>
          <c:idx val="3"/>
          <c:order val="3"/>
          <c:tx>
            <c:strRef>
              <c:f>Sheet1!$E$1</c:f>
              <c:strCache>
                <c:ptCount val="1"/>
                <c:pt idx="0">
                  <c:v>Unacceptable</c:v>
                </c:pt>
              </c:strCache>
            </c:strRef>
          </c:tx>
          <c:spPr>
            <a:solidFill>
              <a:schemeClr val="accent4"/>
            </a:solidFill>
            <a:ln>
              <a:noFill/>
            </a:ln>
            <a:effectLst/>
          </c:spPr>
          <c:invertIfNegative val="0"/>
          <c:cat>
            <c:strRef>
              <c:f>Sheet1!$A$2:$A$9</c:f>
              <c:strCache>
                <c:ptCount val="8"/>
                <c:pt idx="0">
                  <c:v>Dress Factory</c:v>
                </c:pt>
                <c:pt idx="1">
                  <c:v>Cool Planet</c:v>
                </c:pt>
                <c:pt idx="2">
                  <c:v>Spring &amp; Summer</c:v>
                </c:pt>
                <c:pt idx="3">
                  <c:v>The Fashion Store</c:v>
                </c:pt>
                <c:pt idx="4">
                  <c:v>Fashion Bug</c:v>
                </c:pt>
                <c:pt idx="5">
                  <c:v>Thilakawardana</c:v>
                </c:pt>
                <c:pt idx="6">
                  <c:v>Odel</c:v>
                </c:pt>
                <c:pt idx="7">
                  <c:v>Supul</c:v>
                </c:pt>
              </c:strCache>
            </c:strRef>
          </c:cat>
          <c:val>
            <c:numRef>
              <c:f>Sheet1!$E$2:$E$9</c:f>
              <c:numCache>
                <c:formatCode>0%</c:formatCode>
                <c:ptCount val="8"/>
                <c:pt idx="0">
                  <c:v>0</c:v>
                </c:pt>
                <c:pt idx="1">
                  <c:v>0</c:v>
                </c:pt>
                <c:pt idx="2">
                  <c:v>0</c:v>
                </c:pt>
                <c:pt idx="3">
                  <c:v>0</c:v>
                </c:pt>
                <c:pt idx="4">
                  <c:v>0</c:v>
                </c:pt>
                <c:pt idx="5" formatCode="0.00%">
                  <c:v>4.5400000000000003E-2</c:v>
                </c:pt>
                <c:pt idx="6">
                  <c:v>0</c:v>
                </c:pt>
                <c:pt idx="7">
                  <c:v>0.1</c:v>
                </c:pt>
              </c:numCache>
            </c:numRef>
          </c:val>
          <c:extLst>
            <c:ext xmlns:c16="http://schemas.microsoft.com/office/drawing/2014/chart" uri="{C3380CC4-5D6E-409C-BE32-E72D297353CC}">
              <c16:uniqueId val="{00000003-3526-42FD-BA1A-E77B4F366192}"/>
            </c:ext>
          </c:extLst>
        </c:ser>
        <c:dLbls>
          <c:showLegendKey val="0"/>
          <c:showVal val="0"/>
          <c:showCatName val="0"/>
          <c:showSerName val="0"/>
          <c:showPercent val="0"/>
          <c:showBubbleSize val="0"/>
        </c:dLbls>
        <c:gapWidth val="182"/>
        <c:axId val="338160152"/>
        <c:axId val="338160808"/>
        <c:extLst/>
      </c:barChart>
      <c:catAx>
        <c:axId val="338160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808"/>
        <c:crosses val="autoZero"/>
        <c:auto val="1"/>
        <c:lblAlgn val="ctr"/>
        <c:lblOffset val="100"/>
        <c:noMultiLvlLbl val="0"/>
      </c:catAx>
      <c:valAx>
        <c:axId val="33816080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Excellent</c:v>
                </c:pt>
              </c:strCache>
            </c:strRef>
          </c:tx>
          <c:spPr>
            <a:solidFill>
              <a:schemeClr val="accent1"/>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Sheet1!$B$2:$B$10</c:f>
              <c:numCache>
                <c:formatCode>General</c:formatCode>
                <c:ptCount val="9"/>
                <c:pt idx="1">
                  <c:v>50</c:v>
                </c:pt>
                <c:pt idx="2">
                  <c:v>47.05</c:v>
                </c:pt>
                <c:pt idx="3">
                  <c:v>50</c:v>
                </c:pt>
                <c:pt idx="4">
                  <c:v>16.600000000000001</c:v>
                </c:pt>
                <c:pt idx="5">
                  <c:v>38.46</c:v>
                </c:pt>
                <c:pt idx="6">
                  <c:v>50</c:v>
                </c:pt>
                <c:pt idx="7">
                  <c:v>70.58</c:v>
                </c:pt>
                <c:pt idx="8">
                  <c:v>10</c:v>
                </c:pt>
              </c:numCache>
            </c:numRef>
          </c:val>
          <c:extLst>
            <c:ext xmlns:c16="http://schemas.microsoft.com/office/drawing/2014/chart" uri="{C3380CC4-5D6E-409C-BE32-E72D297353CC}">
              <c16:uniqueId val="{00000000-1694-4564-A47B-F137B9025719}"/>
            </c:ext>
          </c:extLst>
        </c:ser>
        <c:ser>
          <c:idx val="1"/>
          <c:order val="1"/>
          <c:tx>
            <c:strRef>
              <c:f>Sheet1!$C$1</c:f>
              <c:strCache>
                <c:ptCount val="1"/>
                <c:pt idx="0">
                  <c:v>Good</c:v>
                </c:pt>
              </c:strCache>
            </c:strRef>
          </c:tx>
          <c:spPr>
            <a:solidFill>
              <a:schemeClr val="accent2"/>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Sheet1!$C$2:$C$10</c:f>
              <c:numCache>
                <c:formatCode>General</c:formatCode>
                <c:ptCount val="9"/>
                <c:pt idx="1">
                  <c:v>50</c:v>
                </c:pt>
                <c:pt idx="2">
                  <c:v>52.94</c:v>
                </c:pt>
                <c:pt idx="3">
                  <c:v>33.33</c:v>
                </c:pt>
                <c:pt idx="4">
                  <c:v>66.66</c:v>
                </c:pt>
                <c:pt idx="5">
                  <c:v>61.53</c:v>
                </c:pt>
                <c:pt idx="6">
                  <c:v>45.45</c:v>
                </c:pt>
                <c:pt idx="7">
                  <c:v>29.41</c:v>
                </c:pt>
                <c:pt idx="8">
                  <c:v>90</c:v>
                </c:pt>
              </c:numCache>
            </c:numRef>
          </c:val>
          <c:extLst>
            <c:ext xmlns:c16="http://schemas.microsoft.com/office/drawing/2014/chart" uri="{C3380CC4-5D6E-409C-BE32-E72D297353CC}">
              <c16:uniqueId val="{00000001-1694-4564-A47B-F137B9025719}"/>
            </c:ext>
          </c:extLst>
        </c:ser>
        <c:ser>
          <c:idx val="2"/>
          <c:order val="2"/>
          <c:tx>
            <c:strRef>
              <c:f>Sheet1!$D$1</c:f>
              <c:strCache>
                <c:ptCount val="1"/>
                <c:pt idx="0">
                  <c:v>Fair</c:v>
                </c:pt>
              </c:strCache>
            </c:strRef>
          </c:tx>
          <c:spPr>
            <a:solidFill>
              <a:schemeClr val="accent3"/>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Sheet1!$D$2:$D$10</c:f>
              <c:numCache>
                <c:formatCode>General</c:formatCode>
                <c:ptCount val="9"/>
                <c:pt idx="3">
                  <c:v>16.66</c:v>
                </c:pt>
                <c:pt idx="4">
                  <c:v>16.600000000000001</c:v>
                </c:pt>
                <c:pt idx="6">
                  <c:v>4.54</c:v>
                </c:pt>
              </c:numCache>
            </c:numRef>
          </c:val>
          <c:extLst>
            <c:ext xmlns:c16="http://schemas.microsoft.com/office/drawing/2014/chart" uri="{C3380CC4-5D6E-409C-BE32-E72D297353CC}">
              <c16:uniqueId val="{00000002-1694-4564-A47B-F137B9025719}"/>
            </c:ext>
          </c:extLst>
        </c:ser>
        <c:ser>
          <c:idx val="3"/>
          <c:order val="3"/>
          <c:tx>
            <c:strRef>
              <c:f>Sheet1!$E$1</c:f>
              <c:strCache>
                <c:ptCount val="1"/>
                <c:pt idx="0">
                  <c:v>Unacceptable</c:v>
                </c:pt>
              </c:strCache>
            </c:strRef>
          </c:tx>
          <c:spPr>
            <a:solidFill>
              <a:schemeClr val="accent4"/>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Sheet1!$E$2:$E$10</c:f>
              <c:numCache>
                <c:formatCode>General</c:formatCode>
                <c:ptCount val="9"/>
              </c:numCache>
            </c:numRef>
          </c:val>
          <c:extLst>
            <c:ext xmlns:c16="http://schemas.microsoft.com/office/drawing/2014/chart" uri="{C3380CC4-5D6E-409C-BE32-E72D297353CC}">
              <c16:uniqueId val="{00000003-1694-4564-A47B-F137B9025719}"/>
            </c:ext>
          </c:extLst>
        </c:ser>
        <c:dLbls>
          <c:showLegendKey val="0"/>
          <c:showVal val="0"/>
          <c:showCatName val="0"/>
          <c:showSerName val="0"/>
          <c:showPercent val="0"/>
          <c:showBubbleSize val="0"/>
        </c:dLbls>
        <c:gapWidth val="182"/>
        <c:axId val="338160152"/>
        <c:axId val="338160808"/>
        <c:extLst>
          <c:ext xmlns:c15="http://schemas.microsoft.com/office/drawing/2012/chart" uri="{02D57815-91ED-43cb-92C2-25804820EDAC}">
            <c15:filteredBarSeries>
              <c15:ser>
                <c:idx val="4"/>
                <c:order val="4"/>
                <c:tx>
                  <c:strRef>
                    <c:extLst>
                      <c:ext uri="{02D57815-91ED-43cb-92C2-25804820EDAC}">
                        <c15:formulaRef>
                          <c15:sqref>Sheet1!$F$1</c15:sqref>
                        </c15:formulaRef>
                      </c:ext>
                    </c:extLst>
                    <c:strCache>
                      <c:ptCount val="1"/>
                      <c:pt idx="0">
                        <c:v>Column1</c:v>
                      </c:pt>
                    </c:strCache>
                  </c:strRef>
                </c:tx>
                <c:spPr>
                  <a:solidFill>
                    <a:schemeClr val="accent5"/>
                  </a:solidFill>
                  <a:ln>
                    <a:noFill/>
                  </a:ln>
                  <a:effectLst/>
                </c:spPr>
                <c:invertIfNegative val="0"/>
                <c:cat>
                  <c:strRef>
                    <c:extLst>
                      <c:ext uri="{02D57815-91ED-43cb-92C2-25804820EDAC}">
                        <c15:formulaRef>
                          <c15:sqref>Sheet1!$A$2:$A$10</c15:sqref>
                        </c15:formulaRef>
                      </c:ext>
                    </c:extLst>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extLst>
                      <c:ext uri="{02D57815-91ED-43cb-92C2-25804820EDAC}">
                        <c15:formulaRef>
                          <c15:sqref>Sheet1!$F$2:$F$10</c15:sqref>
                        </c15:formulaRef>
                      </c:ext>
                    </c:extLst>
                    <c:numCache>
                      <c:formatCode>General</c:formatCode>
                      <c:ptCount val="9"/>
                    </c:numCache>
                  </c:numRef>
                </c:val>
                <c:extLst>
                  <c:ext xmlns:c16="http://schemas.microsoft.com/office/drawing/2014/chart" uri="{C3380CC4-5D6E-409C-BE32-E72D297353CC}">
                    <c16:uniqueId val="{00000004-1694-4564-A47B-F137B9025719}"/>
                  </c:ext>
                </c:extLst>
              </c15:ser>
            </c15:filteredBarSeries>
          </c:ext>
        </c:extLst>
      </c:barChart>
      <c:catAx>
        <c:axId val="338160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808"/>
        <c:crosses val="autoZero"/>
        <c:auto val="1"/>
        <c:lblAlgn val="ctr"/>
        <c:lblOffset val="100"/>
        <c:noMultiLvlLbl val="0"/>
      </c:catAx>
      <c:valAx>
        <c:axId val="33816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Excellent</c:v>
                </c:pt>
              </c:strCache>
            </c:strRef>
          </c:tx>
          <c:spPr>
            <a:solidFill>
              <a:schemeClr val="accent1"/>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Sheet1!$B$2:$B$10</c:f>
              <c:numCache>
                <c:formatCode>General</c:formatCode>
                <c:ptCount val="9"/>
                <c:pt idx="1">
                  <c:v>50</c:v>
                </c:pt>
                <c:pt idx="2">
                  <c:v>41.17</c:v>
                </c:pt>
                <c:pt idx="3">
                  <c:v>16.66</c:v>
                </c:pt>
                <c:pt idx="4">
                  <c:v>83.33</c:v>
                </c:pt>
                <c:pt idx="5">
                  <c:v>30.76</c:v>
                </c:pt>
                <c:pt idx="6">
                  <c:v>40.9</c:v>
                </c:pt>
                <c:pt idx="7">
                  <c:v>47.05</c:v>
                </c:pt>
                <c:pt idx="8">
                  <c:v>20</c:v>
                </c:pt>
              </c:numCache>
            </c:numRef>
          </c:val>
          <c:extLst>
            <c:ext xmlns:c16="http://schemas.microsoft.com/office/drawing/2014/chart" uri="{C3380CC4-5D6E-409C-BE32-E72D297353CC}">
              <c16:uniqueId val="{00000000-18D4-4581-825E-D3B8BA0EF37C}"/>
            </c:ext>
          </c:extLst>
        </c:ser>
        <c:ser>
          <c:idx val="1"/>
          <c:order val="1"/>
          <c:tx>
            <c:strRef>
              <c:f>Sheet1!$C$1</c:f>
              <c:strCache>
                <c:ptCount val="1"/>
                <c:pt idx="0">
                  <c:v>Good</c:v>
                </c:pt>
              </c:strCache>
            </c:strRef>
          </c:tx>
          <c:spPr>
            <a:solidFill>
              <a:schemeClr val="accent2"/>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Sheet1!$C$2:$C$10</c:f>
              <c:numCache>
                <c:formatCode>General</c:formatCode>
                <c:ptCount val="9"/>
                <c:pt idx="1">
                  <c:v>50</c:v>
                </c:pt>
                <c:pt idx="2">
                  <c:v>58.82</c:v>
                </c:pt>
                <c:pt idx="3">
                  <c:v>83.33</c:v>
                </c:pt>
                <c:pt idx="4">
                  <c:v>16.66</c:v>
                </c:pt>
                <c:pt idx="5">
                  <c:v>69.23</c:v>
                </c:pt>
                <c:pt idx="6">
                  <c:v>54.54</c:v>
                </c:pt>
                <c:pt idx="7">
                  <c:v>35.29</c:v>
                </c:pt>
                <c:pt idx="8">
                  <c:v>60</c:v>
                </c:pt>
              </c:numCache>
            </c:numRef>
          </c:val>
          <c:extLst>
            <c:ext xmlns:c16="http://schemas.microsoft.com/office/drawing/2014/chart" uri="{C3380CC4-5D6E-409C-BE32-E72D297353CC}">
              <c16:uniqueId val="{00000001-18D4-4581-825E-D3B8BA0EF37C}"/>
            </c:ext>
          </c:extLst>
        </c:ser>
        <c:ser>
          <c:idx val="2"/>
          <c:order val="2"/>
          <c:tx>
            <c:strRef>
              <c:f>Sheet1!$D$1</c:f>
              <c:strCache>
                <c:ptCount val="1"/>
                <c:pt idx="0">
                  <c:v>Fair</c:v>
                </c:pt>
              </c:strCache>
            </c:strRef>
          </c:tx>
          <c:spPr>
            <a:solidFill>
              <a:schemeClr val="accent3"/>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Sheet1!$D$2:$D$10</c:f>
              <c:numCache>
                <c:formatCode>General</c:formatCode>
                <c:ptCount val="9"/>
                <c:pt idx="6">
                  <c:v>4.54</c:v>
                </c:pt>
                <c:pt idx="7">
                  <c:v>17.64</c:v>
                </c:pt>
                <c:pt idx="8">
                  <c:v>20</c:v>
                </c:pt>
              </c:numCache>
            </c:numRef>
          </c:val>
          <c:extLst>
            <c:ext xmlns:c16="http://schemas.microsoft.com/office/drawing/2014/chart" uri="{C3380CC4-5D6E-409C-BE32-E72D297353CC}">
              <c16:uniqueId val="{00000002-18D4-4581-825E-D3B8BA0EF37C}"/>
            </c:ext>
          </c:extLst>
        </c:ser>
        <c:ser>
          <c:idx val="3"/>
          <c:order val="3"/>
          <c:tx>
            <c:strRef>
              <c:f>Sheet1!$E$1</c:f>
              <c:strCache>
                <c:ptCount val="1"/>
                <c:pt idx="0">
                  <c:v>Unacceptable</c:v>
                </c:pt>
              </c:strCache>
            </c:strRef>
          </c:tx>
          <c:spPr>
            <a:solidFill>
              <a:schemeClr val="accent4"/>
            </a:solidFill>
            <a:ln>
              <a:noFill/>
            </a:ln>
            <a:effectLst/>
          </c:spPr>
          <c:invertIfNegative val="0"/>
          <c:cat>
            <c:strRef>
              <c:f>Sheet1!$A$2:$A$10</c:f>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f>Sheet1!$E$2:$E$10</c:f>
              <c:numCache>
                <c:formatCode>General</c:formatCode>
                <c:ptCount val="9"/>
              </c:numCache>
            </c:numRef>
          </c:val>
          <c:extLst>
            <c:ext xmlns:c16="http://schemas.microsoft.com/office/drawing/2014/chart" uri="{C3380CC4-5D6E-409C-BE32-E72D297353CC}">
              <c16:uniqueId val="{00000003-18D4-4581-825E-D3B8BA0EF37C}"/>
            </c:ext>
          </c:extLst>
        </c:ser>
        <c:dLbls>
          <c:showLegendKey val="0"/>
          <c:showVal val="0"/>
          <c:showCatName val="0"/>
          <c:showSerName val="0"/>
          <c:showPercent val="0"/>
          <c:showBubbleSize val="0"/>
        </c:dLbls>
        <c:gapWidth val="182"/>
        <c:axId val="338160152"/>
        <c:axId val="338160808"/>
        <c:extLst>
          <c:ext xmlns:c15="http://schemas.microsoft.com/office/drawing/2012/chart" uri="{02D57815-91ED-43cb-92C2-25804820EDAC}">
            <c15:filteredBarSeries>
              <c15:ser>
                <c:idx val="4"/>
                <c:order val="4"/>
                <c:tx>
                  <c:strRef>
                    <c:extLst>
                      <c:ext uri="{02D57815-91ED-43cb-92C2-25804820EDAC}">
                        <c15:formulaRef>
                          <c15:sqref>Sheet1!$F$1</c15:sqref>
                        </c15:formulaRef>
                      </c:ext>
                    </c:extLst>
                    <c:strCache>
                      <c:ptCount val="1"/>
                      <c:pt idx="0">
                        <c:v>Column1</c:v>
                      </c:pt>
                    </c:strCache>
                  </c:strRef>
                </c:tx>
                <c:spPr>
                  <a:solidFill>
                    <a:schemeClr val="accent5"/>
                  </a:solidFill>
                  <a:ln>
                    <a:noFill/>
                  </a:ln>
                  <a:effectLst/>
                </c:spPr>
                <c:invertIfNegative val="0"/>
                <c:cat>
                  <c:strRef>
                    <c:extLst>
                      <c:ext uri="{02D57815-91ED-43cb-92C2-25804820EDAC}">
                        <c15:formulaRef>
                          <c15:sqref>Sheet1!$A$2:$A$10</c15:sqref>
                        </c15:formulaRef>
                      </c:ext>
                    </c:extLst>
                    <c:strCache>
                      <c:ptCount val="9"/>
                      <c:pt idx="0">
                        <c:v>other</c:v>
                      </c:pt>
                      <c:pt idx="1">
                        <c:v>Dress Factory</c:v>
                      </c:pt>
                      <c:pt idx="2">
                        <c:v>Cool Planet</c:v>
                      </c:pt>
                      <c:pt idx="3">
                        <c:v>Spring &amp; Summer</c:v>
                      </c:pt>
                      <c:pt idx="4">
                        <c:v>The fashion store</c:v>
                      </c:pt>
                      <c:pt idx="5">
                        <c:v>fashion bug</c:v>
                      </c:pt>
                      <c:pt idx="6">
                        <c:v>Thilakawardene</c:v>
                      </c:pt>
                      <c:pt idx="7">
                        <c:v>Odel</c:v>
                      </c:pt>
                      <c:pt idx="8">
                        <c:v>Supul</c:v>
                      </c:pt>
                    </c:strCache>
                  </c:strRef>
                </c:cat>
                <c:val>
                  <c:numRef>
                    <c:extLst>
                      <c:ext uri="{02D57815-91ED-43cb-92C2-25804820EDAC}">
                        <c15:formulaRef>
                          <c15:sqref>Sheet1!$F$2:$F$10</c15:sqref>
                        </c15:formulaRef>
                      </c:ext>
                    </c:extLst>
                    <c:numCache>
                      <c:formatCode>General</c:formatCode>
                      <c:ptCount val="9"/>
                    </c:numCache>
                  </c:numRef>
                </c:val>
                <c:extLst>
                  <c:ext xmlns:c16="http://schemas.microsoft.com/office/drawing/2014/chart" uri="{C3380CC4-5D6E-409C-BE32-E72D297353CC}">
                    <c16:uniqueId val="{00000004-18D4-4581-825E-D3B8BA0EF37C}"/>
                  </c:ext>
                </c:extLst>
              </c15:ser>
            </c15:filteredBarSeries>
          </c:ext>
        </c:extLst>
      </c:barChart>
      <c:catAx>
        <c:axId val="338160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808"/>
        <c:crosses val="autoZero"/>
        <c:auto val="1"/>
        <c:lblAlgn val="ctr"/>
        <c:lblOffset val="100"/>
        <c:noMultiLvlLbl val="0"/>
      </c:catAx>
      <c:valAx>
        <c:axId val="33816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160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0.29385</cdr:x>
      <cdr:y>0.23261</cdr:y>
    </cdr:from>
    <cdr:to>
      <cdr:x>0.31556</cdr:x>
      <cdr:y>0.54479</cdr:y>
    </cdr:to>
    <cdr:sp macro="" textlink="">
      <cdr:nvSpPr>
        <cdr:cNvPr id="2" name="Rectangle 1"/>
        <cdr:cNvSpPr/>
      </cdr:nvSpPr>
      <cdr:spPr>
        <a:xfrm xmlns:a="http://schemas.openxmlformats.org/drawingml/2006/main">
          <a:off x="2500134" y="687978"/>
          <a:ext cx="184731" cy="923330"/>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368997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385927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928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3442744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104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1541333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281383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79624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302267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543431-AA9E-4739-B1E6-9C67DBE312BA}"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377579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543431-AA9E-4739-B1E6-9C67DBE312BA}"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104786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543431-AA9E-4739-B1E6-9C67DBE312BA}"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223582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543431-AA9E-4739-B1E6-9C67DBE312BA}"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4834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43431-AA9E-4739-B1E6-9C67DBE312BA}"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56492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543431-AA9E-4739-B1E6-9C67DBE312BA}"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364143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543431-AA9E-4739-B1E6-9C67DBE312BA}"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E8865-A3DF-4011-8AAE-6E8DBBC51418}" type="slidenum">
              <a:rPr lang="en-US" smtClean="0"/>
              <a:t>‹#›</a:t>
            </a:fld>
            <a:endParaRPr lang="en-US"/>
          </a:p>
        </p:txBody>
      </p:sp>
    </p:spTree>
    <p:extLst>
      <p:ext uri="{BB962C8B-B14F-4D97-AF65-F5344CB8AC3E}">
        <p14:creationId xmlns:p14="http://schemas.microsoft.com/office/powerpoint/2010/main" val="370445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543431-AA9E-4739-B1E6-9C67DBE312BA}" type="datetimeFigureOut">
              <a:rPr lang="en-US" smtClean="0"/>
              <a:t>10/3/2018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EE8865-A3DF-4011-8AAE-6E8DBBC51418}" type="slidenum">
              <a:rPr lang="en-US" smtClean="0"/>
              <a:t>‹#›</a:t>
            </a:fld>
            <a:endParaRPr lang="en-US"/>
          </a:p>
        </p:txBody>
      </p:sp>
    </p:spTree>
    <p:extLst>
      <p:ext uri="{BB962C8B-B14F-4D97-AF65-F5344CB8AC3E}">
        <p14:creationId xmlns:p14="http://schemas.microsoft.com/office/powerpoint/2010/main" val="2275077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1227" y="2414085"/>
            <a:ext cx="11464997" cy="1909946"/>
          </a:xfrm>
          <a:prstGeom prst="rect">
            <a:avLst/>
          </a:prstGeom>
          <a:noFill/>
        </p:spPr>
        <p:txBody>
          <a:bodyPr wrap="none" lIns="91440" tIns="45720" rIns="91440" bIns="45720">
            <a:spAutoFit/>
          </a:bodyPr>
          <a:lstStyle/>
          <a:p>
            <a:pPr algn="ctr">
              <a:lnSpc>
                <a:spcPct val="107000"/>
              </a:lnSpc>
              <a:spcAft>
                <a:spcPts val="800"/>
              </a:spcAft>
            </a:pPr>
            <a:r>
              <a:rPr lang="en-US" sz="5400" b="1" dirty="0">
                <a:ln w="9525">
                  <a:solidFill>
                    <a:schemeClr val="bg1"/>
                  </a:solidFill>
                  <a:prstDash val="solid"/>
                </a:ln>
                <a:effectLst>
                  <a:outerShdw blurRad="12700" dist="38100" dir="2700000" algn="tl" rotWithShape="0">
                    <a:schemeClr val="bg1">
                      <a:lumMod val="50000"/>
                    </a:schemeClr>
                  </a:outerShdw>
                </a:effectLst>
                <a:ea typeface="SimSun" panose="02010600030101010101" pitchFamily="2" charset="-122"/>
                <a:cs typeface="Times New Roman" panose="02020603050405020304" pitchFamily="18" charset="0"/>
              </a:rPr>
              <a:t>The Most Preferred Clothing Store </a:t>
            </a:r>
          </a:p>
          <a:p>
            <a:pPr algn="ctr">
              <a:lnSpc>
                <a:spcPct val="107000"/>
              </a:lnSpc>
              <a:spcAft>
                <a:spcPts val="800"/>
              </a:spcAft>
            </a:pPr>
            <a:r>
              <a:rPr lang="en-US" sz="5400" b="1" dirty="0">
                <a:ln w="9525">
                  <a:solidFill>
                    <a:schemeClr val="bg1"/>
                  </a:solidFill>
                  <a:prstDash val="solid"/>
                </a:ln>
                <a:effectLst>
                  <a:outerShdw blurRad="12700" dist="38100" dir="2700000" algn="tl" rotWithShape="0">
                    <a:schemeClr val="bg1">
                      <a:lumMod val="50000"/>
                    </a:schemeClr>
                  </a:outerShdw>
                </a:effectLst>
                <a:ea typeface="SimSun" panose="02010600030101010101" pitchFamily="2" charset="-122"/>
                <a:cs typeface="Times New Roman" panose="02020603050405020304" pitchFamily="18" charset="0"/>
              </a:rPr>
              <a:t>among </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SimSun" panose="02010600030101010101" pitchFamily="2" charset="-122"/>
                <a:cs typeface="Times New Roman" panose="02020603050405020304" pitchFamily="18" charset="0"/>
              </a:rPr>
              <a:t>SLIIT</a:t>
            </a:r>
            <a:r>
              <a:rPr lang="en-US" sz="5400" b="1" dirty="0">
                <a:ln w="9525">
                  <a:solidFill>
                    <a:schemeClr val="bg1"/>
                  </a:solidFill>
                  <a:prstDash val="solid"/>
                </a:ln>
                <a:effectLst>
                  <a:outerShdw blurRad="12700" dist="38100" dir="2700000" algn="tl" rotWithShape="0">
                    <a:schemeClr val="bg1">
                      <a:lumMod val="50000"/>
                    </a:schemeClr>
                  </a:outerShdw>
                </a:effectLst>
                <a:ea typeface="SimSun" panose="02010600030101010101" pitchFamily="2" charset="-122"/>
                <a:cs typeface="Times New Roman" panose="02020603050405020304" pitchFamily="18" charset="0"/>
              </a:rPr>
              <a:t> Students</a:t>
            </a:r>
          </a:p>
        </p:txBody>
      </p:sp>
      <p:pic>
        <p:nvPicPr>
          <p:cNvPr id="7" name="Picture 6" descr="SLIIT_Logo_Crest"/>
          <p:cNvPicPr/>
          <p:nvPr/>
        </p:nvPicPr>
        <p:blipFill>
          <a:blip r:embed="rId2"/>
          <a:stretch>
            <a:fillRect/>
          </a:stretch>
        </p:blipFill>
        <p:spPr>
          <a:xfrm>
            <a:off x="5055326" y="4324031"/>
            <a:ext cx="1889760" cy="2365375"/>
          </a:xfrm>
          <a:prstGeom prst="rect">
            <a:avLst/>
          </a:prstGeom>
        </p:spPr>
      </p:pic>
    </p:spTree>
    <p:extLst>
      <p:ext uri="{BB962C8B-B14F-4D97-AF65-F5344CB8AC3E}">
        <p14:creationId xmlns:p14="http://schemas.microsoft.com/office/powerpoint/2010/main" val="168062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01E051D1-1874-4792-9757-49C538F3CF63}"/>
              </a:ext>
            </a:extLst>
          </p:cNvPr>
          <p:cNvGraphicFramePr>
            <a:graphicFrameLocks noGrp="1"/>
          </p:cNvGraphicFramePr>
          <p:nvPr>
            <p:ph idx="1"/>
            <p:extLst>
              <p:ext uri="{D42A27DB-BD31-4B8C-83A1-F6EECF244321}">
                <p14:modId xmlns:p14="http://schemas.microsoft.com/office/powerpoint/2010/main" val="1907356995"/>
              </p:ext>
            </p:extLst>
          </p:nvPr>
        </p:nvGraphicFramePr>
        <p:xfrm>
          <a:off x="342014" y="1031018"/>
          <a:ext cx="10451691" cy="4996997"/>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p:cNvSpPr/>
          <p:nvPr/>
        </p:nvSpPr>
        <p:spPr>
          <a:xfrm>
            <a:off x="3835556" y="1248733"/>
            <a:ext cx="1524001" cy="4449218"/>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5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5049" y="1655492"/>
            <a:ext cx="8596668" cy="3880773"/>
          </a:xfrm>
        </p:spPr>
        <p:txBody>
          <a:bodyPr/>
          <a:lstStyle/>
          <a:p>
            <a:r>
              <a:rPr lang="en-US" sz="4400" dirty="0"/>
              <a:t> Thilakawardana Textiles and Cool Planet are approximately preferred by both genders alike.</a:t>
            </a:r>
          </a:p>
          <a:p>
            <a:endParaRPr lang="en-US" dirty="0"/>
          </a:p>
        </p:txBody>
      </p:sp>
    </p:spTree>
    <p:extLst>
      <p:ext uri="{BB962C8B-B14F-4D97-AF65-F5344CB8AC3E}">
        <p14:creationId xmlns:p14="http://schemas.microsoft.com/office/powerpoint/2010/main" val="27430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E051D1-1874-4792-9757-49C538F3CF63}"/>
              </a:ext>
            </a:extLst>
          </p:cNvPr>
          <p:cNvGraphicFramePr>
            <a:graphicFrameLocks noGrp="1"/>
          </p:cNvGraphicFramePr>
          <p:nvPr>
            <p:ph idx="1"/>
            <p:extLst>
              <p:ext uri="{D42A27DB-BD31-4B8C-83A1-F6EECF244321}">
                <p14:modId xmlns:p14="http://schemas.microsoft.com/office/powerpoint/2010/main" val="70678739"/>
              </p:ext>
            </p:extLst>
          </p:nvPr>
        </p:nvGraphicFramePr>
        <p:xfrm>
          <a:off x="289006" y="751976"/>
          <a:ext cx="10451691" cy="535404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a:off x="2894275" y="2275976"/>
            <a:ext cx="1132114" cy="3691572"/>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74687" y="2275976"/>
            <a:ext cx="1175656" cy="3613196"/>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837" y="1768703"/>
            <a:ext cx="8596668" cy="3880773"/>
          </a:xfrm>
        </p:spPr>
        <p:txBody>
          <a:bodyPr/>
          <a:lstStyle/>
          <a:p>
            <a:r>
              <a:rPr lang="en-US" sz="4400" dirty="0"/>
              <a:t>The Fashion Store, Spring &amp; Summer, Cool Planet, and Dress Factory are mostly preferred by female students.</a:t>
            </a:r>
          </a:p>
          <a:p>
            <a:endParaRPr lang="en-US" dirty="0"/>
          </a:p>
        </p:txBody>
      </p:sp>
    </p:spTree>
    <p:extLst>
      <p:ext uri="{BB962C8B-B14F-4D97-AF65-F5344CB8AC3E}">
        <p14:creationId xmlns:p14="http://schemas.microsoft.com/office/powerpoint/2010/main" val="44775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E051D1-1874-4792-9757-49C538F3CF63}"/>
              </a:ext>
            </a:extLst>
          </p:cNvPr>
          <p:cNvGraphicFramePr>
            <a:graphicFrameLocks noGrp="1"/>
          </p:cNvGraphicFramePr>
          <p:nvPr>
            <p:ph idx="1"/>
            <p:extLst>
              <p:ext uri="{D42A27DB-BD31-4B8C-83A1-F6EECF244321}">
                <p14:modId xmlns:p14="http://schemas.microsoft.com/office/powerpoint/2010/main" val="2966195101"/>
              </p:ext>
            </p:extLst>
          </p:nvPr>
        </p:nvGraphicFramePr>
        <p:xfrm>
          <a:off x="381771" y="912507"/>
          <a:ext cx="10451691" cy="535404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a:off x="5425440" y="834129"/>
            <a:ext cx="1010194" cy="5129349"/>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708572" y="738335"/>
            <a:ext cx="1010194" cy="5129349"/>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8181" y="1383631"/>
            <a:ext cx="679270" cy="4579847"/>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889965" y="2498328"/>
            <a:ext cx="461555" cy="3465150"/>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10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305" y="1934166"/>
            <a:ext cx="8596668" cy="3880773"/>
          </a:xfrm>
        </p:spPr>
        <p:txBody>
          <a:bodyPr/>
          <a:lstStyle/>
          <a:p>
            <a:r>
              <a:rPr lang="en-US" sz="4400" dirty="0"/>
              <a:t>Supul, Odel, Thilakawardana Textiles, and Fashion Bug are mostly preferred by male students.</a:t>
            </a:r>
          </a:p>
          <a:p>
            <a:endParaRPr lang="en-US" dirty="0"/>
          </a:p>
        </p:txBody>
      </p:sp>
    </p:spTree>
    <p:extLst>
      <p:ext uri="{BB962C8B-B14F-4D97-AF65-F5344CB8AC3E}">
        <p14:creationId xmlns:p14="http://schemas.microsoft.com/office/powerpoint/2010/main" val="69679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E051D1-1874-4792-9757-49C538F3CF63}"/>
              </a:ext>
            </a:extLst>
          </p:cNvPr>
          <p:cNvGraphicFramePr>
            <a:graphicFrameLocks noGrp="1"/>
          </p:cNvGraphicFramePr>
          <p:nvPr>
            <p:ph idx="1"/>
            <p:extLst>
              <p:ext uri="{D42A27DB-BD31-4B8C-83A1-F6EECF244321}">
                <p14:modId xmlns:p14="http://schemas.microsoft.com/office/powerpoint/2010/main" val="2183167215"/>
              </p:ext>
            </p:extLst>
          </p:nvPr>
        </p:nvGraphicFramePr>
        <p:xfrm>
          <a:off x="235998" y="872750"/>
          <a:ext cx="10451691" cy="535404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a:off x="4034340" y="872750"/>
            <a:ext cx="618309" cy="5129349"/>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0740" y="1743608"/>
            <a:ext cx="560999" cy="4258491"/>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6098" y="1630396"/>
            <a:ext cx="568586" cy="4371704"/>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994784" y="2588338"/>
            <a:ext cx="506510" cy="3413761"/>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27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7617" y="1255436"/>
            <a:ext cx="9933547" cy="3785652"/>
          </a:xfrm>
          <a:prstGeom prst="rect">
            <a:avLst/>
          </a:prstGeom>
        </p:spPr>
        <p:txBody>
          <a:bodyPr wrap="square">
            <a:spAutoFit/>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Characteristics of each textile shop </a:t>
            </a:r>
          </a:p>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according to the ratings of the SLIIT students</a:t>
            </a:r>
          </a:p>
        </p:txBody>
      </p:sp>
    </p:spTree>
    <p:extLst>
      <p:ext uri="{BB962C8B-B14F-4D97-AF65-F5344CB8AC3E}">
        <p14:creationId xmlns:p14="http://schemas.microsoft.com/office/powerpoint/2010/main" val="50523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31271821"/>
              </p:ext>
            </p:extLst>
          </p:nvPr>
        </p:nvGraphicFramePr>
        <p:xfrm>
          <a:off x="677862" y="1685365"/>
          <a:ext cx="9963243" cy="496644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3170931" y="490169"/>
            <a:ext cx="5240538"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Price of clothes</a:t>
            </a:r>
          </a:p>
        </p:txBody>
      </p:sp>
    </p:spTree>
    <p:extLst>
      <p:ext uri="{BB962C8B-B14F-4D97-AF65-F5344CB8AC3E}">
        <p14:creationId xmlns:p14="http://schemas.microsoft.com/office/powerpoint/2010/main" val="389308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009055"/>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13064" y="650854"/>
            <a:ext cx="526137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Group Members</a:t>
            </a:r>
          </a:p>
        </p:txBody>
      </p:sp>
      <p:graphicFrame>
        <p:nvGraphicFramePr>
          <p:cNvPr id="8" name="Table 7"/>
          <p:cNvGraphicFramePr>
            <a:graphicFrameLocks noGrp="1"/>
          </p:cNvGraphicFramePr>
          <p:nvPr>
            <p:extLst>
              <p:ext uri="{D42A27DB-BD31-4B8C-83A1-F6EECF244321}">
                <p14:modId xmlns:p14="http://schemas.microsoft.com/office/powerpoint/2010/main" val="3900768020"/>
              </p:ext>
            </p:extLst>
          </p:nvPr>
        </p:nvGraphicFramePr>
        <p:xfrm>
          <a:off x="2092960" y="2470089"/>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40791834"/>
                    </a:ext>
                  </a:extLst>
                </a:gridCol>
                <a:gridCol w="4064000">
                  <a:extLst>
                    <a:ext uri="{9D8B030D-6E8A-4147-A177-3AD203B41FA5}">
                      <a16:colId xmlns:a16="http://schemas.microsoft.com/office/drawing/2014/main" val="3460879871"/>
                    </a:ext>
                  </a:extLst>
                </a:gridCol>
              </a:tblGrid>
              <a:tr h="370840">
                <a:tc>
                  <a:txBody>
                    <a:bodyPr/>
                    <a:lstStyle/>
                    <a:p>
                      <a:r>
                        <a:rPr lang="en-US" dirty="0"/>
                        <a:t>ID Number</a:t>
                      </a:r>
                    </a:p>
                  </a:txBody>
                  <a:tcPr/>
                </a:tc>
                <a:tc>
                  <a:txBody>
                    <a:bodyPr/>
                    <a:lstStyle/>
                    <a:p>
                      <a:r>
                        <a:rPr lang="en-US" dirty="0"/>
                        <a:t>Name</a:t>
                      </a:r>
                    </a:p>
                  </a:txBody>
                  <a:tcPr/>
                </a:tc>
                <a:extLst>
                  <a:ext uri="{0D108BD9-81ED-4DB2-BD59-A6C34878D82A}">
                    <a16:rowId xmlns:a16="http://schemas.microsoft.com/office/drawing/2014/main" val="6848709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12986170"/>
              </p:ext>
            </p:extLst>
          </p:nvPr>
        </p:nvGraphicFramePr>
        <p:xfrm>
          <a:off x="2092960" y="3576579"/>
          <a:ext cx="8128000" cy="640080"/>
        </p:xfrm>
        <a:graphic>
          <a:graphicData uri="http://schemas.openxmlformats.org/drawingml/2006/table">
            <a:tbl>
              <a:tblPr bandRow="1" bandCol="1">
                <a:tableStyleId>{5C22544A-7EE6-4342-B048-85BDC9FD1C3A}</a:tableStyleId>
              </a:tblPr>
              <a:tblGrid>
                <a:gridCol w="4064000">
                  <a:extLst>
                    <a:ext uri="{9D8B030D-6E8A-4147-A177-3AD203B41FA5}">
                      <a16:colId xmlns:a16="http://schemas.microsoft.com/office/drawing/2014/main" val="2268555486"/>
                    </a:ext>
                  </a:extLst>
                </a:gridCol>
                <a:gridCol w="4064000">
                  <a:extLst>
                    <a:ext uri="{9D8B030D-6E8A-4147-A177-3AD203B41FA5}">
                      <a16:colId xmlns:a16="http://schemas.microsoft.com/office/drawing/2014/main" val="3648052085"/>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IT18149272</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Perera</a:t>
                      </a:r>
                      <a:r>
                        <a:rPr lang="en-US" sz="1800" kern="1200" dirty="0">
                          <a:solidFill>
                            <a:schemeClr val="dk1"/>
                          </a:solidFill>
                          <a:effectLst/>
                          <a:latin typeface="+mn-lt"/>
                          <a:ea typeface="+mn-ea"/>
                          <a:cs typeface="+mn-cs"/>
                        </a:rPr>
                        <a:t> M. J. F. R. </a:t>
                      </a:r>
                      <a:endParaRPr lang="en-US" dirty="0"/>
                    </a:p>
                    <a:p>
                      <a:endParaRPr lang="en-US" dirty="0"/>
                    </a:p>
                  </a:txBody>
                  <a:tcPr/>
                </a:tc>
                <a:extLst>
                  <a:ext uri="{0D108BD9-81ED-4DB2-BD59-A6C34878D82A}">
                    <a16:rowId xmlns:a16="http://schemas.microsoft.com/office/drawing/2014/main" val="312438439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32474995"/>
              </p:ext>
            </p:extLst>
          </p:nvPr>
        </p:nvGraphicFramePr>
        <p:xfrm>
          <a:off x="2092960" y="5640174"/>
          <a:ext cx="8128000" cy="640080"/>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2268555486"/>
                    </a:ext>
                  </a:extLst>
                </a:gridCol>
                <a:gridCol w="4064000">
                  <a:extLst>
                    <a:ext uri="{9D8B030D-6E8A-4147-A177-3AD203B41FA5}">
                      <a16:colId xmlns:a16="http://schemas.microsoft.com/office/drawing/2014/main" val="3648052085"/>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IT18148350</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SimSun" panose="02010600030101010101" pitchFamily="2" charset="-122"/>
                          <a:cs typeface="Times New Roman" panose="02020603050405020304" pitchFamily="18" charset="0"/>
                        </a:rPr>
                        <a:t>Naidabadu</a:t>
                      </a:r>
                      <a:r>
                        <a:rPr lang="en-US" sz="1800" dirty="0">
                          <a:effectLst/>
                          <a:latin typeface="Calibri" panose="020F0502020204030204" pitchFamily="34" charset="0"/>
                          <a:ea typeface="SimSun" panose="02010600030101010101" pitchFamily="2" charset="-122"/>
                          <a:cs typeface="Times New Roman" panose="02020603050405020304" pitchFamily="18" charset="0"/>
                        </a:rPr>
                        <a:t> N. I.</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a:txBody>
                  <a:tcPr/>
                </a:tc>
                <a:extLst>
                  <a:ext uri="{0D108BD9-81ED-4DB2-BD59-A6C34878D82A}">
                    <a16:rowId xmlns:a16="http://schemas.microsoft.com/office/drawing/2014/main" val="312438439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55983177"/>
              </p:ext>
            </p:extLst>
          </p:nvPr>
        </p:nvGraphicFramePr>
        <p:xfrm>
          <a:off x="2092960" y="4264444"/>
          <a:ext cx="8128000" cy="640080"/>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2268555486"/>
                    </a:ext>
                  </a:extLst>
                </a:gridCol>
                <a:gridCol w="4064000">
                  <a:extLst>
                    <a:ext uri="{9D8B030D-6E8A-4147-A177-3AD203B41FA5}">
                      <a16:colId xmlns:a16="http://schemas.microsoft.com/office/drawing/2014/main" val="3648052085"/>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IT18149654</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Rajapaksha</a:t>
                      </a:r>
                      <a:r>
                        <a:rPr lang="en-US" sz="1800" kern="1200" dirty="0">
                          <a:solidFill>
                            <a:schemeClr val="dk1"/>
                          </a:solidFill>
                          <a:effectLst/>
                          <a:latin typeface="+mn-lt"/>
                          <a:ea typeface="+mn-ea"/>
                          <a:cs typeface="+mn-cs"/>
                        </a:rPr>
                        <a:t> T. N.</a:t>
                      </a:r>
                      <a:endParaRPr lang="en-US" dirty="0"/>
                    </a:p>
                    <a:p>
                      <a:endParaRPr lang="en-US" dirty="0"/>
                    </a:p>
                  </a:txBody>
                  <a:tcPr/>
                </a:tc>
                <a:extLst>
                  <a:ext uri="{0D108BD9-81ED-4DB2-BD59-A6C34878D82A}">
                    <a16:rowId xmlns:a16="http://schemas.microsoft.com/office/drawing/2014/main" val="312438439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61647700"/>
              </p:ext>
            </p:extLst>
          </p:nvPr>
        </p:nvGraphicFramePr>
        <p:xfrm>
          <a:off x="2092960" y="4952309"/>
          <a:ext cx="8128000" cy="640080"/>
        </p:xfrm>
        <a:graphic>
          <a:graphicData uri="http://schemas.openxmlformats.org/drawingml/2006/table">
            <a:tbl>
              <a:tblPr bandRow="1" bandCol="1">
                <a:tableStyleId>{5C22544A-7EE6-4342-B048-85BDC9FD1C3A}</a:tableStyleId>
              </a:tblPr>
              <a:tblGrid>
                <a:gridCol w="4064000">
                  <a:extLst>
                    <a:ext uri="{9D8B030D-6E8A-4147-A177-3AD203B41FA5}">
                      <a16:colId xmlns:a16="http://schemas.microsoft.com/office/drawing/2014/main" val="2268555486"/>
                    </a:ext>
                  </a:extLst>
                </a:gridCol>
                <a:gridCol w="4064000">
                  <a:extLst>
                    <a:ext uri="{9D8B030D-6E8A-4147-A177-3AD203B41FA5}">
                      <a16:colId xmlns:a16="http://schemas.microsoft.com/office/drawing/2014/main" val="3648052085"/>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IT18147056</a:t>
                      </a:r>
                      <a:endParaRPr lang="en-US" dirty="0"/>
                    </a:p>
                    <a:p>
                      <a:endParaRPr lang="en-US" dirty="0"/>
                    </a:p>
                  </a:txBody>
                  <a:tcPr/>
                </a:tc>
                <a:tc>
                  <a:txBody>
                    <a:bodyPr/>
                    <a:lstStyle/>
                    <a:p>
                      <a:r>
                        <a:rPr lang="en-US" sz="1800" kern="1200" dirty="0">
                          <a:solidFill>
                            <a:schemeClr val="dk1"/>
                          </a:solidFill>
                          <a:effectLst/>
                          <a:latin typeface="+mn-lt"/>
                          <a:ea typeface="+mn-ea"/>
                          <a:cs typeface="+mn-cs"/>
                        </a:rPr>
                        <a:t>Fernando E. P. C</a:t>
                      </a:r>
                      <a:endParaRPr lang="en-US" dirty="0"/>
                    </a:p>
                  </a:txBody>
                  <a:tcPr/>
                </a:tc>
                <a:extLst>
                  <a:ext uri="{0D108BD9-81ED-4DB2-BD59-A6C34878D82A}">
                    <a16:rowId xmlns:a16="http://schemas.microsoft.com/office/drawing/2014/main" val="312438439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81112967"/>
              </p:ext>
            </p:extLst>
          </p:nvPr>
        </p:nvGraphicFramePr>
        <p:xfrm>
          <a:off x="2092960" y="2888714"/>
          <a:ext cx="8128000" cy="640080"/>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2268555486"/>
                    </a:ext>
                  </a:extLst>
                </a:gridCol>
                <a:gridCol w="4064000">
                  <a:extLst>
                    <a:ext uri="{9D8B030D-6E8A-4147-A177-3AD203B41FA5}">
                      <a16:colId xmlns:a16="http://schemas.microsoft.com/office/drawing/2014/main" val="3648052085"/>
                    </a:ext>
                  </a:extLst>
                </a:gridCol>
              </a:tblGrid>
              <a:tr h="1371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IT18151220</a:t>
                      </a:r>
                      <a:endParaRPr lang="en-US" dirty="0"/>
                    </a:p>
                    <a:p>
                      <a:endParaRPr lang="en-US" dirty="0"/>
                    </a:p>
                  </a:txBody>
                  <a:tcPr/>
                </a:tc>
                <a:tc>
                  <a:txBody>
                    <a:bodyPr/>
                    <a:lstStyle/>
                    <a:p>
                      <a:r>
                        <a:rPr lang="en-US" sz="1800" kern="1200" dirty="0">
                          <a:solidFill>
                            <a:schemeClr val="dk1"/>
                          </a:solidFill>
                          <a:effectLst/>
                          <a:latin typeface="+mn-lt"/>
                          <a:ea typeface="+mn-ea"/>
                          <a:cs typeface="+mn-cs"/>
                        </a:rPr>
                        <a:t>Jeewantha H. C. R</a:t>
                      </a:r>
                      <a:endParaRPr lang="en-US" dirty="0"/>
                    </a:p>
                  </a:txBody>
                  <a:tcPr/>
                </a:tc>
                <a:extLst>
                  <a:ext uri="{0D108BD9-81ED-4DB2-BD59-A6C34878D82A}">
                    <a16:rowId xmlns:a16="http://schemas.microsoft.com/office/drawing/2014/main" val="3124384394"/>
                  </a:ext>
                </a:extLst>
              </a:tr>
            </a:tbl>
          </a:graphicData>
        </a:graphic>
      </p:graphicFrame>
    </p:spTree>
    <p:extLst>
      <p:ext uri="{BB962C8B-B14F-4D97-AF65-F5344CB8AC3E}">
        <p14:creationId xmlns:p14="http://schemas.microsoft.com/office/powerpoint/2010/main" val="26409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2797029802"/>
              </p:ext>
            </p:extLst>
          </p:nvPr>
        </p:nvGraphicFramePr>
        <p:xfrm>
          <a:off x="627530" y="1434352"/>
          <a:ext cx="10103224" cy="5253319"/>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2960689" y="322763"/>
            <a:ext cx="5900974" cy="923330"/>
          </a:xfrm>
          <a:prstGeom prst="rect">
            <a:avLst/>
          </a:prstGeom>
          <a:noFill/>
        </p:spPr>
        <p:txBody>
          <a:bodyPr wrap="none" lIns="91440" tIns="45720" rIns="91440" bIns="45720">
            <a:spAutoFit/>
          </a:bodyPr>
          <a:lstStyle/>
          <a:p>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Quality of clothes</a:t>
            </a:r>
          </a:p>
        </p:txBody>
      </p:sp>
    </p:spTree>
    <p:extLst>
      <p:ext uri="{BB962C8B-B14F-4D97-AF65-F5344CB8AC3E}">
        <p14:creationId xmlns:p14="http://schemas.microsoft.com/office/powerpoint/2010/main" val="424785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942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289244684"/>
              </p:ext>
            </p:extLst>
          </p:nvPr>
        </p:nvGraphicFramePr>
        <p:xfrm>
          <a:off x="853440" y="1454332"/>
          <a:ext cx="9910354" cy="4851218"/>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2100845" y="293804"/>
            <a:ext cx="8247771" cy="923330"/>
          </a:xfrm>
          <a:prstGeom prst="rect">
            <a:avLst/>
          </a:prstGeom>
          <a:noFill/>
        </p:spPr>
        <p:txBody>
          <a:bodyPr wrap="none" lIns="91440" tIns="45720" rIns="91440" bIns="45720">
            <a:spAutoFit/>
          </a:bodyPr>
          <a:lstStyle/>
          <a:p>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Convenience in shopping</a:t>
            </a:r>
          </a:p>
        </p:txBody>
      </p:sp>
    </p:spTree>
    <p:extLst>
      <p:ext uri="{BB962C8B-B14F-4D97-AF65-F5344CB8AC3E}">
        <p14:creationId xmlns:p14="http://schemas.microsoft.com/office/powerpoint/2010/main" val="26328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678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491181781"/>
              </p:ext>
            </p:extLst>
          </p:nvPr>
        </p:nvGraphicFramePr>
        <p:xfrm>
          <a:off x="1123406" y="1593668"/>
          <a:ext cx="9997440" cy="4418511"/>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2857822" y="311220"/>
            <a:ext cx="5692584" cy="918200"/>
          </a:xfrm>
          <a:prstGeom prst="rect">
            <a:avLst/>
          </a:prstGeom>
          <a:noFill/>
        </p:spPr>
        <p:txBody>
          <a:bodyPr wrap="none" lIns="91440" tIns="45720" rIns="91440" bIns="45720">
            <a:spAutoFit/>
          </a:bodyPr>
          <a:lstStyle/>
          <a:p>
            <a:pPr lvl="0" algn="ctr" defTabSz="914400">
              <a:lnSpc>
                <a:spcPct val="107000"/>
              </a:lnSpc>
              <a:spcAft>
                <a:spcPts val="800"/>
              </a:spcAft>
              <a:defRPr/>
            </a:pPr>
            <a:r>
              <a:rPr lang="en-US" sz="5400" b="1" kern="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SimSun" panose="02010600030101010101" pitchFamily="2" charset="-122"/>
                <a:cs typeface="Times New Roman" panose="02020603050405020304" pitchFamily="18" charset="0"/>
              </a:rPr>
              <a:t>Stock availability</a:t>
            </a:r>
            <a:endParaRPr lang="en-US" sz="3600" b="1" kern="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1830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6729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504416480"/>
              </p:ext>
            </p:extLst>
          </p:nvPr>
        </p:nvGraphicFramePr>
        <p:xfrm>
          <a:off x="853439" y="1680753"/>
          <a:ext cx="10049691" cy="464167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546468" y="407015"/>
            <a:ext cx="4894289" cy="923330"/>
          </a:xfrm>
          <a:prstGeom prst="rect">
            <a:avLst/>
          </a:prstGeom>
          <a:noFill/>
        </p:spPr>
        <p:txBody>
          <a:bodyPr wrap="none" lIns="91440" tIns="45720" rIns="91440" bIns="45720">
            <a:spAutoFit/>
          </a:bodyPr>
          <a:lstStyle/>
          <a:p>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Customer care</a:t>
            </a:r>
          </a:p>
        </p:txBody>
      </p:sp>
    </p:spTree>
    <p:extLst>
      <p:ext uri="{BB962C8B-B14F-4D97-AF65-F5344CB8AC3E}">
        <p14:creationId xmlns:p14="http://schemas.microsoft.com/office/powerpoint/2010/main" val="347818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9503" y="1859040"/>
            <a:ext cx="9546203" cy="2585323"/>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quantitative data we </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collected through the yes/no</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questions</a:t>
            </a:r>
          </a:p>
        </p:txBody>
      </p:sp>
    </p:spTree>
    <p:extLst>
      <p:ext uri="{BB962C8B-B14F-4D97-AF65-F5344CB8AC3E}">
        <p14:creationId xmlns:p14="http://schemas.microsoft.com/office/powerpoint/2010/main" val="210868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725" y="1184365"/>
            <a:ext cx="7872549" cy="5358518"/>
          </a:xfrm>
          <a:prstGeom prst="rect">
            <a:avLst/>
          </a:prstGeom>
          <a:noFill/>
        </p:spPr>
        <p:txBody>
          <a:bodyPr wrap="square" rtlCol="0">
            <a:spAutoFit/>
          </a:bodyPr>
          <a:lstStyle/>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01. Do the other related clothing accessories available in your preferred clothing store?</a:t>
            </a:r>
            <a:endParaRPr lang="en-US" sz="120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02. Are you satisfied with refund policy of your preferred clothing store?</a:t>
            </a:r>
            <a:endParaRPr lang="en-US" sz="120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03. Prices offered by the clothing store always equate to better quality of the clothes?</a:t>
            </a:r>
            <a:endParaRPr lang="en-US" sz="120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04. Do you find the staff members at the clothing stores friendly, helpful and informative?</a:t>
            </a:r>
            <a:endParaRPr lang="en-US" sz="120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05. Do you have to wait in long question at the cashier?</a:t>
            </a:r>
            <a:endParaRPr lang="en-US" sz="120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06. Are the clothing items properly organized under separate categories in you preferred clothing store?</a:t>
            </a:r>
            <a:endParaRPr lang="en-US" sz="120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07. Are there enough fitting rooms available at the clothing store?</a:t>
            </a:r>
            <a:endParaRPr lang="en-US" sz="120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08. Are there elevators available at that clothing store for the convenience of the customers?</a:t>
            </a:r>
            <a:endParaRPr lang="en-US" sz="120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SimSun" panose="02010600030101010101" pitchFamily="2" charset="-122"/>
                <a:cs typeface="Times New Roman" panose="02020603050405020304" pitchFamily="18" charset="0"/>
              </a:rPr>
              <a:t>09. Does the preferred clothing store provide special offers, promotions and discounts for the customers?</a:t>
            </a:r>
            <a:endParaRPr lang="en-US" sz="120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4344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651831702"/>
              </p:ext>
            </p:extLst>
          </p:nvPr>
        </p:nvGraphicFramePr>
        <p:xfrm>
          <a:off x="3768634" y="69669"/>
          <a:ext cx="5943600" cy="3657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3679424237"/>
              </p:ext>
            </p:extLst>
          </p:nvPr>
        </p:nvGraphicFramePr>
        <p:xfrm>
          <a:off x="392430" y="3258095"/>
          <a:ext cx="5920740" cy="37033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045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9478" y="607312"/>
            <a:ext cx="419377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sp>
        <p:nvSpPr>
          <p:cNvPr id="7" name="Content Placeholder 6"/>
          <p:cNvSpPr>
            <a:spLocks noGrp="1"/>
          </p:cNvSpPr>
          <p:nvPr>
            <p:ph idx="1"/>
          </p:nvPr>
        </p:nvSpPr>
        <p:spPr>
          <a:xfrm>
            <a:off x="1458032" y="1908041"/>
            <a:ext cx="8596668" cy="4545010"/>
          </a:xfrm>
        </p:spPr>
        <p:txBody>
          <a:bodyPr>
            <a:normAutofit/>
          </a:bodyPr>
          <a:lstStyle/>
          <a:p>
            <a:r>
              <a:rPr lang="en-US" dirty="0"/>
              <a:t>This is a survey report on most preferred clothing store among students in Sri Lanka Institute of Information Technology in Malabe</a:t>
            </a:r>
          </a:p>
          <a:p>
            <a:r>
              <a:rPr lang="en-US" dirty="0"/>
              <a:t>Fashions and clothing plays a major role in today’s society as well as thousands of years before our time</a:t>
            </a:r>
          </a:p>
          <a:p>
            <a:r>
              <a:rPr lang="en-US" dirty="0"/>
              <a:t>When considering the history of clothing and fashion it directs to clothing stores</a:t>
            </a:r>
          </a:p>
          <a:p>
            <a:r>
              <a:rPr lang="en-US" dirty="0"/>
              <a:t>Nowadays there's a clothing store in every city which has their own identity to fulfil different customer satisfactions</a:t>
            </a:r>
          </a:p>
          <a:p>
            <a:r>
              <a:rPr lang="en-US" dirty="0"/>
              <a:t>This report analyses data of random SLIIT students of the store they prefer most, depending on their preference, and the differences between the selected clothing stores, the reasons for choosing the respective stores and how each clothing store can improve the services provided by them</a:t>
            </a:r>
          </a:p>
        </p:txBody>
      </p:sp>
    </p:spTree>
    <p:extLst>
      <p:ext uri="{BB962C8B-B14F-4D97-AF65-F5344CB8AC3E}">
        <p14:creationId xmlns:p14="http://schemas.microsoft.com/office/powerpoint/2010/main" val="65642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1000"/>
                                        <p:tgtEl>
                                          <p:spTgt spid="7">
                                            <p:txEl>
                                              <p:pRg st="4" end="4"/>
                                            </p:txEl>
                                          </p:spTgt>
                                        </p:tgtEl>
                                      </p:cBhvr>
                                    </p:animEffect>
                                    <p:anim calcmode="lin" valueType="num">
                                      <p:cBhvr>
                                        <p:cTn id="4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163242101"/>
              </p:ext>
            </p:extLst>
          </p:nvPr>
        </p:nvGraphicFramePr>
        <p:xfrm>
          <a:off x="1001487" y="1045827"/>
          <a:ext cx="8508274" cy="295765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4112811" y="198009"/>
            <a:ext cx="2285626" cy="769441"/>
          </a:xfrm>
          <a:prstGeom prst="rect">
            <a:avLst/>
          </a:prstGeom>
          <a:noFill/>
        </p:spPr>
        <p:txBody>
          <a:bodyPr wrap="none" lIns="91440" tIns="45720" rIns="91440" bIns="45720">
            <a:spAutoFit/>
          </a:bodyPr>
          <a:lstStyle/>
          <a:p>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Average</a:t>
            </a:r>
          </a:p>
        </p:txBody>
      </p:sp>
    </p:spTree>
    <p:extLst>
      <p:ext uri="{BB962C8B-B14F-4D97-AF65-F5344CB8AC3E}">
        <p14:creationId xmlns:p14="http://schemas.microsoft.com/office/powerpoint/2010/main" val="41195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9803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49215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368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42381994"/>
              </p:ext>
            </p:extLst>
          </p:nvPr>
        </p:nvGraphicFramePr>
        <p:xfrm>
          <a:off x="6313714" y="2647732"/>
          <a:ext cx="5194663" cy="3953698"/>
        </p:xfrm>
        <a:graphic>
          <a:graphicData uri="http://schemas.openxmlformats.org/drawingml/2006/table">
            <a:tbl>
              <a:tblPr firstRow="1" firstCol="1" bandRow="1">
                <a:tableStyleId>{5C22544A-7EE6-4342-B048-85BDC9FD1C3A}</a:tableStyleId>
              </a:tblPr>
              <a:tblGrid>
                <a:gridCol w="2587747">
                  <a:extLst>
                    <a:ext uri="{9D8B030D-6E8A-4147-A177-3AD203B41FA5}">
                      <a16:colId xmlns:a16="http://schemas.microsoft.com/office/drawing/2014/main" val="2928667223"/>
                    </a:ext>
                  </a:extLst>
                </a:gridCol>
                <a:gridCol w="2606916">
                  <a:extLst>
                    <a:ext uri="{9D8B030D-6E8A-4147-A177-3AD203B41FA5}">
                      <a16:colId xmlns:a16="http://schemas.microsoft.com/office/drawing/2014/main" val="2523078212"/>
                    </a:ext>
                  </a:extLst>
                </a:gridCol>
              </a:tblGrid>
              <a:tr h="568996">
                <a:tc>
                  <a:txBody>
                    <a:bodyPr/>
                    <a:lstStyle/>
                    <a:p>
                      <a:pPr marL="0" marR="0" algn="ctr">
                        <a:lnSpc>
                          <a:spcPct val="107000"/>
                        </a:lnSpc>
                        <a:spcBef>
                          <a:spcPts val="0"/>
                        </a:spcBef>
                        <a:spcAft>
                          <a:spcPts val="0"/>
                        </a:spcAft>
                      </a:pPr>
                      <a:r>
                        <a:rPr lang="en-US" sz="1400" dirty="0">
                          <a:effectLst/>
                        </a:rPr>
                        <a:t>Textile Shop</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Number of votes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2683712"/>
                  </a:ext>
                </a:extLst>
              </a:tr>
              <a:tr h="376078">
                <a:tc>
                  <a:txBody>
                    <a:bodyPr/>
                    <a:lstStyle/>
                    <a:p>
                      <a:pPr marL="0" marR="0" algn="l">
                        <a:lnSpc>
                          <a:spcPct val="107000"/>
                        </a:lnSpc>
                        <a:spcBef>
                          <a:spcPts val="0"/>
                        </a:spcBef>
                        <a:spcAft>
                          <a:spcPts val="0"/>
                        </a:spcAft>
                      </a:pPr>
                      <a:r>
                        <a:rPr lang="en-US" sz="1200">
                          <a:effectLst/>
                        </a:rPr>
                        <a:t> Supul</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7718348"/>
                  </a:ext>
                </a:extLst>
              </a:tr>
              <a:tr h="376078">
                <a:tc>
                  <a:txBody>
                    <a:bodyPr/>
                    <a:lstStyle/>
                    <a:p>
                      <a:pPr marL="0" marR="0" algn="l">
                        <a:lnSpc>
                          <a:spcPct val="107000"/>
                        </a:lnSpc>
                        <a:spcBef>
                          <a:spcPts val="0"/>
                        </a:spcBef>
                        <a:spcAft>
                          <a:spcPts val="0"/>
                        </a:spcAft>
                      </a:pPr>
                      <a:r>
                        <a:rPr lang="en-US" sz="1200" dirty="0">
                          <a:effectLst/>
                        </a:rPr>
                        <a:t> </a:t>
                      </a:r>
                      <a:r>
                        <a:rPr lang="en-US" sz="1200" dirty="0" err="1">
                          <a:effectLst/>
                        </a:rPr>
                        <a:t>Odel</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17</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89618836"/>
                  </a:ext>
                </a:extLst>
              </a:tr>
              <a:tr h="376078">
                <a:tc>
                  <a:txBody>
                    <a:bodyPr/>
                    <a:lstStyle/>
                    <a:p>
                      <a:pPr marL="0" marR="0" algn="l">
                        <a:lnSpc>
                          <a:spcPct val="107000"/>
                        </a:lnSpc>
                        <a:spcBef>
                          <a:spcPts val="0"/>
                        </a:spcBef>
                        <a:spcAft>
                          <a:spcPts val="0"/>
                        </a:spcAft>
                      </a:pPr>
                      <a:r>
                        <a:rPr lang="en-US" sz="1200">
                          <a:effectLst/>
                        </a:rPr>
                        <a:t> Thilakawardana</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5078019"/>
                  </a:ext>
                </a:extLst>
              </a:tr>
              <a:tr h="376078">
                <a:tc>
                  <a:txBody>
                    <a:bodyPr/>
                    <a:lstStyle/>
                    <a:p>
                      <a:pPr marL="0" marR="0" algn="l">
                        <a:lnSpc>
                          <a:spcPct val="107000"/>
                        </a:lnSpc>
                        <a:spcBef>
                          <a:spcPts val="0"/>
                        </a:spcBef>
                        <a:spcAft>
                          <a:spcPts val="0"/>
                        </a:spcAft>
                      </a:pPr>
                      <a:r>
                        <a:rPr lang="en-US" sz="1200" dirty="0">
                          <a:effectLst/>
                        </a:rPr>
                        <a:t> Fashion bug</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5313824"/>
                  </a:ext>
                </a:extLst>
              </a:tr>
              <a:tr h="376078">
                <a:tc>
                  <a:txBody>
                    <a:bodyPr/>
                    <a:lstStyle/>
                    <a:p>
                      <a:pPr marL="0" marR="0" algn="l">
                        <a:lnSpc>
                          <a:spcPct val="107000"/>
                        </a:lnSpc>
                        <a:spcBef>
                          <a:spcPts val="0"/>
                        </a:spcBef>
                        <a:spcAft>
                          <a:spcPts val="0"/>
                        </a:spcAft>
                      </a:pPr>
                      <a:r>
                        <a:rPr lang="en-US" sz="1200">
                          <a:effectLst/>
                        </a:rPr>
                        <a:t> The Fashion Store</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4312787"/>
                  </a:ext>
                </a:extLst>
              </a:tr>
              <a:tr h="376078">
                <a:tc>
                  <a:txBody>
                    <a:bodyPr/>
                    <a:lstStyle/>
                    <a:p>
                      <a:pPr marL="0" marR="0" algn="l">
                        <a:lnSpc>
                          <a:spcPct val="107000"/>
                        </a:lnSpc>
                        <a:spcBef>
                          <a:spcPts val="0"/>
                        </a:spcBef>
                        <a:spcAft>
                          <a:spcPts val="0"/>
                        </a:spcAft>
                      </a:pPr>
                      <a:r>
                        <a:rPr lang="en-US" sz="1200">
                          <a:effectLst/>
                        </a:rPr>
                        <a:t> Spring &amp; Summer</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4059147"/>
                  </a:ext>
                </a:extLst>
              </a:tr>
              <a:tr h="376078">
                <a:tc>
                  <a:txBody>
                    <a:bodyPr/>
                    <a:lstStyle/>
                    <a:p>
                      <a:pPr marL="0" marR="0" algn="l">
                        <a:lnSpc>
                          <a:spcPct val="107000"/>
                        </a:lnSpc>
                        <a:spcBef>
                          <a:spcPts val="0"/>
                        </a:spcBef>
                        <a:spcAft>
                          <a:spcPts val="0"/>
                        </a:spcAft>
                      </a:pPr>
                      <a:r>
                        <a:rPr lang="en-US" sz="1200">
                          <a:effectLst/>
                        </a:rPr>
                        <a:t> Cool Planet</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17</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331964"/>
                  </a:ext>
                </a:extLst>
              </a:tr>
              <a:tr h="376078">
                <a:tc>
                  <a:txBody>
                    <a:bodyPr/>
                    <a:lstStyle/>
                    <a:p>
                      <a:pPr marL="0" marR="0" algn="l">
                        <a:lnSpc>
                          <a:spcPct val="107000"/>
                        </a:lnSpc>
                        <a:spcBef>
                          <a:spcPts val="0"/>
                        </a:spcBef>
                        <a:spcAft>
                          <a:spcPts val="0"/>
                        </a:spcAft>
                      </a:pPr>
                      <a:r>
                        <a:rPr lang="en-US" sz="1200">
                          <a:effectLst/>
                        </a:rPr>
                        <a:t> Dress Factory</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6546824"/>
                  </a:ext>
                </a:extLst>
              </a:tr>
              <a:tr h="376078">
                <a:tc>
                  <a:txBody>
                    <a:bodyPr/>
                    <a:lstStyle/>
                    <a:p>
                      <a:pPr marL="0" marR="0" algn="l">
                        <a:lnSpc>
                          <a:spcPct val="107000"/>
                        </a:lnSpc>
                        <a:spcBef>
                          <a:spcPts val="0"/>
                        </a:spcBef>
                        <a:spcAft>
                          <a:spcPts val="0"/>
                        </a:spcAft>
                      </a:pPr>
                      <a:r>
                        <a:rPr lang="en-US" sz="1200">
                          <a:effectLst/>
                        </a:rPr>
                        <a:t>     Total</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95</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3104949"/>
                  </a:ext>
                </a:extLst>
              </a:tr>
            </a:tbl>
          </a:graphicData>
        </a:graphic>
      </p:graphicFrame>
      <p:sp>
        <p:nvSpPr>
          <p:cNvPr id="4" name="Rectangle 3"/>
          <p:cNvSpPr/>
          <p:nvPr/>
        </p:nvSpPr>
        <p:spPr>
          <a:xfrm>
            <a:off x="3335838" y="476683"/>
            <a:ext cx="440562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Analysis</a:t>
            </a:r>
          </a:p>
        </p:txBody>
      </p:sp>
      <p:sp>
        <p:nvSpPr>
          <p:cNvPr id="7" name="Rectangle 6"/>
          <p:cNvSpPr/>
          <p:nvPr/>
        </p:nvSpPr>
        <p:spPr>
          <a:xfrm>
            <a:off x="1580607" y="1554589"/>
            <a:ext cx="8943702" cy="923330"/>
          </a:xfrm>
          <a:prstGeom prst="rect">
            <a:avLst/>
          </a:prstGeom>
        </p:spPr>
        <p:txBody>
          <a:bodyPr wrap="square">
            <a:spAutoFit/>
          </a:bodyPr>
          <a:lstStyle/>
          <a:p>
            <a:pPr>
              <a:lnSpc>
                <a:spcPct val="150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The following table shows the number of votes each textile shop received as the most preferred clothing store in the survey we conducted.</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9" name="Pie 8"/>
          <p:cNvSpPr/>
          <p:nvPr/>
        </p:nvSpPr>
        <p:spPr>
          <a:xfrm>
            <a:off x="2455818" y="3313085"/>
            <a:ext cx="2481942" cy="2478115"/>
          </a:xfrm>
          <a:prstGeom prst="pie">
            <a:avLst>
              <a:gd name="adj1" fmla="val 798552"/>
              <a:gd name="adj2" fmla="val 5580287"/>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e 9"/>
          <p:cNvSpPr/>
          <p:nvPr/>
        </p:nvSpPr>
        <p:spPr>
          <a:xfrm>
            <a:off x="2455818" y="3266153"/>
            <a:ext cx="2481942" cy="2525047"/>
          </a:xfrm>
          <a:prstGeom prst="pie">
            <a:avLst>
              <a:gd name="adj1" fmla="val 14025401"/>
              <a:gd name="adj2" fmla="val 1525024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ie 10"/>
          <p:cNvSpPr/>
          <p:nvPr/>
        </p:nvSpPr>
        <p:spPr>
          <a:xfrm>
            <a:off x="2455818" y="3266153"/>
            <a:ext cx="2481942" cy="2535669"/>
          </a:xfrm>
          <a:prstGeom prst="pie">
            <a:avLst>
              <a:gd name="adj1" fmla="val 15395843"/>
              <a:gd name="adj2" fmla="val 1617643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Pie 11"/>
          <p:cNvSpPr/>
          <p:nvPr/>
        </p:nvSpPr>
        <p:spPr>
          <a:xfrm>
            <a:off x="2455818" y="3291840"/>
            <a:ext cx="2481942" cy="2499360"/>
          </a:xfrm>
          <a:prstGeom prst="pie">
            <a:avLst>
              <a:gd name="adj1" fmla="val 8778192"/>
              <a:gd name="adj2" fmla="val 1256466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e 12"/>
          <p:cNvSpPr/>
          <p:nvPr/>
        </p:nvSpPr>
        <p:spPr>
          <a:xfrm>
            <a:off x="2455818" y="3260266"/>
            <a:ext cx="2481942" cy="2520604"/>
          </a:xfrm>
          <a:prstGeom prst="pie">
            <a:avLst>
              <a:gd name="adj1" fmla="val 12655120"/>
              <a:gd name="adj2" fmla="val 13852512"/>
            </a:avLst>
          </a:prstGeom>
          <a:solidFill>
            <a:schemeClr val="accent3">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Pie 14"/>
          <p:cNvSpPr/>
          <p:nvPr/>
        </p:nvSpPr>
        <p:spPr>
          <a:xfrm>
            <a:off x="2455818" y="3286665"/>
            <a:ext cx="2481942" cy="2499360"/>
          </a:xfrm>
          <a:prstGeom prst="pie">
            <a:avLst>
              <a:gd name="adj1" fmla="val 18547983"/>
              <a:gd name="adj2" fmla="val 7405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e 15"/>
          <p:cNvSpPr/>
          <p:nvPr/>
        </p:nvSpPr>
        <p:spPr>
          <a:xfrm>
            <a:off x="2455818" y="3270888"/>
            <a:ext cx="2481942" cy="2499360"/>
          </a:xfrm>
          <a:prstGeom prst="pie">
            <a:avLst>
              <a:gd name="adj1" fmla="val 16315413"/>
              <a:gd name="adj2" fmla="val 18424833"/>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Pie 16"/>
          <p:cNvSpPr/>
          <p:nvPr/>
        </p:nvSpPr>
        <p:spPr>
          <a:xfrm>
            <a:off x="2455818" y="3313085"/>
            <a:ext cx="2481942" cy="2478115"/>
          </a:xfrm>
          <a:prstGeom prst="pie">
            <a:avLst>
              <a:gd name="adj1" fmla="val 5717019"/>
              <a:gd name="adj2" fmla="val 868405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3820887" y="3313085"/>
            <a:ext cx="470263" cy="276999"/>
          </a:xfrm>
          <a:prstGeom prst="rect">
            <a:avLst/>
          </a:prstGeom>
          <a:noFill/>
        </p:spPr>
        <p:txBody>
          <a:bodyPr wrap="square" rtlCol="0">
            <a:spAutoFit/>
          </a:bodyPr>
          <a:lstStyle/>
          <a:p>
            <a:r>
              <a:rPr lang="en-US" sz="1200" dirty="0"/>
              <a:t>11%</a:t>
            </a:r>
          </a:p>
        </p:txBody>
      </p:sp>
      <p:sp>
        <p:nvSpPr>
          <p:cNvPr id="19" name="TextBox 18"/>
          <p:cNvSpPr txBox="1"/>
          <p:nvPr/>
        </p:nvSpPr>
        <p:spPr>
          <a:xfrm>
            <a:off x="4460966" y="4019056"/>
            <a:ext cx="470263" cy="276999"/>
          </a:xfrm>
          <a:prstGeom prst="rect">
            <a:avLst/>
          </a:prstGeom>
          <a:noFill/>
        </p:spPr>
        <p:txBody>
          <a:bodyPr wrap="square" rtlCol="0">
            <a:spAutoFit/>
          </a:bodyPr>
          <a:lstStyle/>
          <a:p>
            <a:r>
              <a:rPr lang="en-US" sz="1200" dirty="0"/>
              <a:t>18%</a:t>
            </a:r>
          </a:p>
        </p:txBody>
      </p:sp>
      <p:sp>
        <p:nvSpPr>
          <p:cNvPr id="20" name="TextBox 19"/>
          <p:cNvSpPr txBox="1"/>
          <p:nvPr/>
        </p:nvSpPr>
        <p:spPr>
          <a:xfrm>
            <a:off x="4045132" y="5279026"/>
            <a:ext cx="470263" cy="276999"/>
          </a:xfrm>
          <a:prstGeom prst="rect">
            <a:avLst/>
          </a:prstGeom>
          <a:noFill/>
        </p:spPr>
        <p:txBody>
          <a:bodyPr wrap="square" rtlCol="0">
            <a:spAutoFit/>
          </a:bodyPr>
          <a:lstStyle/>
          <a:p>
            <a:r>
              <a:rPr lang="en-US" sz="1200" dirty="0"/>
              <a:t>23%</a:t>
            </a:r>
          </a:p>
        </p:txBody>
      </p:sp>
      <p:sp>
        <p:nvSpPr>
          <p:cNvPr id="21" name="TextBox 20"/>
          <p:cNvSpPr txBox="1"/>
          <p:nvPr/>
        </p:nvSpPr>
        <p:spPr>
          <a:xfrm>
            <a:off x="2993571" y="5354604"/>
            <a:ext cx="470263" cy="276999"/>
          </a:xfrm>
          <a:prstGeom prst="rect">
            <a:avLst/>
          </a:prstGeom>
          <a:noFill/>
        </p:spPr>
        <p:txBody>
          <a:bodyPr wrap="square" rtlCol="0">
            <a:spAutoFit/>
          </a:bodyPr>
          <a:lstStyle/>
          <a:p>
            <a:r>
              <a:rPr lang="en-US" sz="1200" dirty="0"/>
              <a:t>14%</a:t>
            </a:r>
          </a:p>
        </p:txBody>
      </p:sp>
      <p:sp>
        <p:nvSpPr>
          <p:cNvPr id="22" name="TextBox 21"/>
          <p:cNvSpPr txBox="1"/>
          <p:nvPr/>
        </p:nvSpPr>
        <p:spPr>
          <a:xfrm>
            <a:off x="2427515" y="4446965"/>
            <a:ext cx="470263" cy="276999"/>
          </a:xfrm>
          <a:prstGeom prst="rect">
            <a:avLst/>
          </a:prstGeom>
          <a:noFill/>
        </p:spPr>
        <p:txBody>
          <a:bodyPr wrap="square" rtlCol="0">
            <a:spAutoFit/>
          </a:bodyPr>
          <a:lstStyle/>
          <a:p>
            <a:r>
              <a:rPr lang="en-US" sz="1200" dirty="0"/>
              <a:t>18%</a:t>
            </a:r>
          </a:p>
        </p:txBody>
      </p:sp>
      <p:sp>
        <p:nvSpPr>
          <p:cNvPr id="23" name="TextBox 22"/>
          <p:cNvSpPr txBox="1"/>
          <p:nvPr/>
        </p:nvSpPr>
        <p:spPr>
          <a:xfrm>
            <a:off x="2662647" y="3709252"/>
            <a:ext cx="470263" cy="276999"/>
          </a:xfrm>
          <a:prstGeom prst="rect">
            <a:avLst/>
          </a:prstGeom>
          <a:noFill/>
        </p:spPr>
        <p:txBody>
          <a:bodyPr wrap="square" rtlCol="0">
            <a:spAutoFit/>
          </a:bodyPr>
          <a:lstStyle/>
          <a:p>
            <a:r>
              <a:rPr lang="en-US" sz="1200" dirty="0"/>
              <a:t>6%</a:t>
            </a:r>
          </a:p>
        </p:txBody>
      </p:sp>
      <p:sp>
        <p:nvSpPr>
          <p:cNvPr id="24" name="TextBox 23"/>
          <p:cNvSpPr txBox="1"/>
          <p:nvPr/>
        </p:nvSpPr>
        <p:spPr>
          <a:xfrm>
            <a:off x="2993572" y="3433063"/>
            <a:ext cx="470263" cy="276999"/>
          </a:xfrm>
          <a:prstGeom prst="rect">
            <a:avLst/>
          </a:prstGeom>
          <a:noFill/>
        </p:spPr>
        <p:txBody>
          <a:bodyPr wrap="square" rtlCol="0">
            <a:spAutoFit/>
          </a:bodyPr>
          <a:lstStyle/>
          <a:p>
            <a:r>
              <a:rPr lang="en-US" sz="1200" dirty="0"/>
              <a:t>6%</a:t>
            </a:r>
          </a:p>
        </p:txBody>
      </p:sp>
      <p:sp>
        <p:nvSpPr>
          <p:cNvPr id="25" name="TextBox 24"/>
          <p:cNvSpPr txBox="1"/>
          <p:nvPr/>
        </p:nvSpPr>
        <p:spPr>
          <a:xfrm>
            <a:off x="3359332" y="3283942"/>
            <a:ext cx="470263" cy="276999"/>
          </a:xfrm>
          <a:prstGeom prst="rect">
            <a:avLst/>
          </a:prstGeom>
          <a:noFill/>
        </p:spPr>
        <p:txBody>
          <a:bodyPr wrap="square" rtlCol="0">
            <a:spAutoFit/>
          </a:bodyPr>
          <a:lstStyle/>
          <a:p>
            <a:r>
              <a:rPr lang="en-US" sz="1200" dirty="0"/>
              <a:t>4%</a:t>
            </a:r>
          </a:p>
        </p:txBody>
      </p:sp>
      <p:sp>
        <p:nvSpPr>
          <p:cNvPr id="32" name="Rectangle 31"/>
          <p:cNvSpPr/>
          <p:nvPr/>
        </p:nvSpPr>
        <p:spPr>
          <a:xfrm>
            <a:off x="515984" y="3497314"/>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20338" y="4431301"/>
            <a:ext cx="152400" cy="152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endParaRPr>
          </a:p>
        </p:txBody>
      </p:sp>
      <p:sp>
        <p:nvSpPr>
          <p:cNvPr id="36" name="Rectangle 35"/>
          <p:cNvSpPr/>
          <p:nvPr/>
        </p:nvSpPr>
        <p:spPr>
          <a:xfrm>
            <a:off x="515984" y="4858931"/>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0338" y="5368608"/>
            <a:ext cx="152400" cy="152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20338" y="5846613"/>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11084" y="6325411"/>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24693" y="3028661"/>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20338" y="3962648"/>
            <a:ext cx="152400" cy="152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72738" y="2950972"/>
            <a:ext cx="947057" cy="307777"/>
          </a:xfrm>
          <a:prstGeom prst="rect">
            <a:avLst/>
          </a:prstGeom>
          <a:noFill/>
        </p:spPr>
        <p:txBody>
          <a:bodyPr wrap="square" rtlCol="0">
            <a:spAutoFit/>
          </a:bodyPr>
          <a:lstStyle/>
          <a:p>
            <a:r>
              <a:rPr lang="en-US" sz="1400" dirty="0" err="1"/>
              <a:t>Supul</a:t>
            </a:r>
            <a:endParaRPr lang="en-US" sz="1400" dirty="0"/>
          </a:p>
        </p:txBody>
      </p:sp>
      <p:sp>
        <p:nvSpPr>
          <p:cNvPr id="45" name="TextBox 44"/>
          <p:cNvSpPr txBox="1"/>
          <p:nvPr/>
        </p:nvSpPr>
        <p:spPr>
          <a:xfrm>
            <a:off x="653688" y="3893866"/>
            <a:ext cx="1512025" cy="307777"/>
          </a:xfrm>
          <a:prstGeom prst="rect">
            <a:avLst/>
          </a:prstGeom>
          <a:noFill/>
        </p:spPr>
        <p:txBody>
          <a:bodyPr wrap="square" rtlCol="0">
            <a:spAutoFit/>
          </a:bodyPr>
          <a:lstStyle/>
          <a:p>
            <a:r>
              <a:rPr lang="en-US" sz="1400" dirty="0" err="1"/>
              <a:t>Thilakawardene</a:t>
            </a:r>
            <a:endParaRPr lang="en-US" sz="1400" dirty="0"/>
          </a:p>
        </p:txBody>
      </p:sp>
      <p:sp>
        <p:nvSpPr>
          <p:cNvPr id="46" name="TextBox 45"/>
          <p:cNvSpPr txBox="1"/>
          <p:nvPr/>
        </p:nvSpPr>
        <p:spPr>
          <a:xfrm>
            <a:off x="661308" y="3423159"/>
            <a:ext cx="1114697" cy="307777"/>
          </a:xfrm>
          <a:prstGeom prst="rect">
            <a:avLst/>
          </a:prstGeom>
          <a:noFill/>
        </p:spPr>
        <p:txBody>
          <a:bodyPr wrap="square" rtlCol="0">
            <a:spAutoFit/>
          </a:bodyPr>
          <a:lstStyle/>
          <a:p>
            <a:r>
              <a:rPr lang="en-US" sz="1400" dirty="0" err="1"/>
              <a:t>Odel</a:t>
            </a:r>
            <a:endParaRPr lang="en-US" sz="1400" dirty="0"/>
          </a:p>
        </p:txBody>
      </p:sp>
      <p:sp>
        <p:nvSpPr>
          <p:cNvPr id="47" name="TextBox 46"/>
          <p:cNvSpPr txBox="1"/>
          <p:nvPr/>
        </p:nvSpPr>
        <p:spPr>
          <a:xfrm>
            <a:off x="653688" y="4346199"/>
            <a:ext cx="1306285" cy="307777"/>
          </a:xfrm>
          <a:prstGeom prst="rect">
            <a:avLst/>
          </a:prstGeom>
          <a:noFill/>
        </p:spPr>
        <p:txBody>
          <a:bodyPr wrap="square" rtlCol="0">
            <a:spAutoFit/>
          </a:bodyPr>
          <a:lstStyle/>
          <a:p>
            <a:r>
              <a:rPr lang="en-US" sz="1400" dirty="0"/>
              <a:t>Fashion Bug</a:t>
            </a:r>
          </a:p>
        </p:txBody>
      </p:sp>
      <p:sp>
        <p:nvSpPr>
          <p:cNvPr id="48" name="TextBox 47"/>
          <p:cNvSpPr txBox="1"/>
          <p:nvPr/>
        </p:nvSpPr>
        <p:spPr>
          <a:xfrm>
            <a:off x="627019" y="4759021"/>
            <a:ext cx="1604927" cy="307777"/>
          </a:xfrm>
          <a:prstGeom prst="rect">
            <a:avLst/>
          </a:prstGeom>
          <a:noFill/>
        </p:spPr>
        <p:txBody>
          <a:bodyPr wrap="none" rtlCol="0">
            <a:spAutoFit/>
          </a:bodyPr>
          <a:lstStyle/>
          <a:p>
            <a:r>
              <a:rPr lang="en-US" sz="1400" dirty="0"/>
              <a:t>The Fashion store</a:t>
            </a:r>
          </a:p>
        </p:txBody>
      </p:sp>
      <p:sp>
        <p:nvSpPr>
          <p:cNvPr id="49" name="TextBox 48"/>
          <p:cNvSpPr txBox="1"/>
          <p:nvPr/>
        </p:nvSpPr>
        <p:spPr>
          <a:xfrm>
            <a:off x="670562" y="5290919"/>
            <a:ext cx="1654627" cy="307777"/>
          </a:xfrm>
          <a:prstGeom prst="rect">
            <a:avLst/>
          </a:prstGeom>
          <a:noFill/>
        </p:spPr>
        <p:txBody>
          <a:bodyPr wrap="square" rtlCol="0">
            <a:spAutoFit/>
          </a:bodyPr>
          <a:lstStyle/>
          <a:p>
            <a:r>
              <a:rPr lang="en-US" sz="1400" dirty="0"/>
              <a:t>Spring &amp; Summer</a:t>
            </a:r>
          </a:p>
        </p:txBody>
      </p:sp>
      <p:sp>
        <p:nvSpPr>
          <p:cNvPr id="50" name="TextBox 49"/>
          <p:cNvSpPr txBox="1"/>
          <p:nvPr/>
        </p:nvSpPr>
        <p:spPr>
          <a:xfrm>
            <a:off x="661308" y="5743892"/>
            <a:ext cx="1347107" cy="307777"/>
          </a:xfrm>
          <a:prstGeom prst="rect">
            <a:avLst/>
          </a:prstGeom>
          <a:noFill/>
        </p:spPr>
        <p:txBody>
          <a:bodyPr wrap="square" rtlCol="0">
            <a:spAutoFit/>
          </a:bodyPr>
          <a:lstStyle/>
          <a:p>
            <a:r>
              <a:rPr lang="en-US" sz="1400" dirty="0"/>
              <a:t>Cool Planet</a:t>
            </a:r>
          </a:p>
        </p:txBody>
      </p:sp>
      <p:sp>
        <p:nvSpPr>
          <p:cNvPr id="51" name="TextBox 50"/>
          <p:cNvSpPr txBox="1"/>
          <p:nvPr/>
        </p:nvSpPr>
        <p:spPr>
          <a:xfrm>
            <a:off x="634639" y="6230564"/>
            <a:ext cx="1408067" cy="307777"/>
          </a:xfrm>
          <a:prstGeom prst="rect">
            <a:avLst/>
          </a:prstGeom>
          <a:noFill/>
        </p:spPr>
        <p:txBody>
          <a:bodyPr wrap="square" rtlCol="0">
            <a:spAutoFit/>
          </a:bodyPr>
          <a:lstStyle/>
          <a:p>
            <a:r>
              <a:rPr lang="en-US" sz="1400" dirty="0"/>
              <a:t>Dress Factory</a:t>
            </a:r>
          </a:p>
        </p:txBody>
      </p:sp>
    </p:spTree>
    <p:extLst>
      <p:ext uri="{BB962C8B-B14F-4D97-AF65-F5344CB8AC3E}">
        <p14:creationId xmlns:p14="http://schemas.microsoft.com/office/powerpoint/2010/main" val="28512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500"/>
                                        <p:tgtEl>
                                          <p:spTgt spid="1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fade">
                                      <p:cBhvr>
                                        <p:cTn id="95" dur="500"/>
                                        <p:tgtEl>
                                          <p:spTgt spid="4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500"/>
                                        <p:tgtEl>
                                          <p:spTgt spid="2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animEffect transition="in" filter="fade">
                                      <p:cBhvr>
                                        <p:cTn id="117" dur="500"/>
                                        <p:tgtEl>
                                          <p:spTgt spid="1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fade">
                                      <p:cBhvr>
                                        <p:cTn id="120" dur="500"/>
                                        <p:tgtEl>
                                          <p:spTgt spid="2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fade">
                                      <p:cBhvr>
                                        <p:cTn id="123" dur="500"/>
                                        <p:tgtEl>
                                          <p:spTgt spid="5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9"/>
                                        </p:tgtEl>
                                        <p:attrNameLst>
                                          <p:attrName>style.visibility</p:attrName>
                                        </p:attrNameLst>
                                      </p:cBhvr>
                                      <p:to>
                                        <p:strVal val="visible"/>
                                      </p:to>
                                    </p:set>
                                    <p:animEffect transition="in" filter="fade">
                                      <p:cBhvr>
                                        <p:cTn id="1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animBg="1"/>
      <p:bldP spid="10" grpId="0" animBg="1"/>
      <p:bldP spid="11" grpId="0" animBg="1"/>
      <p:bldP spid="12" grpId="0" animBg="1"/>
      <p:bldP spid="13" grpId="0" animBg="1"/>
      <p:bldP spid="15" grpId="0" animBg="1"/>
      <p:bldP spid="16" grpId="0" animBg="1"/>
      <p:bldP spid="17" grpId="0" animBg="1"/>
      <p:bldP spid="18" grpId="0"/>
      <p:bldP spid="19" grpId="0"/>
      <p:bldP spid="20" grpId="0"/>
      <p:bldP spid="21" grpId="0"/>
      <p:bldP spid="22" grpId="0"/>
      <p:bldP spid="23" grpId="0"/>
      <p:bldP spid="24" grpId="0"/>
      <p:bldP spid="25" grpId="0"/>
      <p:bldP spid="32" grpId="0" animBg="1"/>
      <p:bldP spid="35" grpId="0" animBg="1"/>
      <p:bldP spid="36" grpId="0" animBg="1"/>
      <p:bldP spid="37" grpId="0" animBg="1"/>
      <p:bldP spid="38" grpId="0" animBg="1"/>
      <p:bldP spid="39" grpId="0" animBg="1"/>
      <p:bldP spid="40" grpId="0" animBg="1"/>
      <p:bldP spid="42" grpId="0" animBg="1"/>
      <p:bldP spid="43" grpId="0"/>
      <p:bldP spid="45" grpId="0"/>
      <p:bldP spid="46" grpId="0"/>
      <p:bldP spid="47" grpId="0"/>
      <p:bldP spid="48" grpId="0"/>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e 6"/>
          <p:cNvSpPr/>
          <p:nvPr/>
        </p:nvSpPr>
        <p:spPr>
          <a:xfrm>
            <a:off x="3533504" y="2281644"/>
            <a:ext cx="4215072" cy="4223662"/>
          </a:xfrm>
          <a:prstGeom prst="pie">
            <a:avLst>
              <a:gd name="adj1" fmla="val 0"/>
              <a:gd name="adj2" fmla="val 12166319"/>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ie 7"/>
          <p:cNvSpPr/>
          <p:nvPr/>
        </p:nvSpPr>
        <p:spPr>
          <a:xfrm>
            <a:off x="3577046" y="2211974"/>
            <a:ext cx="4180116" cy="4223662"/>
          </a:xfrm>
          <a:prstGeom prst="pie">
            <a:avLst>
              <a:gd name="adj1" fmla="val 12124651"/>
              <a:gd name="adj2" fmla="val 32734"/>
            </a:avLst>
          </a:prstGeom>
          <a:solidFill>
            <a:srgbClr val="FF76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5255042" y="2917368"/>
            <a:ext cx="1143914" cy="646331"/>
          </a:xfrm>
          <a:prstGeom prst="rect">
            <a:avLst/>
          </a:prstGeom>
          <a:noFill/>
        </p:spPr>
        <p:txBody>
          <a:bodyPr wrap="square" rtlCol="0">
            <a:spAutoFit/>
          </a:bodyPr>
          <a:lstStyle/>
          <a:p>
            <a:pPr algn="ctr"/>
            <a:r>
              <a:rPr lang="en-US" dirty="0"/>
              <a:t>43.2</a:t>
            </a:r>
          </a:p>
          <a:p>
            <a:pPr algn="ctr"/>
            <a:r>
              <a:rPr lang="en-US" dirty="0"/>
              <a:t>Female</a:t>
            </a:r>
          </a:p>
        </p:txBody>
      </p:sp>
      <p:sp>
        <p:nvSpPr>
          <p:cNvPr id="10" name="TextBox 9"/>
          <p:cNvSpPr txBox="1"/>
          <p:nvPr/>
        </p:nvSpPr>
        <p:spPr>
          <a:xfrm>
            <a:off x="5222968" y="5303517"/>
            <a:ext cx="1044443" cy="646331"/>
          </a:xfrm>
          <a:prstGeom prst="rect">
            <a:avLst/>
          </a:prstGeom>
          <a:noFill/>
        </p:spPr>
        <p:txBody>
          <a:bodyPr wrap="square" rtlCol="0">
            <a:spAutoFit/>
          </a:bodyPr>
          <a:lstStyle/>
          <a:p>
            <a:pPr algn="ctr"/>
            <a:r>
              <a:rPr lang="en-US" dirty="0"/>
              <a:t>56.8</a:t>
            </a:r>
          </a:p>
          <a:p>
            <a:pPr algn="ctr"/>
            <a:r>
              <a:rPr lang="en-US" dirty="0"/>
              <a:t>Male</a:t>
            </a:r>
          </a:p>
        </p:txBody>
      </p:sp>
      <p:cxnSp>
        <p:nvCxnSpPr>
          <p:cNvPr id="12" name="Straight Arrow Connector 11"/>
          <p:cNvCxnSpPr/>
          <p:nvPr/>
        </p:nvCxnSpPr>
        <p:spPr>
          <a:xfrm>
            <a:off x="574764" y="6766555"/>
            <a:ext cx="23948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V="1">
            <a:off x="574764" y="1589309"/>
            <a:ext cx="47898" cy="51772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8560529" y="6766555"/>
            <a:ext cx="26169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11177452" y="1589309"/>
            <a:ext cx="47898" cy="51772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Image result for FeMal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007" y="3840480"/>
            <a:ext cx="1709780" cy="29260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920" y="3313618"/>
            <a:ext cx="1785257" cy="3452937"/>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a:xfrm flipV="1">
            <a:off x="622662" y="4323804"/>
            <a:ext cx="379620" cy="1"/>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flipV="1">
            <a:off x="600889" y="5689971"/>
            <a:ext cx="379620" cy="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V="1">
            <a:off x="625235" y="2967454"/>
            <a:ext cx="379620" cy="1"/>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10814665" y="2967455"/>
            <a:ext cx="379620" cy="1"/>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V="1">
            <a:off x="10814665" y="4393475"/>
            <a:ext cx="379620" cy="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10797832" y="5689971"/>
            <a:ext cx="379620" cy="1"/>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flipV="1">
            <a:off x="622662" y="3887291"/>
            <a:ext cx="379620" cy="1"/>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10829107" y="3313617"/>
            <a:ext cx="379620" cy="1"/>
          </a:xfrm>
          <a:prstGeom prst="line">
            <a:avLst/>
          </a:prstGeom>
        </p:spPr>
        <p:style>
          <a:lnRef idx="3">
            <a:schemeClr val="dk1"/>
          </a:lnRef>
          <a:fillRef idx="0">
            <a:schemeClr val="dk1"/>
          </a:fillRef>
          <a:effectRef idx="2">
            <a:schemeClr val="dk1"/>
          </a:effectRef>
          <a:fontRef idx="minor">
            <a:schemeClr val="tx1"/>
          </a:fontRef>
        </p:style>
      </p:cxnSp>
      <p:sp>
        <p:nvSpPr>
          <p:cNvPr id="2048" name="TextBox 2047"/>
          <p:cNvSpPr txBox="1"/>
          <p:nvPr/>
        </p:nvSpPr>
        <p:spPr>
          <a:xfrm>
            <a:off x="203605" y="2811653"/>
            <a:ext cx="526866" cy="338554"/>
          </a:xfrm>
          <a:prstGeom prst="rect">
            <a:avLst/>
          </a:prstGeom>
          <a:noFill/>
        </p:spPr>
        <p:txBody>
          <a:bodyPr wrap="square" rtlCol="0">
            <a:spAutoFit/>
          </a:bodyPr>
          <a:lstStyle/>
          <a:p>
            <a:r>
              <a:rPr lang="en-US" sz="1600" dirty="0"/>
              <a:t>60</a:t>
            </a:r>
          </a:p>
        </p:txBody>
      </p:sp>
      <p:sp>
        <p:nvSpPr>
          <p:cNvPr id="39" name="TextBox 38"/>
          <p:cNvSpPr txBox="1"/>
          <p:nvPr/>
        </p:nvSpPr>
        <p:spPr>
          <a:xfrm>
            <a:off x="198126" y="4152378"/>
            <a:ext cx="526866" cy="338554"/>
          </a:xfrm>
          <a:prstGeom prst="rect">
            <a:avLst/>
          </a:prstGeom>
          <a:noFill/>
        </p:spPr>
        <p:txBody>
          <a:bodyPr wrap="square" rtlCol="0">
            <a:spAutoFit/>
          </a:bodyPr>
          <a:lstStyle/>
          <a:p>
            <a:r>
              <a:rPr lang="en-US" sz="1600" dirty="0"/>
              <a:t>40</a:t>
            </a:r>
          </a:p>
        </p:txBody>
      </p:sp>
      <p:sp>
        <p:nvSpPr>
          <p:cNvPr id="40" name="TextBox 39"/>
          <p:cNvSpPr txBox="1"/>
          <p:nvPr/>
        </p:nvSpPr>
        <p:spPr>
          <a:xfrm>
            <a:off x="0" y="3718014"/>
            <a:ext cx="722021" cy="338554"/>
          </a:xfrm>
          <a:prstGeom prst="rect">
            <a:avLst/>
          </a:prstGeom>
          <a:noFill/>
        </p:spPr>
        <p:txBody>
          <a:bodyPr wrap="square" rtlCol="0">
            <a:spAutoFit/>
          </a:bodyPr>
          <a:lstStyle/>
          <a:p>
            <a:r>
              <a:rPr lang="en-US" sz="1600" dirty="0"/>
              <a:t>43.2</a:t>
            </a:r>
          </a:p>
        </p:txBody>
      </p:sp>
      <p:sp>
        <p:nvSpPr>
          <p:cNvPr id="41" name="TextBox 40"/>
          <p:cNvSpPr txBox="1"/>
          <p:nvPr/>
        </p:nvSpPr>
        <p:spPr>
          <a:xfrm>
            <a:off x="219241" y="5520694"/>
            <a:ext cx="526866" cy="338554"/>
          </a:xfrm>
          <a:prstGeom prst="rect">
            <a:avLst/>
          </a:prstGeom>
          <a:noFill/>
        </p:spPr>
        <p:txBody>
          <a:bodyPr wrap="square" rtlCol="0">
            <a:spAutoFit/>
          </a:bodyPr>
          <a:lstStyle/>
          <a:p>
            <a:r>
              <a:rPr lang="en-US" sz="1600" dirty="0"/>
              <a:t>20</a:t>
            </a:r>
          </a:p>
        </p:txBody>
      </p:sp>
      <p:sp>
        <p:nvSpPr>
          <p:cNvPr id="42" name="TextBox 41"/>
          <p:cNvSpPr txBox="1"/>
          <p:nvPr/>
        </p:nvSpPr>
        <p:spPr>
          <a:xfrm>
            <a:off x="11279197" y="2795073"/>
            <a:ext cx="526866" cy="338554"/>
          </a:xfrm>
          <a:prstGeom prst="rect">
            <a:avLst/>
          </a:prstGeom>
          <a:noFill/>
        </p:spPr>
        <p:txBody>
          <a:bodyPr wrap="square" rtlCol="0">
            <a:spAutoFit/>
          </a:bodyPr>
          <a:lstStyle/>
          <a:p>
            <a:r>
              <a:rPr lang="en-US" sz="1600" dirty="0"/>
              <a:t>60</a:t>
            </a:r>
          </a:p>
        </p:txBody>
      </p:sp>
      <p:sp>
        <p:nvSpPr>
          <p:cNvPr id="43" name="TextBox 42"/>
          <p:cNvSpPr txBox="1"/>
          <p:nvPr/>
        </p:nvSpPr>
        <p:spPr>
          <a:xfrm>
            <a:off x="11283550" y="3144341"/>
            <a:ext cx="603650" cy="338554"/>
          </a:xfrm>
          <a:prstGeom prst="rect">
            <a:avLst/>
          </a:prstGeom>
          <a:noFill/>
        </p:spPr>
        <p:txBody>
          <a:bodyPr wrap="square" rtlCol="0">
            <a:spAutoFit/>
          </a:bodyPr>
          <a:lstStyle/>
          <a:p>
            <a:r>
              <a:rPr lang="en-US" sz="1600" dirty="0"/>
              <a:t>56.8</a:t>
            </a:r>
          </a:p>
        </p:txBody>
      </p:sp>
      <p:sp>
        <p:nvSpPr>
          <p:cNvPr id="44" name="TextBox 43"/>
          <p:cNvSpPr txBox="1"/>
          <p:nvPr/>
        </p:nvSpPr>
        <p:spPr>
          <a:xfrm>
            <a:off x="11279197" y="4224198"/>
            <a:ext cx="526866" cy="338554"/>
          </a:xfrm>
          <a:prstGeom prst="rect">
            <a:avLst/>
          </a:prstGeom>
          <a:noFill/>
        </p:spPr>
        <p:txBody>
          <a:bodyPr wrap="square" rtlCol="0">
            <a:spAutoFit/>
          </a:bodyPr>
          <a:lstStyle/>
          <a:p>
            <a:r>
              <a:rPr lang="en-US" sz="1600" dirty="0"/>
              <a:t>40</a:t>
            </a:r>
          </a:p>
        </p:txBody>
      </p:sp>
      <p:sp>
        <p:nvSpPr>
          <p:cNvPr id="45" name="TextBox 44"/>
          <p:cNvSpPr txBox="1"/>
          <p:nvPr/>
        </p:nvSpPr>
        <p:spPr>
          <a:xfrm>
            <a:off x="11202992" y="5502079"/>
            <a:ext cx="526866" cy="338554"/>
          </a:xfrm>
          <a:prstGeom prst="rect">
            <a:avLst/>
          </a:prstGeom>
          <a:noFill/>
        </p:spPr>
        <p:txBody>
          <a:bodyPr wrap="square" rtlCol="0">
            <a:spAutoFit/>
          </a:bodyPr>
          <a:lstStyle/>
          <a:p>
            <a:r>
              <a:rPr lang="en-US" sz="1600" dirty="0"/>
              <a:t>20</a:t>
            </a:r>
          </a:p>
        </p:txBody>
      </p:sp>
      <p:cxnSp>
        <p:nvCxnSpPr>
          <p:cNvPr id="2051" name="Straight Connector 2050"/>
          <p:cNvCxnSpPr/>
          <p:nvPr/>
        </p:nvCxnSpPr>
        <p:spPr>
          <a:xfrm>
            <a:off x="1002282" y="3887291"/>
            <a:ext cx="135774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p:nvPr/>
        </p:nvCxnSpPr>
        <p:spPr>
          <a:xfrm>
            <a:off x="9471366" y="3303822"/>
            <a:ext cx="135774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34DBA81E-5D98-4850-B5E4-AC3ACD343C26}"/>
              </a:ext>
            </a:extLst>
          </p:cNvPr>
          <p:cNvSpPr/>
          <p:nvPr/>
        </p:nvSpPr>
        <p:spPr>
          <a:xfrm>
            <a:off x="1002282" y="250533"/>
            <a:ext cx="8481391" cy="1315553"/>
          </a:xfrm>
          <a:prstGeom prst="rect">
            <a:avLst/>
          </a:prstGeom>
        </p:spPr>
        <p:txBody>
          <a:bodyPr wrap="square">
            <a:spAutoFit/>
          </a:bodyPr>
          <a:lstStyle/>
          <a:p>
            <a:pPr algn="ctr">
              <a:lnSpc>
                <a:spcPct val="150000"/>
              </a:lnSpc>
              <a:spcAft>
                <a:spcPts val="800"/>
              </a:spcAft>
            </a:pPr>
            <a:r>
              <a:rPr lang="en-US" sz="2800" dirty="0"/>
              <a:t>Gender of the chosen sample of students for the survey</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899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500"/>
                                        <p:tgtEl>
                                          <p:spTgt spid="20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par>
                                <p:cTn id="34" presetID="10" presetClass="entr" presetSubtype="0" fill="hold" nodeType="withEffect">
                                  <p:stCondLst>
                                    <p:cond delay="0"/>
                                  </p:stCondLst>
                                  <p:childTnLst>
                                    <p:set>
                                      <p:cBhvr>
                                        <p:cTn id="35" dur="1" fill="hold">
                                          <p:stCondLst>
                                            <p:cond delay="0"/>
                                          </p:stCondLst>
                                        </p:cTn>
                                        <p:tgtEl>
                                          <p:spTgt spid="2056"/>
                                        </p:tgtEl>
                                        <p:attrNameLst>
                                          <p:attrName>style.visibility</p:attrName>
                                        </p:attrNameLst>
                                      </p:cBhvr>
                                      <p:to>
                                        <p:strVal val="visible"/>
                                      </p:to>
                                    </p:set>
                                    <p:animEffect transition="in" filter="fade">
                                      <p:cBhvr>
                                        <p:cTn id="36" dur="500"/>
                                        <p:tgtEl>
                                          <p:spTgt spid="205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40"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1E051D1-1874-4792-9757-49C538F3CF63}"/>
              </a:ext>
            </a:extLst>
          </p:cNvPr>
          <p:cNvGraphicFramePr/>
          <p:nvPr>
            <p:extLst>
              <p:ext uri="{D42A27DB-BD31-4B8C-83A1-F6EECF244321}">
                <p14:modId xmlns:p14="http://schemas.microsoft.com/office/powerpoint/2010/main" val="4010110721"/>
              </p:ext>
            </p:extLst>
          </p:nvPr>
        </p:nvGraphicFramePr>
        <p:xfrm>
          <a:off x="1846217" y="2057399"/>
          <a:ext cx="8612777" cy="432598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FF486924-018B-4BAD-8E81-BA2698F1F734}"/>
              </a:ext>
            </a:extLst>
          </p:cNvPr>
          <p:cNvSpPr/>
          <p:nvPr/>
        </p:nvSpPr>
        <p:spPr>
          <a:xfrm>
            <a:off x="1166191" y="474618"/>
            <a:ext cx="8481391" cy="669222"/>
          </a:xfrm>
          <a:prstGeom prst="rect">
            <a:avLst/>
          </a:prstGeom>
        </p:spPr>
        <p:txBody>
          <a:bodyPr wrap="square">
            <a:spAutoFit/>
          </a:bodyPr>
          <a:lstStyle/>
          <a:p>
            <a:pPr algn="ctr">
              <a:lnSpc>
                <a:spcPct val="150000"/>
              </a:lnSpc>
              <a:spcAft>
                <a:spcPts val="800"/>
              </a:spcAft>
            </a:pPr>
            <a:r>
              <a:rPr lang="en-US" sz="2800" dirty="0"/>
              <a:t>Preference for each clothing store by each gender</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13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8854" y="976223"/>
            <a:ext cx="8596668" cy="5415867"/>
          </a:xfrm>
        </p:spPr>
        <p:txBody>
          <a:bodyPr>
            <a:normAutofit/>
          </a:bodyPr>
          <a:lstStyle/>
          <a:p>
            <a:pPr>
              <a:lnSpc>
                <a:spcPct val="150000"/>
              </a:lnSpc>
            </a:pPr>
            <a:r>
              <a:rPr lang="en-US" sz="4400" dirty="0"/>
              <a:t> The bar graph shows that, two clothing stores: The Fashion Store, and Dress Factory were chosen by female students only.</a:t>
            </a:r>
          </a:p>
        </p:txBody>
      </p:sp>
    </p:spTree>
    <p:extLst>
      <p:ext uri="{BB962C8B-B14F-4D97-AF65-F5344CB8AC3E}">
        <p14:creationId xmlns:p14="http://schemas.microsoft.com/office/powerpoint/2010/main" val="18936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E051D1-1874-4792-9757-49C538F3CF63}"/>
              </a:ext>
            </a:extLst>
          </p:cNvPr>
          <p:cNvGraphicFramePr>
            <a:graphicFrameLocks noGrp="1"/>
          </p:cNvGraphicFramePr>
          <p:nvPr>
            <p:ph idx="1"/>
            <p:extLst>
              <p:ext uri="{D42A27DB-BD31-4B8C-83A1-F6EECF244321}">
                <p14:modId xmlns:p14="http://schemas.microsoft.com/office/powerpoint/2010/main" val="2776494649"/>
              </p:ext>
            </p:extLst>
          </p:nvPr>
        </p:nvGraphicFramePr>
        <p:xfrm>
          <a:off x="448032" y="899255"/>
          <a:ext cx="10451691" cy="535404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a:off x="5474284" y="768626"/>
            <a:ext cx="1010194" cy="5129349"/>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744353" y="759918"/>
            <a:ext cx="1010194" cy="5129349"/>
          </a:xfrm>
          <a:prstGeom prst="ellipse">
            <a:avLst/>
          </a:prstGeom>
          <a:solidFill>
            <a:srgbClr val="FF0000"/>
          </a:solid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254" y="1516155"/>
            <a:ext cx="8596668" cy="3880773"/>
          </a:xfrm>
        </p:spPr>
        <p:txBody>
          <a:bodyPr>
            <a:normAutofit/>
          </a:bodyPr>
          <a:lstStyle/>
          <a:p>
            <a:r>
              <a:rPr lang="en-US" sz="4400" dirty="0"/>
              <a:t> Number of male students outnumber the number of female students who prefer Fashion Bug as their favorite clothing store</a:t>
            </a:r>
          </a:p>
          <a:p>
            <a:endParaRPr lang="en-US" sz="4400" dirty="0"/>
          </a:p>
        </p:txBody>
      </p:sp>
    </p:spTree>
    <p:extLst>
      <p:ext uri="{BB962C8B-B14F-4D97-AF65-F5344CB8AC3E}">
        <p14:creationId xmlns:p14="http://schemas.microsoft.com/office/powerpoint/2010/main" val="224587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TM02900688[[fn=Facet]]</Template>
  <TotalTime>606</TotalTime>
  <Words>578</Words>
  <Application>Microsoft Office PowerPoint</Application>
  <PresentationFormat>Widescreen</PresentationFormat>
  <Paragraphs>100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SimSun</vt: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ravindu jeewantha</dc:creator>
  <cp:lastModifiedBy>Rajapaksha T.N. it18149654</cp:lastModifiedBy>
  <cp:revision>32</cp:revision>
  <dcterms:created xsi:type="dcterms:W3CDTF">2018-09-19T15:28:49Z</dcterms:created>
  <dcterms:modified xsi:type="dcterms:W3CDTF">2018-10-03T17:45:41Z</dcterms:modified>
</cp:coreProperties>
</file>