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61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96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662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27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8587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41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775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21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47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21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732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22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76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5646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375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559527"/>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703717"/>
            <a:ext cx="8915399" cy="2262781"/>
          </a:xfrm>
        </p:spPr>
        <p:txBody>
          <a:bodyPr>
            <a:normAutofit/>
          </a:bodyPr>
          <a:lstStyle/>
          <a:p>
            <a:r>
              <a:rPr lang="en-US" sz="5000" dirty="0" smtClean="0">
                <a:latin typeface="Cooper Black" panose="0208090404030B020404" pitchFamily="18" charset="0"/>
              </a:rPr>
              <a:t>Hotel Management System</a:t>
            </a:r>
            <a:endParaRPr lang="en-US" sz="5000" dirty="0">
              <a:latin typeface="Cooper Black" panose="0208090404030B020404" pitchFamily="18" charset="0"/>
            </a:endParaRPr>
          </a:p>
        </p:txBody>
      </p:sp>
      <p:sp>
        <p:nvSpPr>
          <p:cNvPr id="3" name="Subtitle 2"/>
          <p:cNvSpPr>
            <a:spLocks noGrp="1"/>
          </p:cNvSpPr>
          <p:nvPr>
            <p:ph type="subTitle" idx="1"/>
          </p:nvPr>
        </p:nvSpPr>
        <p:spPr>
          <a:xfrm>
            <a:off x="2589212" y="4121775"/>
            <a:ext cx="8915399" cy="941932"/>
          </a:xfrm>
        </p:spPr>
        <p:txBody>
          <a:bodyPr>
            <a:normAutofit lnSpcReduction="10000"/>
          </a:bodyPr>
          <a:lstStyle/>
          <a:p>
            <a:r>
              <a:rPr lang="en-US" sz="2400" b="1" dirty="0" smtClean="0"/>
              <a:t>Peter’s Place Hote</a:t>
            </a:r>
            <a:r>
              <a:rPr lang="en-US" sz="2400" b="1" dirty="0"/>
              <a:t>l</a:t>
            </a:r>
            <a:endParaRPr lang="en-US" sz="2400" b="1" dirty="0" smtClean="0"/>
          </a:p>
          <a:p>
            <a:r>
              <a:rPr lang="en-US" sz="2400" dirty="0" smtClean="0"/>
              <a:t>ITP_2019_MLB_B09_13</a:t>
            </a:r>
            <a:endParaRPr lang="en-US" sz="2400" dirty="0"/>
          </a:p>
        </p:txBody>
      </p:sp>
    </p:spTree>
    <p:extLst>
      <p:ext uri="{BB962C8B-B14F-4D97-AF65-F5344CB8AC3E}">
        <p14:creationId xmlns:p14="http://schemas.microsoft.com/office/powerpoint/2010/main" val="13325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Management</a:t>
            </a:r>
            <a:br>
              <a:rPr lang="en-US" dirty="0"/>
            </a:br>
            <a:endParaRPr lang="en-US" dirty="0"/>
          </a:p>
        </p:txBody>
      </p:sp>
      <p:sp>
        <p:nvSpPr>
          <p:cNvPr id="3" name="Content Placeholder 2"/>
          <p:cNvSpPr>
            <a:spLocks noGrp="1"/>
          </p:cNvSpPr>
          <p:nvPr>
            <p:ph idx="1"/>
          </p:nvPr>
        </p:nvSpPr>
        <p:spPr/>
        <p:txBody>
          <a:bodyPr/>
          <a:lstStyle/>
          <a:p>
            <a:r>
              <a:rPr lang="en-US" dirty="0" smtClean="0"/>
              <a:t>The event manager is responsible for all hotel’s event spaces. Event manager organize conferences , seminars , parties , weddings and etc.</a:t>
            </a:r>
          </a:p>
          <a:p>
            <a:r>
              <a:rPr lang="en-US" b="1" dirty="0" smtClean="0"/>
              <a:t>Functions:</a:t>
            </a:r>
          </a:p>
          <a:p>
            <a:pPr lvl="2"/>
            <a:r>
              <a:rPr lang="en-US" dirty="0" smtClean="0"/>
              <a:t>Managing event spaces</a:t>
            </a:r>
          </a:p>
          <a:p>
            <a:pPr lvl="2"/>
            <a:r>
              <a:rPr lang="en-US" dirty="0" smtClean="0"/>
              <a:t>Managing information of menus</a:t>
            </a:r>
          </a:p>
          <a:p>
            <a:pPr lvl="2"/>
            <a:r>
              <a:rPr lang="en-US" dirty="0" smtClean="0"/>
              <a:t>Managing goods in event spaces.</a:t>
            </a:r>
          </a:p>
          <a:p>
            <a:pPr lvl="2"/>
            <a:r>
              <a:rPr lang="en-US" dirty="0" smtClean="0"/>
              <a:t>Managing staff for events</a:t>
            </a:r>
            <a:endParaRPr lang="en-US" dirty="0"/>
          </a:p>
        </p:txBody>
      </p:sp>
    </p:spTree>
    <p:extLst>
      <p:ext uri="{BB962C8B-B14F-4D97-AF65-F5344CB8AC3E}">
        <p14:creationId xmlns:p14="http://schemas.microsoft.com/office/powerpoint/2010/main" val="78747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Finance Management</a:t>
            </a:r>
            <a:br>
              <a:rPr lang="en-US" dirty="0"/>
            </a:br>
            <a:endParaRPr lang="en-US" dirty="0"/>
          </a:p>
        </p:txBody>
      </p:sp>
      <p:sp>
        <p:nvSpPr>
          <p:cNvPr id="3" name="Content Placeholder 2"/>
          <p:cNvSpPr>
            <a:spLocks noGrp="1"/>
          </p:cNvSpPr>
          <p:nvPr>
            <p:ph idx="1"/>
          </p:nvPr>
        </p:nvSpPr>
        <p:spPr>
          <a:xfrm>
            <a:off x="2592924" y="2113472"/>
            <a:ext cx="8911687" cy="3797750"/>
          </a:xfrm>
        </p:spPr>
        <p:txBody>
          <a:bodyPr/>
          <a:lstStyle/>
          <a:p>
            <a:r>
              <a:rPr lang="en-US" dirty="0" smtClean="0"/>
              <a:t>Administrative staff can create new finance details.</a:t>
            </a:r>
          </a:p>
          <a:p>
            <a:r>
              <a:rPr lang="en-US" dirty="0" smtClean="0"/>
              <a:t>Administrative staff can search about employee salary.</a:t>
            </a:r>
          </a:p>
          <a:p>
            <a:r>
              <a:rPr lang="en-US" dirty="0" smtClean="0"/>
              <a:t>Can update the budget monthly.</a:t>
            </a:r>
          </a:p>
          <a:p>
            <a:r>
              <a:rPr lang="en-US" dirty="0" smtClean="0"/>
              <a:t>Can delete outdated salary plans from the system.</a:t>
            </a:r>
          </a:p>
          <a:p>
            <a:r>
              <a:rPr lang="en-US" dirty="0" smtClean="0"/>
              <a:t>Generate reports including profits, expenditure and salary.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527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and Room Management</a:t>
            </a:r>
            <a:br>
              <a:rPr lang="en-US" dirty="0"/>
            </a:br>
            <a:endParaRPr lang="en-US" dirty="0"/>
          </a:p>
        </p:txBody>
      </p:sp>
      <p:sp>
        <p:nvSpPr>
          <p:cNvPr id="3" name="Content Placeholder 2"/>
          <p:cNvSpPr>
            <a:spLocks noGrp="1"/>
          </p:cNvSpPr>
          <p:nvPr>
            <p:ph idx="1"/>
          </p:nvPr>
        </p:nvSpPr>
        <p:spPr/>
        <p:txBody>
          <a:bodyPr/>
          <a:lstStyle/>
          <a:p>
            <a:r>
              <a:rPr lang="en-US" dirty="0" smtClean="0"/>
              <a:t>Customers book hotel rooms online, providing personal details and reservation requirements.</a:t>
            </a:r>
          </a:p>
          <a:p>
            <a:r>
              <a:rPr lang="en-US" dirty="0" smtClean="0"/>
              <a:t>The system should check  availability of the hotel rooms</a:t>
            </a:r>
          </a:p>
          <a:p>
            <a:r>
              <a:rPr lang="en-US" dirty="0" smtClean="0"/>
              <a:t>System calculates the total amount to be paid for the reservation.</a:t>
            </a:r>
          </a:p>
          <a:p>
            <a:r>
              <a:rPr lang="en-US" dirty="0" smtClean="0"/>
              <a:t>Administrator confirms or reject the reservation.</a:t>
            </a:r>
          </a:p>
          <a:p>
            <a:r>
              <a:rPr lang="en-US" dirty="0" smtClean="0"/>
              <a:t>Administrator can perform CRUD operations on hotel rooms</a:t>
            </a:r>
          </a:p>
          <a:p>
            <a:r>
              <a:rPr lang="en-US" dirty="0" smtClean="0"/>
              <a:t>Administrator can perform CRUD operations on guests occupying the hotel rooms</a:t>
            </a:r>
          </a:p>
          <a:p>
            <a:r>
              <a:rPr lang="en-US" dirty="0" smtClean="0"/>
              <a:t>System can generate reports regarding rooms, payment and personal details of the guests staying in the hotel rooms.</a:t>
            </a:r>
            <a:endParaRPr lang="en-US" dirty="0"/>
          </a:p>
        </p:txBody>
      </p:sp>
    </p:spTree>
    <p:extLst>
      <p:ext uri="{BB962C8B-B14F-4D97-AF65-F5344CB8AC3E}">
        <p14:creationId xmlns:p14="http://schemas.microsoft.com/office/powerpoint/2010/main" val="361385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Supplier Management</a:t>
            </a:r>
            <a:br>
              <a:rPr lang="en-US" dirty="0"/>
            </a:br>
            <a:endParaRPr lang="en-US" dirty="0"/>
          </a:p>
        </p:txBody>
      </p:sp>
      <p:sp>
        <p:nvSpPr>
          <p:cNvPr id="3" name="Content Placeholder 2"/>
          <p:cNvSpPr>
            <a:spLocks noGrp="1"/>
          </p:cNvSpPr>
          <p:nvPr>
            <p:ph idx="1"/>
          </p:nvPr>
        </p:nvSpPr>
        <p:spPr/>
        <p:txBody>
          <a:bodyPr/>
          <a:lstStyle/>
          <a:p>
            <a:pPr lvl="0"/>
            <a:r>
              <a:rPr lang="en-US" dirty="0"/>
              <a:t>Managing the details about the suppliers is done here.</a:t>
            </a:r>
          </a:p>
          <a:p>
            <a:pPr lvl="0"/>
            <a:r>
              <a:rPr lang="en-US" dirty="0"/>
              <a:t>Adding new suppliers.</a:t>
            </a:r>
          </a:p>
          <a:p>
            <a:pPr lvl="0"/>
            <a:r>
              <a:rPr lang="en-US" dirty="0"/>
              <a:t>Supplier renewal or termination.</a:t>
            </a:r>
          </a:p>
          <a:p>
            <a:pPr lvl="0"/>
            <a:r>
              <a:rPr lang="en-US" dirty="0"/>
              <a:t>Processing of orders and requests.</a:t>
            </a:r>
          </a:p>
          <a:p>
            <a:pPr lvl="0"/>
            <a:r>
              <a:rPr lang="en-US" dirty="0"/>
              <a:t>Supplier manager is the responsible person.</a:t>
            </a:r>
          </a:p>
          <a:p>
            <a:endParaRPr lang="en-US" dirty="0"/>
          </a:p>
        </p:txBody>
      </p:sp>
    </p:spTree>
    <p:extLst>
      <p:ext uri="{BB962C8B-B14F-4D97-AF65-F5344CB8AC3E}">
        <p14:creationId xmlns:p14="http://schemas.microsoft.com/office/powerpoint/2010/main" val="66634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Management</a:t>
            </a:r>
            <a:br>
              <a:rPr lang="en-US" dirty="0"/>
            </a:br>
            <a:endParaRPr lang="en-US" dirty="0"/>
          </a:p>
        </p:txBody>
      </p:sp>
      <p:sp>
        <p:nvSpPr>
          <p:cNvPr id="3" name="Content Placeholder 2"/>
          <p:cNvSpPr>
            <a:spLocks noGrp="1"/>
          </p:cNvSpPr>
          <p:nvPr>
            <p:ph idx="1"/>
          </p:nvPr>
        </p:nvSpPr>
        <p:spPr/>
        <p:txBody>
          <a:bodyPr/>
          <a:lstStyle/>
          <a:p>
            <a:r>
              <a:rPr lang="en-US" dirty="0" smtClean="0"/>
              <a:t>There are </a:t>
            </a:r>
            <a:r>
              <a:rPr lang="en-US" dirty="0"/>
              <a:t>two login pages for HR manager and employees. </a:t>
            </a:r>
          </a:p>
          <a:p>
            <a:r>
              <a:rPr lang="en-US" dirty="0"/>
              <a:t>In this function , it handles every CRUD </a:t>
            </a:r>
            <a:r>
              <a:rPr lang="en-US" dirty="0" smtClean="0"/>
              <a:t>operations </a:t>
            </a:r>
            <a:r>
              <a:rPr lang="en-US" dirty="0"/>
              <a:t>related to employees .</a:t>
            </a:r>
          </a:p>
          <a:p>
            <a:r>
              <a:rPr lang="en-US" dirty="0" smtClean="0"/>
              <a:t>This </a:t>
            </a:r>
            <a:r>
              <a:rPr lang="en-US" dirty="0"/>
              <a:t>also keeps tracks of attendance about employees and administrating salary details .</a:t>
            </a:r>
          </a:p>
          <a:p>
            <a:r>
              <a:rPr lang="en-US" dirty="0"/>
              <a:t>Employees can request for leaves and manager can response for those .</a:t>
            </a:r>
          </a:p>
          <a:p>
            <a:r>
              <a:rPr lang="en-US" dirty="0"/>
              <a:t>Generate two reports based on employee attendance and  employee salary .</a:t>
            </a:r>
          </a:p>
          <a:p>
            <a:endParaRPr lang="en-US" dirty="0"/>
          </a:p>
        </p:txBody>
      </p:sp>
    </p:spTree>
    <p:extLst>
      <p:ext uri="{BB962C8B-B14F-4D97-AF65-F5344CB8AC3E}">
        <p14:creationId xmlns:p14="http://schemas.microsoft.com/office/powerpoint/2010/main" val="346536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 Management</a:t>
            </a:r>
            <a:br>
              <a:rPr lang="en-US" dirty="0"/>
            </a:br>
            <a:endParaRPr lang="en-US" dirty="0"/>
          </a:p>
        </p:txBody>
      </p:sp>
      <p:sp>
        <p:nvSpPr>
          <p:cNvPr id="3" name="Content Placeholder 2"/>
          <p:cNvSpPr>
            <a:spLocks noGrp="1"/>
          </p:cNvSpPr>
          <p:nvPr>
            <p:ph idx="1"/>
          </p:nvPr>
        </p:nvSpPr>
        <p:spPr>
          <a:xfrm>
            <a:off x="2390805" y="1905000"/>
            <a:ext cx="8915400" cy="3777622"/>
          </a:xfrm>
        </p:spPr>
        <p:txBody>
          <a:bodyPr/>
          <a:lstStyle/>
          <a:p>
            <a:pPr lvl="0"/>
            <a:r>
              <a:rPr lang="en-GB" dirty="0"/>
              <a:t>User can assign housekeeper to clean certain rooms.</a:t>
            </a:r>
            <a:endParaRPr lang="en-US" dirty="0"/>
          </a:p>
          <a:p>
            <a:pPr lvl="0"/>
            <a:r>
              <a:rPr lang="en-GB" dirty="0"/>
              <a:t>Can simply update room status as cleaned or Dirty.</a:t>
            </a:r>
            <a:endParaRPr lang="en-US" dirty="0"/>
          </a:p>
          <a:p>
            <a:pPr lvl="0"/>
            <a:r>
              <a:rPr lang="en-GB" dirty="0"/>
              <a:t>List of clean and dirty rooms will be provide to user.</a:t>
            </a:r>
            <a:endParaRPr lang="en-US" dirty="0"/>
          </a:p>
          <a:p>
            <a:r>
              <a:rPr lang="en-GB" dirty="0"/>
              <a:t>This helps to identify which rooms are cleaned and which are dirty. </a:t>
            </a:r>
            <a:endParaRPr lang="en-US" dirty="0"/>
          </a:p>
          <a:p>
            <a:pPr lvl="0"/>
            <a:r>
              <a:rPr lang="en-GB" dirty="0"/>
              <a:t>Handle request for housekeeping</a:t>
            </a:r>
            <a:endParaRPr lang="en-US" dirty="0"/>
          </a:p>
          <a:p>
            <a:pPr lvl="0"/>
            <a:r>
              <a:rPr lang="en-GB" dirty="0"/>
              <a:t>Search room Status</a:t>
            </a:r>
            <a:endParaRPr lang="en-US" dirty="0"/>
          </a:p>
          <a:p>
            <a:endParaRPr lang="en-US" dirty="0"/>
          </a:p>
          <a:p>
            <a:endParaRPr lang="en-US" dirty="0"/>
          </a:p>
        </p:txBody>
      </p:sp>
    </p:spTree>
    <p:extLst>
      <p:ext uri="{BB962C8B-B14F-4D97-AF65-F5344CB8AC3E}">
        <p14:creationId xmlns:p14="http://schemas.microsoft.com/office/powerpoint/2010/main" val="257794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Promoting and Marketing Business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Collecting customers’ feedback through a feedback form.</a:t>
            </a:r>
          </a:p>
          <a:p>
            <a:pPr lvl="0"/>
            <a:r>
              <a:rPr lang="en-US" dirty="0"/>
              <a:t>Generating a report about the hotel facilities based on the positive and negative feedbacks</a:t>
            </a:r>
          </a:p>
          <a:p>
            <a:pPr lvl="0"/>
            <a:r>
              <a:rPr lang="en-US" dirty="0"/>
              <a:t>The system will keep track about website visitors through social media clicks</a:t>
            </a:r>
          </a:p>
          <a:p>
            <a:pPr lvl="0"/>
            <a:r>
              <a:rPr lang="en-US" dirty="0"/>
              <a:t>Moreover it will also generate a report about the visitors who access through social media.</a:t>
            </a:r>
          </a:p>
          <a:p>
            <a:pPr lvl="0"/>
            <a:r>
              <a:rPr lang="en-US" dirty="0"/>
              <a:t>Requesting finance department to cover up the cost for social media ads.</a:t>
            </a:r>
          </a:p>
          <a:p>
            <a:endParaRPr lang="en-US" dirty="0"/>
          </a:p>
        </p:txBody>
      </p:sp>
    </p:spTree>
    <p:extLst>
      <p:ext uri="{BB962C8B-B14F-4D97-AF65-F5344CB8AC3E}">
        <p14:creationId xmlns:p14="http://schemas.microsoft.com/office/powerpoint/2010/main" val="225230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dirty="0" smtClean="0"/>
              <a:t>PHP</a:t>
            </a:r>
          </a:p>
          <a:p>
            <a:r>
              <a:rPr lang="en-US" dirty="0" smtClean="0"/>
              <a:t>Tomcat/apache</a:t>
            </a:r>
          </a:p>
          <a:p>
            <a:r>
              <a:rPr lang="en-US" dirty="0" smtClean="0"/>
              <a:t>HTML/CSS/</a:t>
            </a:r>
            <a:r>
              <a:rPr lang="en-US" dirty="0" err="1" smtClean="0"/>
              <a:t>Javascript</a:t>
            </a:r>
            <a:endParaRPr lang="en-US" dirty="0" smtClean="0"/>
          </a:p>
          <a:p>
            <a:r>
              <a:rPr lang="en-US" dirty="0" smtClean="0"/>
              <a:t>SQL – For databases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117" y="1434410"/>
            <a:ext cx="2143125" cy="21431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855" y="3996696"/>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2762" y="3996697"/>
            <a:ext cx="2143125" cy="2143125"/>
          </a:xfrm>
          <a:prstGeom prst="rect">
            <a:avLst/>
          </a:prstGeom>
        </p:spPr>
      </p:pic>
    </p:spTree>
    <p:extLst>
      <p:ext uri="{BB962C8B-B14F-4D97-AF65-F5344CB8AC3E}">
        <p14:creationId xmlns:p14="http://schemas.microsoft.com/office/powerpoint/2010/main" val="10690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a:t>
            </a:r>
            <a:r>
              <a:rPr lang="en-GB" sz="2800" dirty="0"/>
              <a:t>Software and Hardware </a:t>
            </a:r>
            <a:r>
              <a:rPr lang="en-GB" sz="2800" dirty="0" smtClean="0"/>
              <a:t>requirements</a:t>
            </a:r>
            <a:r>
              <a:rPr lang="en-US" dirty="0"/>
              <a:t/>
            </a:r>
            <a:br>
              <a:rPr lang="en-US" dirty="0"/>
            </a:br>
            <a:endParaRPr lang="en-US" dirty="0"/>
          </a:p>
        </p:txBody>
      </p:sp>
      <p:sp>
        <p:nvSpPr>
          <p:cNvPr id="3" name="Content Placeholder 2"/>
          <p:cNvSpPr>
            <a:spLocks noGrp="1"/>
          </p:cNvSpPr>
          <p:nvPr>
            <p:ph idx="1"/>
          </p:nvPr>
        </p:nvSpPr>
        <p:spPr>
          <a:xfrm>
            <a:off x="2459816" y="1754038"/>
            <a:ext cx="8915400" cy="3777622"/>
          </a:xfrm>
        </p:spPr>
        <p:txBody>
          <a:bodyPr>
            <a:normAutofit lnSpcReduction="10000"/>
          </a:bodyPr>
          <a:lstStyle/>
          <a:p>
            <a:r>
              <a:rPr lang="en-US" b="1" dirty="0"/>
              <a:t>Software:</a:t>
            </a:r>
            <a:endParaRPr lang="en-US" dirty="0"/>
          </a:p>
          <a:p>
            <a:pPr lvl="0"/>
            <a:r>
              <a:rPr lang="en-US" dirty="0"/>
              <a:t>Tomcat/Apache</a:t>
            </a:r>
          </a:p>
          <a:p>
            <a:pPr lvl="0"/>
            <a:r>
              <a:rPr lang="en-US" dirty="0" smtClean="0"/>
              <a:t>MySQL</a:t>
            </a:r>
          </a:p>
          <a:p>
            <a:pPr lvl="0"/>
            <a:endParaRPr lang="en-US" dirty="0"/>
          </a:p>
          <a:p>
            <a:r>
              <a:rPr lang="en-US" b="1" dirty="0"/>
              <a:t>Hardware:</a:t>
            </a:r>
            <a:endParaRPr lang="en-US" dirty="0"/>
          </a:p>
          <a:p>
            <a:pPr lvl="0"/>
            <a:r>
              <a:rPr lang="en-US" dirty="0"/>
              <a:t>CPU: Core i3 or more</a:t>
            </a:r>
          </a:p>
          <a:p>
            <a:pPr lvl="0"/>
            <a:r>
              <a:rPr lang="en-US" dirty="0"/>
              <a:t>RAM: 4 GB  or more</a:t>
            </a:r>
          </a:p>
          <a:p>
            <a:pPr lvl="0"/>
            <a:r>
              <a:rPr lang="en-US" dirty="0"/>
              <a:t>Graphic : Intel HD Graphics or more</a:t>
            </a:r>
          </a:p>
          <a:p>
            <a:pPr lvl="0"/>
            <a:r>
              <a:rPr lang="en-US" dirty="0"/>
              <a:t>Display Resolution: 1024×768 is minimum.</a:t>
            </a:r>
          </a:p>
          <a:p>
            <a:pPr lvl="0"/>
            <a:r>
              <a:rPr lang="en-US" dirty="0"/>
              <a:t>Disk Space :  10GB</a:t>
            </a:r>
          </a:p>
          <a:p>
            <a:endParaRPr lang="en-US" dirty="0"/>
          </a:p>
        </p:txBody>
      </p:sp>
    </p:spTree>
    <p:extLst>
      <p:ext uri="{BB962C8B-B14F-4D97-AF65-F5344CB8AC3E}">
        <p14:creationId xmlns:p14="http://schemas.microsoft.com/office/powerpoint/2010/main" val="350517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567" y="1561380"/>
            <a:ext cx="9844319" cy="4891178"/>
          </a:xfrm>
        </p:spPr>
      </p:pic>
    </p:spTree>
    <p:extLst>
      <p:ext uri="{BB962C8B-B14F-4D97-AF65-F5344CB8AC3E}">
        <p14:creationId xmlns:p14="http://schemas.microsoft.com/office/powerpoint/2010/main" val="205795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a:latin typeface="+mj-lt"/>
              </a:rPr>
              <a:t>Kavindi </a:t>
            </a:r>
            <a:r>
              <a:rPr lang="en-US" dirty="0" err="1">
                <a:latin typeface="+mj-lt"/>
              </a:rPr>
              <a:t>Gunasinghe</a:t>
            </a:r>
            <a:r>
              <a:rPr lang="en-US" dirty="0">
                <a:latin typeface="+mj-lt"/>
              </a:rPr>
              <a:t> U.L.D</a:t>
            </a:r>
            <a:r>
              <a:rPr lang="en-US" dirty="0" smtClean="0">
                <a:latin typeface="+mj-lt"/>
              </a:rPr>
              <a:t>.  IT18143614</a:t>
            </a:r>
            <a:endParaRPr lang="en-US" dirty="0">
              <a:latin typeface="+mj-lt"/>
            </a:endParaRPr>
          </a:p>
          <a:p>
            <a:r>
              <a:rPr lang="en-US" dirty="0" err="1">
                <a:latin typeface="+mj-lt"/>
              </a:rPr>
              <a:t>Wattegedara</a:t>
            </a:r>
            <a:r>
              <a:rPr lang="en-US" dirty="0">
                <a:latin typeface="+mj-lt"/>
              </a:rPr>
              <a:t> S.L.               </a:t>
            </a:r>
            <a:r>
              <a:rPr lang="en-US" dirty="0" smtClean="0">
                <a:latin typeface="+mj-lt"/>
              </a:rPr>
              <a:t>  IT18135862</a:t>
            </a:r>
            <a:endParaRPr lang="en-US" dirty="0">
              <a:latin typeface="+mj-lt"/>
            </a:endParaRPr>
          </a:p>
          <a:p>
            <a:r>
              <a:rPr lang="en-US" dirty="0" err="1">
                <a:latin typeface="+mj-lt"/>
              </a:rPr>
              <a:t>Visna</a:t>
            </a:r>
            <a:r>
              <a:rPr lang="en-US" dirty="0">
                <a:latin typeface="+mj-lt"/>
              </a:rPr>
              <a:t> </a:t>
            </a:r>
            <a:r>
              <a:rPr lang="en-US" dirty="0" err="1">
                <a:latin typeface="+mj-lt"/>
              </a:rPr>
              <a:t>Oshani</a:t>
            </a:r>
            <a:r>
              <a:rPr lang="en-US" dirty="0">
                <a:latin typeface="+mj-lt"/>
              </a:rPr>
              <a:t> </a:t>
            </a:r>
            <a:r>
              <a:rPr lang="en-US" dirty="0" err="1">
                <a:latin typeface="+mj-lt"/>
              </a:rPr>
              <a:t>Jayasinghe</a:t>
            </a:r>
            <a:r>
              <a:rPr lang="en-US" dirty="0">
                <a:latin typeface="+mj-lt"/>
              </a:rPr>
              <a:t>    </a:t>
            </a:r>
            <a:r>
              <a:rPr lang="en-US" dirty="0" smtClean="0">
                <a:latin typeface="+mj-lt"/>
              </a:rPr>
              <a:t>IT18140262</a:t>
            </a:r>
            <a:endParaRPr lang="en-US" dirty="0">
              <a:latin typeface="+mj-lt"/>
            </a:endParaRPr>
          </a:p>
          <a:p>
            <a:r>
              <a:rPr lang="en-US" dirty="0" err="1">
                <a:latin typeface="+mj-lt"/>
              </a:rPr>
              <a:t>Rajapaksha</a:t>
            </a:r>
            <a:r>
              <a:rPr lang="en-US" dirty="0">
                <a:latin typeface="+mj-lt"/>
              </a:rPr>
              <a:t> </a:t>
            </a:r>
            <a:r>
              <a:rPr lang="en-US" dirty="0" smtClean="0">
                <a:latin typeface="+mj-lt"/>
              </a:rPr>
              <a:t>T.N</a:t>
            </a:r>
            <a:r>
              <a:rPr lang="en-US" dirty="0">
                <a:latin typeface="+mj-lt"/>
              </a:rPr>
              <a:t>.</a:t>
            </a:r>
            <a:r>
              <a:rPr lang="en-US" dirty="0" smtClean="0">
                <a:latin typeface="+mj-lt"/>
              </a:rPr>
              <a:t>                   IT18149654</a:t>
            </a:r>
            <a:endParaRPr lang="en-US" dirty="0">
              <a:latin typeface="+mj-lt"/>
            </a:endParaRPr>
          </a:p>
          <a:p>
            <a:r>
              <a:rPr lang="en-US" dirty="0">
                <a:latin typeface="+mj-lt"/>
              </a:rPr>
              <a:t>Parana </a:t>
            </a:r>
            <a:r>
              <a:rPr lang="en-US" dirty="0" err="1">
                <a:latin typeface="+mj-lt"/>
              </a:rPr>
              <a:t>Liyanage</a:t>
            </a:r>
            <a:r>
              <a:rPr lang="en-US" dirty="0">
                <a:latin typeface="+mj-lt"/>
              </a:rPr>
              <a:t> T.L.          </a:t>
            </a:r>
            <a:r>
              <a:rPr lang="en-US" dirty="0" smtClean="0">
                <a:latin typeface="+mj-lt"/>
              </a:rPr>
              <a:t> IT18124590</a:t>
            </a:r>
            <a:endParaRPr lang="en-US" dirty="0">
              <a:latin typeface="+mj-lt"/>
            </a:endParaRPr>
          </a:p>
          <a:p>
            <a:r>
              <a:rPr lang="en-US" dirty="0" err="1">
                <a:latin typeface="+mj-lt"/>
              </a:rPr>
              <a:t>Gajasinghe</a:t>
            </a:r>
            <a:r>
              <a:rPr lang="en-US" dirty="0">
                <a:latin typeface="+mj-lt"/>
              </a:rPr>
              <a:t> A.N.                 </a:t>
            </a:r>
            <a:r>
              <a:rPr lang="en-US" dirty="0" smtClean="0">
                <a:latin typeface="+mj-lt"/>
              </a:rPr>
              <a:t>  IT18153682</a:t>
            </a:r>
            <a:endParaRPr lang="en-US" dirty="0">
              <a:latin typeface="+mj-lt"/>
            </a:endParaRPr>
          </a:p>
          <a:p>
            <a:r>
              <a:rPr lang="en-US" dirty="0">
                <a:latin typeface="+mj-lt"/>
              </a:rPr>
              <a:t>D.H.L. </a:t>
            </a:r>
            <a:r>
              <a:rPr lang="en-US" dirty="0" err="1">
                <a:latin typeface="+mj-lt"/>
              </a:rPr>
              <a:t>Amarasinghe</a:t>
            </a:r>
            <a:r>
              <a:rPr lang="en-US" dirty="0">
                <a:latin typeface="+mj-lt"/>
              </a:rPr>
              <a:t>           </a:t>
            </a:r>
            <a:r>
              <a:rPr lang="en-US" dirty="0" smtClean="0">
                <a:latin typeface="+mj-lt"/>
              </a:rPr>
              <a:t>  IT18093124</a:t>
            </a:r>
            <a:endParaRPr lang="en-US" dirty="0">
              <a:latin typeface="+mj-lt"/>
            </a:endParaRPr>
          </a:p>
          <a:p>
            <a:r>
              <a:rPr lang="en-US" dirty="0" smtClean="0"/>
              <a:t> </a:t>
            </a:r>
            <a:r>
              <a:rPr lang="en-US" dirty="0" err="1" smtClean="0"/>
              <a:t>C.A.J.P.Chandranath</a:t>
            </a:r>
            <a:r>
              <a:rPr lang="en-US" dirty="0" smtClean="0"/>
              <a:t>	  IT18151770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068" y="2046886"/>
            <a:ext cx="3301492" cy="3301492"/>
          </a:xfrm>
          <a:prstGeom prst="rect">
            <a:avLst/>
          </a:prstGeom>
        </p:spPr>
      </p:pic>
    </p:spTree>
    <p:extLst>
      <p:ext uri="{BB962C8B-B14F-4D97-AF65-F5344CB8AC3E}">
        <p14:creationId xmlns:p14="http://schemas.microsoft.com/office/powerpoint/2010/main" val="357730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444" y="708294"/>
            <a:ext cx="7771880" cy="49851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4857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Our Hotel Management System is a new self contained web application which will be produced by our project team in order to overcome the problems that occurred due to the current manual </a:t>
            </a:r>
            <a:r>
              <a:rPr lang="en-US" dirty="0" smtClean="0"/>
              <a:t>systems used by the </a:t>
            </a:r>
            <a:r>
              <a:rPr lang="en-US" b="1" dirty="0" smtClean="0"/>
              <a:t>Peter’s Place Hotel </a:t>
            </a:r>
            <a:r>
              <a:rPr lang="en-US" b="1" dirty="0" err="1" smtClean="0"/>
              <a:t>Hiriketiya</a:t>
            </a:r>
            <a:r>
              <a:rPr lang="en-US" dirty="0" smtClean="0"/>
              <a:t>.</a:t>
            </a:r>
            <a:endParaRPr lang="en-US" dirty="0"/>
          </a:p>
          <a:p>
            <a:endParaRPr lang="en-US" dirty="0"/>
          </a:p>
          <a:p>
            <a:r>
              <a:rPr lang="en-US" dirty="0"/>
              <a:t>Main objectives: </a:t>
            </a:r>
          </a:p>
          <a:p>
            <a:pPr lvl="1" algn="just">
              <a:buFont typeface="Arial" panose="020B0604020202020204" pitchFamily="34" charset="0"/>
              <a:buChar char="•"/>
            </a:pPr>
            <a:r>
              <a:rPr lang="en-US" dirty="0"/>
              <a:t>To provide an easy access to the system.</a:t>
            </a:r>
          </a:p>
          <a:p>
            <a:pPr lvl="1" algn="just">
              <a:buFont typeface="Arial" panose="020B0604020202020204" pitchFamily="34" charset="0"/>
              <a:buChar char="•"/>
            </a:pPr>
            <a:r>
              <a:rPr lang="en-US" dirty="0"/>
              <a:t>To provide user friendly functions with attractive interfaces.</a:t>
            </a:r>
          </a:p>
          <a:p>
            <a:pPr lvl="1" algn="just">
              <a:buFont typeface="Arial" panose="020B0604020202020204" pitchFamily="34" charset="0"/>
              <a:buChar char="•"/>
            </a:pPr>
            <a:r>
              <a:rPr lang="en-US" dirty="0"/>
              <a:t>To provide better options for the problem of handling large scale of physical file systems, errors in calculations and other required tasks.</a:t>
            </a:r>
          </a:p>
          <a:p>
            <a:endParaRPr lang="en-US" dirty="0"/>
          </a:p>
        </p:txBody>
      </p:sp>
    </p:spTree>
    <p:extLst>
      <p:ext uri="{BB962C8B-B14F-4D97-AF65-F5344CB8AC3E}">
        <p14:creationId xmlns:p14="http://schemas.microsoft.com/office/powerpoint/2010/main" val="16326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current method</a:t>
            </a:r>
            <a:endParaRPr lang="en-US" dirty="0"/>
          </a:p>
        </p:txBody>
      </p:sp>
      <p:sp>
        <p:nvSpPr>
          <p:cNvPr id="3" name="Content Placeholder 2"/>
          <p:cNvSpPr>
            <a:spLocks noGrp="1"/>
          </p:cNvSpPr>
          <p:nvPr>
            <p:ph idx="1"/>
          </p:nvPr>
        </p:nvSpPr>
        <p:spPr/>
        <p:txBody>
          <a:bodyPr/>
          <a:lstStyle/>
          <a:p>
            <a:r>
              <a:rPr lang="en-US" dirty="0" smtClean="0"/>
              <a:t>Time Consuming</a:t>
            </a:r>
          </a:p>
          <a:p>
            <a:r>
              <a:rPr lang="en-US" dirty="0" smtClean="0"/>
              <a:t>Data Redundancy</a:t>
            </a:r>
          </a:p>
          <a:p>
            <a:r>
              <a:rPr lang="en-US" dirty="0" smtClean="0"/>
              <a:t>Insufficient storage space</a:t>
            </a:r>
          </a:p>
          <a:p>
            <a:r>
              <a:rPr lang="en-US" dirty="0" smtClean="0"/>
              <a:t>Difficulty in updating data</a:t>
            </a:r>
          </a:p>
          <a:p>
            <a:r>
              <a:rPr lang="en-US" dirty="0" smtClean="0"/>
              <a:t>Lack of Security</a:t>
            </a:r>
          </a:p>
          <a:p>
            <a:endParaRPr lang="en-US" dirty="0"/>
          </a:p>
        </p:txBody>
      </p:sp>
    </p:spTree>
    <p:extLst>
      <p:ext uri="{BB962C8B-B14F-4D97-AF65-F5344CB8AC3E}">
        <p14:creationId xmlns:p14="http://schemas.microsoft.com/office/powerpoint/2010/main" val="1457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Introducing a computerized system with the following characteristics</a:t>
            </a:r>
          </a:p>
          <a:p>
            <a:endParaRPr lang="en-US" dirty="0" smtClean="0"/>
          </a:p>
          <a:p>
            <a:pPr lvl="3"/>
            <a:r>
              <a:rPr lang="en-US" dirty="0" smtClean="0"/>
              <a:t>User friendly interface for every employee capability.</a:t>
            </a:r>
          </a:p>
          <a:p>
            <a:pPr lvl="3"/>
            <a:r>
              <a:rPr lang="en-US" dirty="0" smtClean="0"/>
              <a:t>Database backups</a:t>
            </a:r>
          </a:p>
          <a:p>
            <a:pPr lvl="3"/>
            <a:r>
              <a:rPr lang="en-US" dirty="0" smtClean="0"/>
              <a:t>Automated reports (annually and daily)</a:t>
            </a:r>
          </a:p>
          <a:p>
            <a:pPr lvl="3"/>
            <a:endParaRPr lang="en-US" dirty="0" smtClean="0"/>
          </a:p>
          <a:p>
            <a:pPr lvl="3"/>
            <a:endParaRPr lang="en-US" dirty="0" smtClean="0"/>
          </a:p>
          <a:p>
            <a:pPr lvl="3"/>
            <a:endParaRPr lang="en-US" dirty="0"/>
          </a:p>
        </p:txBody>
      </p:sp>
    </p:spTree>
    <p:extLst>
      <p:ext uri="{BB962C8B-B14F-4D97-AF65-F5344CB8AC3E}">
        <p14:creationId xmlns:p14="http://schemas.microsoft.com/office/powerpoint/2010/main" val="283083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Computerized System</a:t>
            </a:r>
            <a:br>
              <a:rPr lang="en-US" dirty="0" smtClean="0"/>
            </a:br>
            <a:endParaRPr lang="en-US" dirty="0"/>
          </a:p>
        </p:txBody>
      </p:sp>
      <p:sp>
        <p:nvSpPr>
          <p:cNvPr id="3" name="Content Placeholder 2"/>
          <p:cNvSpPr>
            <a:spLocks noGrp="1"/>
          </p:cNvSpPr>
          <p:nvPr>
            <p:ph idx="1"/>
          </p:nvPr>
        </p:nvSpPr>
        <p:spPr/>
        <p:txBody>
          <a:bodyPr/>
          <a:lstStyle/>
          <a:p>
            <a:r>
              <a:rPr lang="en-US" dirty="0" smtClean="0"/>
              <a:t>Privacy of the hotel information are more secured.</a:t>
            </a:r>
          </a:p>
          <a:p>
            <a:r>
              <a:rPr lang="en-US" dirty="0" smtClean="0"/>
              <a:t>Frequent communication between seniors and lower level employees with the auto generated reports.</a:t>
            </a:r>
          </a:p>
          <a:p>
            <a:r>
              <a:rPr lang="en-US" dirty="0" smtClean="0"/>
              <a:t>Users have direct access to the latest information at any time who has access.</a:t>
            </a:r>
          </a:p>
          <a:p>
            <a:r>
              <a:rPr lang="en-US" dirty="0" smtClean="0"/>
              <a:t>Efficiency in storage management.</a:t>
            </a:r>
          </a:p>
          <a:p>
            <a:r>
              <a:rPr lang="en-US" dirty="0" smtClean="0"/>
              <a:t>High accuracy in calculations by eliminating human errors.</a:t>
            </a:r>
          </a:p>
          <a:p>
            <a:r>
              <a:rPr lang="en-US" dirty="0" smtClean="0"/>
              <a:t>Less time consuming</a:t>
            </a:r>
          </a:p>
        </p:txBody>
      </p:sp>
    </p:spTree>
    <p:extLst>
      <p:ext uri="{BB962C8B-B14F-4D97-AF65-F5344CB8AC3E}">
        <p14:creationId xmlns:p14="http://schemas.microsoft.com/office/powerpoint/2010/main" val="418689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089" y="1978489"/>
            <a:ext cx="408617" cy="408617"/>
          </a:xfrm>
        </p:spPr>
      </p:pic>
      <p:pic>
        <p:nvPicPr>
          <p:cNvPr id="21" name="Picture 20"/>
          <p:cNvPicPr>
            <a:picLocks noChangeAspect="1"/>
          </p:cNvPicPr>
          <p:nvPr/>
        </p:nvPicPr>
        <p:blipFill>
          <a:blip r:embed="rId3"/>
          <a:stretch>
            <a:fillRect/>
          </a:stretch>
        </p:blipFill>
        <p:spPr>
          <a:xfrm>
            <a:off x="2388690" y="6074733"/>
            <a:ext cx="408467" cy="408467"/>
          </a:xfrm>
          <a:prstGeom prst="rect">
            <a:avLst/>
          </a:prstGeom>
        </p:spPr>
      </p:pic>
      <p:pic>
        <p:nvPicPr>
          <p:cNvPr id="22" name="Picture 21"/>
          <p:cNvPicPr>
            <a:picLocks noChangeAspect="1"/>
          </p:cNvPicPr>
          <p:nvPr/>
        </p:nvPicPr>
        <p:blipFill>
          <a:blip r:embed="rId3"/>
          <a:stretch>
            <a:fillRect/>
          </a:stretch>
        </p:blipFill>
        <p:spPr>
          <a:xfrm>
            <a:off x="2388690" y="5511545"/>
            <a:ext cx="408467" cy="408467"/>
          </a:xfrm>
          <a:prstGeom prst="rect">
            <a:avLst/>
          </a:prstGeom>
        </p:spPr>
      </p:pic>
      <p:pic>
        <p:nvPicPr>
          <p:cNvPr id="23" name="Picture 22"/>
          <p:cNvPicPr>
            <a:picLocks noChangeAspect="1"/>
          </p:cNvPicPr>
          <p:nvPr/>
        </p:nvPicPr>
        <p:blipFill>
          <a:blip r:embed="rId3"/>
          <a:stretch>
            <a:fillRect/>
          </a:stretch>
        </p:blipFill>
        <p:spPr>
          <a:xfrm>
            <a:off x="2366287" y="4931196"/>
            <a:ext cx="408467" cy="408467"/>
          </a:xfrm>
          <a:prstGeom prst="rect">
            <a:avLst/>
          </a:prstGeom>
        </p:spPr>
      </p:pic>
      <p:pic>
        <p:nvPicPr>
          <p:cNvPr id="24" name="Picture 23"/>
          <p:cNvPicPr>
            <a:picLocks noChangeAspect="1"/>
          </p:cNvPicPr>
          <p:nvPr/>
        </p:nvPicPr>
        <p:blipFill>
          <a:blip r:embed="rId3"/>
          <a:stretch>
            <a:fillRect/>
          </a:stretch>
        </p:blipFill>
        <p:spPr>
          <a:xfrm>
            <a:off x="2366212" y="4366125"/>
            <a:ext cx="408467" cy="408467"/>
          </a:xfrm>
          <a:prstGeom prst="rect">
            <a:avLst/>
          </a:prstGeom>
        </p:spPr>
      </p:pic>
      <p:pic>
        <p:nvPicPr>
          <p:cNvPr id="25" name="Picture 24"/>
          <p:cNvPicPr>
            <a:picLocks noChangeAspect="1"/>
          </p:cNvPicPr>
          <p:nvPr/>
        </p:nvPicPr>
        <p:blipFill>
          <a:blip r:embed="rId3"/>
          <a:stretch>
            <a:fillRect/>
          </a:stretch>
        </p:blipFill>
        <p:spPr>
          <a:xfrm>
            <a:off x="2388691" y="3785633"/>
            <a:ext cx="408467" cy="408467"/>
          </a:xfrm>
          <a:prstGeom prst="rect">
            <a:avLst/>
          </a:prstGeom>
        </p:spPr>
      </p:pic>
      <p:pic>
        <p:nvPicPr>
          <p:cNvPr id="26" name="Picture 25"/>
          <p:cNvPicPr>
            <a:picLocks noChangeAspect="1"/>
          </p:cNvPicPr>
          <p:nvPr/>
        </p:nvPicPr>
        <p:blipFill>
          <a:blip r:embed="rId3"/>
          <a:stretch>
            <a:fillRect/>
          </a:stretch>
        </p:blipFill>
        <p:spPr>
          <a:xfrm>
            <a:off x="2359288" y="3199859"/>
            <a:ext cx="408467" cy="408467"/>
          </a:xfrm>
          <a:prstGeom prst="rect">
            <a:avLst/>
          </a:prstGeom>
        </p:spPr>
      </p:pic>
      <p:pic>
        <p:nvPicPr>
          <p:cNvPr id="27" name="Picture 26"/>
          <p:cNvPicPr>
            <a:picLocks noChangeAspect="1"/>
          </p:cNvPicPr>
          <p:nvPr/>
        </p:nvPicPr>
        <p:blipFill>
          <a:blip r:embed="rId3"/>
          <a:stretch>
            <a:fillRect/>
          </a:stretch>
        </p:blipFill>
        <p:spPr>
          <a:xfrm>
            <a:off x="2369089" y="2589249"/>
            <a:ext cx="408467" cy="408467"/>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29" y="3251076"/>
            <a:ext cx="1186582" cy="1186582"/>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017" y="3271681"/>
            <a:ext cx="1186851" cy="1280261"/>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6925" y="3457215"/>
            <a:ext cx="1014054" cy="1014054"/>
          </a:xfrm>
          <a:prstGeom prst="rect">
            <a:avLst/>
          </a:prstGeom>
        </p:spPr>
      </p:pic>
      <p:cxnSp>
        <p:nvCxnSpPr>
          <p:cNvPr id="32" name="Straight Connector 31"/>
          <p:cNvCxnSpPr/>
          <p:nvPr/>
        </p:nvCxnSpPr>
        <p:spPr>
          <a:xfrm flipH="1" flipV="1">
            <a:off x="2797157" y="2387106"/>
            <a:ext cx="2355343" cy="1123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3"/>
          </p:cNvCxnSpPr>
          <p:nvPr/>
        </p:nvCxnSpPr>
        <p:spPr>
          <a:xfrm>
            <a:off x="2777556" y="2793483"/>
            <a:ext cx="2374944" cy="71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3"/>
          </p:cNvCxnSpPr>
          <p:nvPr/>
        </p:nvCxnSpPr>
        <p:spPr>
          <a:xfrm>
            <a:off x="2767755" y="3404093"/>
            <a:ext cx="2384745" cy="10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3"/>
          </p:cNvCxnSpPr>
          <p:nvPr/>
        </p:nvCxnSpPr>
        <p:spPr>
          <a:xfrm flipV="1">
            <a:off x="2797158" y="3510338"/>
            <a:ext cx="2355342" cy="479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4" idx="3"/>
          </p:cNvCxnSpPr>
          <p:nvPr/>
        </p:nvCxnSpPr>
        <p:spPr>
          <a:xfrm flipV="1">
            <a:off x="2774679" y="4040348"/>
            <a:ext cx="2202763" cy="53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3"/>
          </p:cNvCxnSpPr>
          <p:nvPr/>
        </p:nvCxnSpPr>
        <p:spPr>
          <a:xfrm flipV="1">
            <a:off x="2774754" y="4022818"/>
            <a:ext cx="2219940" cy="111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3"/>
          </p:cNvCxnSpPr>
          <p:nvPr/>
        </p:nvCxnSpPr>
        <p:spPr>
          <a:xfrm flipV="1">
            <a:off x="2797157" y="4040348"/>
            <a:ext cx="2180285" cy="1675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1" idx="3"/>
          </p:cNvCxnSpPr>
          <p:nvPr/>
        </p:nvCxnSpPr>
        <p:spPr>
          <a:xfrm flipV="1">
            <a:off x="2797157" y="4040348"/>
            <a:ext cx="2180285" cy="223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10687" y="3844367"/>
            <a:ext cx="17339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3"/>
          </p:cNvCxnSpPr>
          <p:nvPr/>
        </p:nvCxnSpPr>
        <p:spPr>
          <a:xfrm>
            <a:off x="8466868" y="3911812"/>
            <a:ext cx="1200057"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6769" y="1992783"/>
            <a:ext cx="1654620" cy="230832"/>
          </a:xfrm>
          <a:prstGeom prst="rect">
            <a:avLst/>
          </a:prstGeom>
          <a:noFill/>
        </p:spPr>
        <p:txBody>
          <a:bodyPr wrap="none" rtlCol="0">
            <a:spAutoFit/>
          </a:bodyPr>
          <a:lstStyle/>
          <a:p>
            <a:r>
              <a:rPr lang="en-US" sz="900" b="1" dirty="0" smtClean="0"/>
              <a:t>Front Office management</a:t>
            </a:r>
            <a:endParaRPr lang="en-US" sz="900" b="1" dirty="0"/>
          </a:p>
        </p:txBody>
      </p:sp>
      <p:sp>
        <p:nvSpPr>
          <p:cNvPr id="55" name="TextBox 54"/>
          <p:cNvSpPr txBox="1"/>
          <p:nvPr/>
        </p:nvSpPr>
        <p:spPr>
          <a:xfrm>
            <a:off x="695018" y="2678066"/>
            <a:ext cx="1287532" cy="230832"/>
          </a:xfrm>
          <a:prstGeom prst="rect">
            <a:avLst/>
          </a:prstGeom>
          <a:noFill/>
        </p:spPr>
        <p:txBody>
          <a:bodyPr wrap="none" rtlCol="0">
            <a:spAutoFit/>
          </a:bodyPr>
          <a:lstStyle/>
          <a:p>
            <a:r>
              <a:rPr lang="en-US" sz="900" b="1" dirty="0" smtClean="0"/>
              <a:t>Event management</a:t>
            </a:r>
            <a:endParaRPr lang="en-US" sz="900" b="1" dirty="0"/>
          </a:p>
        </p:txBody>
      </p:sp>
      <p:sp>
        <p:nvSpPr>
          <p:cNvPr id="56" name="TextBox 55"/>
          <p:cNvSpPr txBox="1"/>
          <p:nvPr/>
        </p:nvSpPr>
        <p:spPr>
          <a:xfrm>
            <a:off x="695018" y="3279506"/>
            <a:ext cx="1431802" cy="230832"/>
          </a:xfrm>
          <a:prstGeom prst="rect">
            <a:avLst/>
          </a:prstGeom>
          <a:noFill/>
        </p:spPr>
        <p:txBody>
          <a:bodyPr wrap="none" rtlCol="0">
            <a:spAutoFit/>
          </a:bodyPr>
          <a:lstStyle/>
          <a:p>
            <a:r>
              <a:rPr lang="en-US" sz="900" b="1" dirty="0" smtClean="0"/>
              <a:t>Finance management</a:t>
            </a:r>
            <a:endParaRPr lang="en-US" sz="900" b="1" dirty="0"/>
          </a:p>
        </p:txBody>
      </p:sp>
      <p:sp>
        <p:nvSpPr>
          <p:cNvPr id="57" name="TextBox 56"/>
          <p:cNvSpPr txBox="1"/>
          <p:nvPr/>
        </p:nvSpPr>
        <p:spPr>
          <a:xfrm>
            <a:off x="280676" y="3923453"/>
            <a:ext cx="2105063" cy="230832"/>
          </a:xfrm>
          <a:prstGeom prst="rect">
            <a:avLst/>
          </a:prstGeom>
          <a:noFill/>
        </p:spPr>
        <p:txBody>
          <a:bodyPr wrap="none" rtlCol="0">
            <a:spAutoFit/>
          </a:bodyPr>
          <a:lstStyle/>
          <a:p>
            <a:r>
              <a:rPr lang="en-US" sz="900" b="1" dirty="0" smtClean="0"/>
              <a:t>Customer and room management</a:t>
            </a:r>
            <a:endParaRPr lang="en-US" sz="900" b="1" dirty="0"/>
          </a:p>
        </p:txBody>
      </p:sp>
      <p:sp>
        <p:nvSpPr>
          <p:cNvPr id="58" name="TextBox 57"/>
          <p:cNvSpPr txBox="1"/>
          <p:nvPr/>
        </p:nvSpPr>
        <p:spPr>
          <a:xfrm>
            <a:off x="693414" y="4491631"/>
            <a:ext cx="1433406" cy="230832"/>
          </a:xfrm>
          <a:prstGeom prst="rect">
            <a:avLst/>
          </a:prstGeom>
          <a:noFill/>
        </p:spPr>
        <p:txBody>
          <a:bodyPr wrap="none" rtlCol="0">
            <a:spAutoFit/>
          </a:bodyPr>
          <a:lstStyle/>
          <a:p>
            <a:r>
              <a:rPr lang="en-US" sz="900" b="1" dirty="0" smtClean="0"/>
              <a:t>Supplier management</a:t>
            </a:r>
            <a:endParaRPr lang="en-US" sz="900" b="1" dirty="0"/>
          </a:p>
        </p:txBody>
      </p:sp>
      <p:sp>
        <p:nvSpPr>
          <p:cNvPr id="59" name="TextBox 58"/>
          <p:cNvSpPr txBox="1"/>
          <p:nvPr/>
        </p:nvSpPr>
        <p:spPr>
          <a:xfrm>
            <a:off x="435989" y="5020013"/>
            <a:ext cx="1939955" cy="230832"/>
          </a:xfrm>
          <a:prstGeom prst="rect">
            <a:avLst/>
          </a:prstGeom>
          <a:noFill/>
        </p:spPr>
        <p:txBody>
          <a:bodyPr wrap="none" rtlCol="0">
            <a:spAutoFit/>
          </a:bodyPr>
          <a:lstStyle/>
          <a:p>
            <a:r>
              <a:rPr lang="en-US" sz="900" b="1" dirty="0" smtClean="0"/>
              <a:t>Human Resource management</a:t>
            </a:r>
            <a:endParaRPr lang="en-US" sz="900" b="1" dirty="0"/>
          </a:p>
        </p:txBody>
      </p:sp>
      <p:sp>
        <p:nvSpPr>
          <p:cNvPr id="60" name="TextBox 59"/>
          <p:cNvSpPr txBox="1"/>
          <p:nvPr/>
        </p:nvSpPr>
        <p:spPr>
          <a:xfrm>
            <a:off x="544102" y="5685622"/>
            <a:ext cx="1797287" cy="230832"/>
          </a:xfrm>
          <a:prstGeom prst="rect">
            <a:avLst/>
          </a:prstGeom>
          <a:noFill/>
        </p:spPr>
        <p:txBody>
          <a:bodyPr wrap="none" rtlCol="0">
            <a:spAutoFit/>
          </a:bodyPr>
          <a:lstStyle/>
          <a:p>
            <a:r>
              <a:rPr lang="en-US" sz="900" b="1" dirty="0" smtClean="0"/>
              <a:t>Housekeeping management</a:t>
            </a:r>
            <a:endParaRPr lang="en-US" sz="900" b="1" dirty="0"/>
          </a:p>
        </p:txBody>
      </p:sp>
      <p:sp>
        <p:nvSpPr>
          <p:cNvPr id="61" name="TextBox 60"/>
          <p:cNvSpPr txBox="1"/>
          <p:nvPr/>
        </p:nvSpPr>
        <p:spPr>
          <a:xfrm>
            <a:off x="574721" y="6235815"/>
            <a:ext cx="1609736" cy="230832"/>
          </a:xfrm>
          <a:prstGeom prst="rect">
            <a:avLst/>
          </a:prstGeom>
          <a:noFill/>
        </p:spPr>
        <p:txBody>
          <a:bodyPr wrap="none" rtlCol="0">
            <a:spAutoFit/>
          </a:bodyPr>
          <a:lstStyle/>
          <a:p>
            <a:r>
              <a:rPr lang="en-US" sz="900" b="1" dirty="0" smtClean="0"/>
              <a:t>Promoting and marketing</a:t>
            </a:r>
            <a:endParaRPr lang="en-US" sz="900" b="1" dirty="0"/>
          </a:p>
        </p:txBody>
      </p:sp>
      <p:sp>
        <p:nvSpPr>
          <p:cNvPr id="64" name="TextBox 63"/>
          <p:cNvSpPr txBox="1"/>
          <p:nvPr/>
        </p:nvSpPr>
        <p:spPr>
          <a:xfrm>
            <a:off x="4826031" y="4727625"/>
            <a:ext cx="1604513" cy="523220"/>
          </a:xfrm>
          <a:prstGeom prst="rect">
            <a:avLst/>
          </a:prstGeom>
          <a:noFill/>
        </p:spPr>
        <p:txBody>
          <a:bodyPr wrap="square" rtlCol="0">
            <a:spAutoFit/>
          </a:bodyPr>
          <a:lstStyle/>
          <a:p>
            <a:r>
              <a:rPr lang="en-US" sz="1400" b="1" dirty="0" smtClean="0"/>
              <a:t>Web Application</a:t>
            </a:r>
            <a:endParaRPr lang="en-US" sz="1400" b="1" dirty="0"/>
          </a:p>
        </p:txBody>
      </p:sp>
      <p:sp>
        <p:nvSpPr>
          <p:cNvPr id="65" name="TextBox 64"/>
          <p:cNvSpPr txBox="1"/>
          <p:nvPr/>
        </p:nvSpPr>
        <p:spPr>
          <a:xfrm>
            <a:off x="7530862" y="4777307"/>
            <a:ext cx="1604513" cy="307777"/>
          </a:xfrm>
          <a:prstGeom prst="rect">
            <a:avLst/>
          </a:prstGeom>
          <a:noFill/>
        </p:spPr>
        <p:txBody>
          <a:bodyPr wrap="square" rtlCol="0">
            <a:spAutoFit/>
          </a:bodyPr>
          <a:lstStyle/>
          <a:p>
            <a:r>
              <a:rPr lang="en-US" sz="1400" b="1" dirty="0" smtClean="0"/>
              <a:t>Server</a:t>
            </a:r>
            <a:endParaRPr lang="en-US" sz="1400" b="1" dirty="0"/>
          </a:p>
        </p:txBody>
      </p:sp>
      <p:sp>
        <p:nvSpPr>
          <p:cNvPr id="66" name="TextBox 65"/>
          <p:cNvSpPr txBox="1"/>
          <p:nvPr/>
        </p:nvSpPr>
        <p:spPr>
          <a:xfrm>
            <a:off x="9666925" y="4777307"/>
            <a:ext cx="1604513" cy="307777"/>
          </a:xfrm>
          <a:prstGeom prst="rect">
            <a:avLst/>
          </a:prstGeom>
          <a:noFill/>
        </p:spPr>
        <p:txBody>
          <a:bodyPr wrap="square" rtlCol="0">
            <a:spAutoFit/>
          </a:bodyPr>
          <a:lstStyle/>
          <a:p>
            <a:r>
              <a:rPr lang="en-US" sz="1400" b="1" dirty="0" smtClean="0"/>
              <a:t>Database</a:t>
            </a:r>
            <a:endParaRPr lang="en-US" sz="1400" b="1" dirty="0"/>
          </a:p>
        </p:txBody>
      </p:sp>
    </p:spTree>
    <p:extLst>
      <p:ext uri="{BB962C8B-B14F-4D97-AF65-F5344CB8AC3E}">
        <p14:creationId xmlns:p14="http://schemas.microsoft.com/office/powerpoint/2010/main" val="300696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500"/>
                                        <p:tgtEl>
                                          <p:spTgt spid="5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 grpId="0"/>
      <p:bldP spid="55" grpId="0"/>
      <p:bldP spid="56" grpId="0"/>
      <p:bldP spid="57" grpId="0"/>
      <p:bldP spid="58" grpId="0"/>
      <p:bldP spid="59" grpId="0"/>
      <p:bldP spid="60" grpId="0"/>
      <p:bldP spid="61" grpId="0"/>
      <p:bldP spid="64" grpId="0"/>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Entire project is broken down in to eight sub sections</a:t>
            </a:r>
            <a:endParaRPr lang="en-US" sz="3200" dirty="0"/>
          </a:p>
        </p:txBody>
      </p:sp>
      <p:sp>
        <p:nvSpPr>
          <p:cNvPr id="3" name="Content Placeholder 2"/>
          <p:cNvSpPr>
            <a:spLocks noGrp="1"/>
          </p:cNvSpPr>
          <p:nvPr>
            <p:ph idx="1"/>
          </p:nvPr>
        </p:nvSpPr>
        <p:spPr/>
        <p:txBody>
          <a:bodyPr/>
          <a:lstStyle/>
          <a:p>
            <a:r>
              <a:rPr lang="en-US" dirty="0" smtClean="0"/>
              <a:t>Front office Management</a:t>
            </a:r>
          </a:p>
          <a:p>
            <a:r>
              <a:rPr lang="en-US" dirty="0" smtClean="0"/>
              <a:t>Event Management</a:t>
            </a:r>
          </a:p>
          <a:p>
            <a:r>
              <a:rPr lang="en-US" dirty="0" smtClean="0"/>
              <a:t>Finance Management</a:t>
            </a:r>
          </a:p>
          <a:p>
            <a:r>
              <a:rPr lang="en-US" dirty="0" smtClean="0"/>
              <a:t>Customer and Room Management</a:t>
            </a:r>
          </a:p>
          <a:p>
            <a:r>
              <a:rPr lang="en-US" dirty="0" smtClean="0"/>
              <a:t>Supplier Management</a:t>
            </a:r>
          </a:p>
          <a:p>
            <a:r>
              <a:rPr lang="en-US" dirty="0" smtClean="0"/>
              <a:t>Human Resource Management</a:t>
            </a:r>
          </a:p>
          <a:p>
            <a:r>
              <a:rPr lang="en-US" dirty="0" smtClean="0"/>
              <a:t>Housekeeping Management</a:t>
            </a:r>
          </a:p>
          <a:p>
            <a:r>
              <a:rPr lang="en-US" dirty="0" smtClean="0"/>
              <a:t>Promoting and Marketing Business</a:t>
            </a:r>
          </a:p>
          <a:p>
            <a:endParaRPr lang="en-US" dirty="0" smtClean="0"/>
          </a:p>
          <a:p>
            <a:endParaRPr lang="en-US" dirty="0" smtClean="0"/>
          </a:p>
          <a:p>
            <a:endParaRPr lang="en-US" dirty="0"/>
          </a:p>
        </p:txBody>
      </p:sp>
    </p:spTree>
    <p:extLst>
      <p:ext uri="{BB962C8B-B14F-4D97-AF65-F5344CB8AC3E}">
        <p14:creationId xmlns:p14="http://schemas.microsoft.com/office/powerpoint/2010/main" val="317892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Office Management</a:t>
            </a:r>
            <a:endParaRPr lang="en-US" dirty="0"/>
          </a:p>
        </p:txBody>
      </p:sp>
      <p:sp>
        <p:nvSpPr>
          <p:cNvPr id="3" name="Content Placeholder 2"/>
          <p:cNvSpPr>
            <a:spLocks noGrp="1"/>
          </p:cNvSpPr>
          <p:nvPr>
            <p:ph idx="1"/>
          </p:nvPr>
        </p:nvSpPr>
        <p:spPr>
          <a:xfrm>
            <a:off x="879895" y="1440611"/>
            <a:ext cx="10624718" cy="5158597"/>
          </a:xfrm>
        </p:spPr>
        <p:txBody>
          <a:bodyPr>
            <a:normAutofit/>
          </a:bodyPr>
          <a:lstStyle/>
          <a:p>
            <a:pPr marL="0" indent="0">
              <a:buNone/>
            </a:pPr>
            <a:r>
              <a:rPr lang="en-US" dirty="0"/>
              <a:t>Front office is the first department noticed by the guests whenever they enter the hotel. So this function is the major source of guest information and is responsible in maintaining guest records. Thus , the role of the front office is to reserve, receive, allocate rooms to guests and act as a continuous of information to guests through the period of stay in the hotel</a:t>
            </a:r>
            <a:r>
              <a:rPr lang="en-US" dirty="0" smtClean="0"/>
              <a:t>.</a:t>
            </a:r>
          </a:p>
          <a:p>
            <a:pPr marL="0" indent="0">
              <a:buNone/>
            </a:pPr>
            <a:endParaRPr lang="en-US" dirty="0"/>
          </a:p>
          <a:p>
            <a:pPr marL="0" indent="0">
              <a:buNone/>
            </a:pPr>
            <a:r>
              <a:rPr lang="en-US" b="1" dirty="0" smtClean="0"/>
              <a:t>Basic CRUD </a:t>
            </a:r>
            <a:r>
              <a:rPr lang="en-US" b="1" dirty="0"/>
              <a:t>Operations </a:t>
            </a:r>
            <a:r>
              <a:rPr lang="en-US" b="1" dirty="0" smtClean="0"/>
              <a:t>:</a:t>
            </a:r>
            <a:r>
              <a:rPr lang="en-US" dirty="0"/>
              <a:t> </a:t>
            </a:r>
          </a:p>
          <a:p>
            <a:r>
              <a:rPr lang="en-US" dirty="0"/>
              <a:t>Receiving the guest and completing the registration form. </a:t>
            </a:r>
            <a:endParaRPr lang="en-US" dirty="0" smtClean="0"/>
          </a:p>
          <a:p>
            <a:pPr lvl="0"/>
            <a:r>
              <a:rPr lang="en-US" dirty="0" smtClean="0"/>
              <a:t>Reserving </a:t>
            </a:r>
            <a:r>
              <a:rPr lang="en-US" dirty="0"/>
              <a:t>the rooms as per the request</a:t>
            </a:r>
            <a:r>
              <a:rPr lang="en-US" dirty="0" smtClean="0"/>
              <a:t>.</a:t>
            </a:r>
            <a:endParaRPr lang="en-US" dirty="0"/>
          </a:p>
          <a:p>
            <a:pPr lvl="0"/>
            <a:r>
              <a:rPr lang="en-US" dirty="0"/>
              <a:t>Shifting of rooms as per the guest requests</a:t>
            </a:r>
            <a:r>
              <a:rPr lang="en-US" dirty="0" smtClean="0"/>
              <a:t>.</a:t>
            </a:r>
            <a:r>
              <a:rPr lang="en-US" dirty="0"/>
              <a:t> </a:t>
            </a:r>
          </a:p>
          <a:p>
            <a:pPr lvl="0"/>
            <a:r>
              <a:rPr lang="en-US" dirty="0" smtClean="0"/>
              <a:t>Providing </a:t>
            </a:r>
            <a:r>
              <a:rPr lang="en-US" dirty="0"/>
              <a:t>the information to the guests and deals with the emails and messages </a:t>
            </a:r>
            <a:r>
              <a:rPr lang="en-US" dirty="0" smtClean="0"/>
              <a:t>.</a:t>
            </a:r>
            <a:r>
              <a:rPr lang="en-US" dirty="0"/>
              <a:t> </a:t>
            </a:r>
          </a:p>
          <a:p>
            <a:pPr lvl="0"/>
            <a:r>
              <a:rPr lang="en-US" dirty="0" smtClean="0"/>
              <a:t>Prepare </a:t>
            </a:r>
            <a:r>
              <a:rPr lang="en-US" dirty="0"/>
              <a:t>the guest arrivals , departures and guests in house lists</a:t>
            </a:r>
            <a:r>
              <a:rPr lang="en-US" dirty="0" smtClean="0"/>
              <a:t>.</a:t>
            </a:r>
            <a:endParaRPr lang="en-US" dirty="0"/>
          </a:p>
          <a:p>
            <a:pPr lvl="0"/>
            <a:r>
              <a:rPr lang="en-US" dirty="0"/>
              <a:t>Update cancellations and no shows by the guests</a:t>
            </a:r>
            <a:r>
              <a:rPr lang="en-US" dirty="0" smtClean="0"/>
              <a:t>.</a:t>
            </a:r>
            <a:r>
              <a:rPr lang="en-US" dirty="0"/>
              <a:t> </a:t>
            </a:r>
          </a:p>
          <a:p>
            <a:r>
              <a:rPr lang="en-US" dirty="0" smtClean="0"/>
              <a:t>Generate reports regarding the payments of the guests.</a:t>
            </a:r>
            <a:endParaRPr lang="en-US" dirty="0"/>
          </a:p>
        </p:txBody>
      </p:sp>
    </p:spTree>
    <p:extLst>
      <p:ext uri="{BB962C8B-B14F-4D97-AF65-F5344CB8AC3E}">
        <p14:creationId xmlns:p14="http://schemas.microsoft.com/office/powerpoint/2010/main" val="14787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409</TotalTime>
  <Words>810</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Cooper Black</vt:lpstr>
      <vt:lpstr>Wingdings 3</vt:lpstr>
      <vt:lpstr>Wisp</vt:lpstr>
      <vt:lpstr>Hotel Management System</vt:lpstr>
      <vt:lpstr>Group Members</vt:lpstr>
      <vt:lpstr>Introduction</vt:lpstr>
      <vt:lpstr>Problems with the current method</vt:lpstr>
      <vt:lpstr>Solutions</vt:lpstr>
      <vt:lpstr>Benefits of the Computerized System </vt:lpstr>
      <vt:lpstr>System Overview</vt:lpstr>
      <vt:lpstr>The Entire project is broken down in to eight sub sections</vt:lpstr>
      <vt:lpstr>Front Office Management</vt:lpstr>
      <vt:lpstr>Event Management </vt:lpstr>
      <vt:lpstr>Finance Management </vt:lpstr>
      <vt:lpstr>Customer and Room Management </vt:lpstr>
      <vt:lpstr>Supplier Management </vt:lpstr>
      <vt:lpstr>Human Resource Management </vt:lpstr>
      <vt:lpstr>Housekeeping Management </vt:lpstr>
      <vt:lpstr>Promoting and Marketing Business  </vt:lpstr>
      <vt:lpstr>Technologies</vt:lpstr>
      <vt:lpstr> Software and Hardware requirements </vt:lpstr>
      <vt:lpstr>Gantt Chart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Kavindi</dc:creator>
  <cp:lastModifiedBy>Kavindi</cp:lastModifiedBy>
  <cp:revision>38</cp:revision>
  <dcterms:created xsi:type="dcterms:W3CDTF">2019-07-22T16:17:59Z</dcterms:created>
  <dcterms:modified xsi:type="dcterms:W3CDTF">2019-07-24T18:14:13Z</dcterms:modified>
</cp:coreProperties>
</file>