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78" d="100"/>
          <a:sy n="78" d="100"/>
        </p:scale>
        <p:origin x="37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7/11/2019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7/11/2019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7/11/2019</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7/11/2019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00E88-7859-493C-B9B1-9237D9EF71D7}"/>
              </a:ext>
            </a:extLst>
          </p:cNvPr>
          <p:cNvSpPr>
            <a:spLocks noGrp="1"/>
          </p:cNvSpPr>
          <p:nvPr>
            <p:ph type="ctrTitle"/>
          </p:nvPr>
        </p:nvSpPr>
        <p:spPr>
          <a:xfrm>
            <a:off x="753305" y="0"/>
            <a:ext cx="10182425" cy="3002692"/>
          </a:xfrm>
        </p:spPr>
        <p:txBody>
          <a:bodyPr/>
          <a:lstStyle/>
          <a:p>
            <a:pPr algn="ctr"/>
            <a:r>
              <a:rPr lang="en-US" dirty="0">
                <a:solidFill>
                  <a:schemeClr val="accent2">
                    <a:lumMod val="50000"/>
                  </a:schemeClr>
                </a:solidFill>
              </a:rPr>
              <a:t>Peter’s Place Hotel Management System</a:t>
            </a:r>
            <a:br>
              <a:rPr lang="en-US" dirty="0">
                <a:solidFill>
                  <a:schemeClr val="accent2">
                    <a:lumMod val="50000"/>
                  </a:schemeClr>
                </a:solidFill>
              </a:rPr>
            </a:br>
            <a:endParaRPr lang="en-US" dirty="0">
              <a:solidFill>
                <a:schemeClr val="accent2">
                  <a:lumMod val="50000"/>
                </a:schemeClr>
              </a:solidFill>
            </a:endParaRPr>
          </a:p>
        </p:txBody>
      </p:sp>
      <p:sp>
        <p:nvSpPr>
          <p:cNvPr id="3" name="Subtitle 2">
            <a:extLst>
              <a:ext uri="{FF2B5EF4-FFF2-40B4-BE49-F238E27FC236}">
                <a16:creationId xmlns:a16="http://schemas.microsoft.com/office/drawing/2014/main" id="{6C09FEE5-8C45-4716-B082-3F5FEF4AE6B5}"/>
              </a:ext>
            </a:extLst>
          </p:cNvPr>
          <p:cNvSpPr>
            <a:spLocks noGrp="1"/>
          </p:cNvSpPr>
          <p:nvPr>
            <p:ph type="subTitle" idx="1"/>
          </p:nvPr>
        </p:nvSpPr>
        <p:spPr>
          <a:xfrm>
            <a:off x="1560613" y="2592735"/>
            <a:ext cx="7766936" cy="1096899"/>
          </a:xfrm>
        </p:spPr>
        <p:txBody>
          <a:bodyPr>
            <a:normAutofit/>
          </a:bodyPr>
          <a:lstStyle/>
          <a:p>
            <a:r>
              <a:rPr lang="en-US" sz="3600" dirty="0">
                <a:solidFill>
                  <a:schemeClr val="tx1"/>
                </a:solidFill>
              </a:rPr>
              <a:t>ITP-2019-MLB-G9-13</a:t>
            </a:r>
          </a:p>
          <a:p>
            <a:endParaRPr lang="en-US" sz="3600" dirty="0">
              <a:solidFill>
                <a:schemeClr val="tx1"/>
              </a:solidFill>
            </a:endParaRPr>
          </a:p>
          <a:p>
            <a:endParaRPr lang="en-US" sz="3600" dirty="0">
              <a:solidFill>
                <a:schemeClr val="tx1"/>
              </a:solidFill>
            </a:endParaRPr>
          </a:p>
        </p:txBody>
      </p:sp>
      <p:sp>
        <p:nvSpPr>
          <p:cNvPr id="4" name="TextBox 3">
            <a:extLst>
              <a:ext uri="{FF2B5EF4-FFF2-40B4-BE49-F238E27FC236}">
                <a16:creationId xmlns:a16="http://schemas.microsoft.com/office/drawing/2014/main" id="{FC143B85-31CE-4B47-83D1-FE4D40872D0E}"/>
              </a:ext>
            </a:extLst>
          </p:cNvPr>
          <p:cNvSpPr txBox="1"/>
          <p:nvPr/>
        </p:nvSpPr>
        <p:spPr>
          <a:xfrm>
            <a:off x="5288692" y="3929449"/>
            <a:ext cx="4448432" cy="2031325"/>
          </a:xfrm>
          <a:prstGeom prst="rect">
            <a:avLst/>
          </a:prstGeom>
          <a:noFill/>
        </p:spPr>
        <p:txBody>
          <a:bodyPr wrap="square" rtlCol="0">
            <a:spAutoFit/>
          </a:bodyPr>
          <a:lstStyle/>
          <a:p>
            <a:r>
              <a:rPr lang="en-US" dirty="0"/>
              <a:t>Kavindi Gunasinghe U.L.D. – IT18143614</a:t>
            </a:r>
          </a:p>
          <a:p>
            <a:r>
              <a:rPr lang="en-US" dirty="0"/>
              <a:t>Wattegedara S.L.               - IT18135862</a:t>
            </a:r>
          </a:p>
          <a:p>
            <a:r>
              <a:rPr lang="en-US" dirty="0" err="1"/>
              <a:t>Visna</a:t>
            </a:r>
            <a:r>
              <a:rPr lang="en-US" dirty="0"/>
              <a:t> </a:t>
            </a:r>
            <a:r>
              <a:rPr lang="en-US" dirty="0" err="1"/>
              <a:t>Oshani</a:t>
            </a:r>
            <a:r>
              <a:rPr lang="en-US" dirty="0"/>
              <a:t> Jayasinghe     - IT18140262</a:t>
            </a:r>
          </a:p>
          <a:p>
            <a:r>
              <a:rPr lang="en-US" dirty="0"/>
              <a:t>Rajapaksha T.N.                 - IT18149654</a:t>
            </a:r>
          </a:p>
          <a:p>
            <a:r>
              <a:rPr lang="en-US" dirty="0"/>
              <a:t>Parana </a:t>
            </a:r>
            <a:r>
              <a:rPr lang="en-US" dirty="0" err="1"/>
              <a:t>Liyanage</a:t>
            </a:r>
            <a:r>
              <a:rPr lang="en-US" dirty="0"/>
              <a:t> T.L.          - IT18124590</a:t>
            </a:r>
          </a:p>
          <a:p>
            <a:r>
              <a:rPr lang="en-US" dirty="0"/>
              <a:t>Gajasinghe A.N.                 - IT18153682</a:t>
            </a:r>
          </a:p>
          <a:p>
            <a:r>
              <a:rPr lang="en-US" dirty="0"/>
              <a:t>D.H.L. </a:t>
            </a:r>
            <a:r>
              <a:rPr lang="en-US" dirty="0" err="1"/>
              <a:t>Amarasinghe</a:t>
            </a:r>
            <a:r>
              <a:rPr lang="en-US" dirty="0"/>
              <a:t>           - IT18093124</a:t>
            </a:r>
          </a:p>
        </p:txBody>
      </p:sp>
    </p:spTree>
    <p:extLst>
      <p:ext uri="{BB962C8B-B14F-4D97-AF65-F5344CB8AC3E}">
        <p14:creationId xmlns:p14="http://schemas.microsoft.com/office/powerpoint/2010/main" val="24441011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0B795-1355-402E-A5C4-511DF074F68C}"/>
              </a:ext>
            </a:extLst>
          </p:cNvPr>
          <p:cNvSpPr>
            <a:spLocks noGrp="1"/>
          </p:cNvSpPr>
          <p:nvPr>
            <p:ph type="title"/>
          </p:nvPr>
        </p:nvSpPr>
        <p:spPr>
          <a:xfrm>
            <a:off x="949182" y="2768600"/>
            <a:ext cx="8596668" cy="1320800"/>
          </a:xfrm>
        </p:spPr>
        <p:txBody>
          <a:bodyPr>
            <a:normAutofit/>
          </a:bodyPr>
          <a:lstStyle/>
          <a:p>
            <a:pPr algn="ctr"/>
            <a:r>
              <a:rPr lang="en-US" sz="7200" dirty="0">
                <a:solidFill>
                  <a:schemeClr val="accent2">
                    <a:lumMod val="50000"/>
                  </a:schemeClr>
                </a:solidFill>
              </a:rPr>
              <a:t>Thank You!</a:t>
            </a:r>
          </a:p>
        </p:txBody>
      </p:sp>
    </p:spTree>
    <p:extLst>
      <p:ext uri="{BB962C8B-B14F-4D97-AF65-F5344CB8AC3E}">
        <p14:creationId xmlns:p14="http://schemas.microsoft.com/office/powerpoint/2010/main" val="1075316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A5B92-D249-4682-AF65-7DA064E48AD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216194D-60D5-4300-BAC2-30CA5AD029B2}"/>
              </a:ext>
            </a:extLst>
          </p:cNvPr>
          <p:cNvSpPr>
            <a:spLocks noGrp="1"/>
          </p:cNvSpPr>
          <p:nvPr>
            <p:ph idx="1"/>
          </p:nvPr>
        </p:nvSpPr>
        <p:spPr/>
        <p:txBody>
          <a:bodyPr/>
          <a:lstStyle/>
          <a:p>
            <a:r>
              <a:rPr lang="en-US" dirty="0"/>
              <a:t>Our Hotel Management System is a new self contained web application which will be produced by our project team in order to overcome the problems that occurred due to the current manual systems.</a:t>
            </a:r>
          </a:p>
          <a:p>
            <a:endParaRPr lang="en-US" dirty="0"/>
          </a:p>
          <a:p>
            <a:r>
              <a:rPr lang="en-US" dirty="0"/>
              <a:t>Main objectives: </a:t>
            </a:r>
          </a:p>
          <a:p>
            <a:pPr lvl="1" algn="just">
              <a:buFont typeface="Arial" panose="020B0604020202020204" pitchFamily="34" charset="0"/>
              <a:buChar char="•"/>
            </a:pPr>
            <a:r>
              <a:rPr lang="en-US" dirty="0"/>
              <a:t>To provide an easy access to the system.</a:t>
            </a:r>
          </a:p>
          <a:p>
            <a:pPr lvl="1" algn="just">
              <a:buFont typeface="Arial" panose="020B0604020202020204" pitchFamily="34" charset="0"/>
              <a:buChar char="•"/>
            </a:pPr>
            <a:r>
              <a:rPr lang="en-US" dirty="0"/>
              <a:t>To provide user friendly functions with attractive interfaces.</a:t>
            </a:r>
          </a:p>
          <a:p>
            <a:pPr lvl="1" algn="just">
              <a:buFont typeface="Arial" panose="020B0604020202020204" pitchFamily="34" charset="0"/>
              <a:buChar char="•"/>
            </a:pPr>
            <a:r>
              <a:rPr lang="en-US" dirty="0"/>
              <a:t>To provide better options for the problem of handling large scale of physical file systems, errors in calculations and other required tasks.</a:t>
            </a:r>
          </a:p>
          <a:p>
            <a:endParaRPr lang="en-US" dirty="0"/>
          </a:p>
        </p:txBody>
      </p:sp>
    </p:spTree>
    <p:extLst>
      <p:ext uri="{BB962C8B-B14F-4D97-AF65-F5344CB8AC3E}">
        <p14:creationId xmlns:p14="http://schemas.microsoft.com/office/powerpoint/2010/main" val="26090859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283F5-A5B5-4421-B0FB-D5A8A7D3ADFB}"/>
              </a:ext>
            </a:extLst>
          </p:cNvPr>
          <p:cNvSpPr>
            <a:spLocks noGrp="1"/>
          </p:cNvSpPr>
          <p:nvPr>
            <p:ph type="title"/>
          </p:nvPr>
        </p:nvSpPr>
        <p:spPr>
          <a:xfrm>
            <a:off x="677334" y="436605"/>
            <a:ext cx="8596668" cy="799071"/>
          </a:xfrm>
        </p:spPr>
        <p:txBody>
          <a:bodyPr/>
          <a:lstStyle/>
          <a:p>
            <a:r>
              <a:rPr lang="en-US" dirty="0"/>
              <a:t>Front Desk Management </a:t>
            </a:r>
          </a:p>
        </p:txBody>
      </p:sp>
      <p:sp>
        <p:nvSpPr>
          <p:cNvPr id="3" name="Content Placeholder 2">
            <a:extLst>
              <a:ext uri="{FF2B5EF4-FFF2-40B4-BE49-F238E27FC236}">
                <a16:creationId xmlns:a16="http://schemas.microsoft.com/office/drawing/2014/main" id="{5E87A66E-647B-4141-AFF7-E25A3C3B879E}"/>
              </a:ext>
            </a:extLst>
          </p:cNvPr>
          <p:cNvSpPr>
            <a:spLocks noGrp="1"/>
          </p:cNvSpPr>
          <p:nvPr>
            <p:ph idx="1"/>
          </p:nvPr>
        </p:nvSpPr>
        <p:spPr>
          <a:xfrm>
            <a:off x="677334" y="1556952"/>
            <a:ext cx="8596668" cy="4436076"/>
          </a:xfrm>
        </p:spPr>
        <p:txBody>
          <a:bodyPr>
            <a:normAutofit fontScale="92500" lnSpcReduction="20000"/>
          </a:bodyPr>
          <a:lstStyle/>
          <a:p>
            <a:r>
              <a:rPr lang="en-US" dirty="0"/>
              <a:t>Description: The front desk or the reception is an area where visitors arrive and first encounter the staff at the hotel to deal with the information of the customer requirements.</a:t>
            </a:r>
          </a:p>
          <a:p>
            <a:pPr marL="0" indent="0">
              <a:buNone/>
            </a:pPr>
            <a:r>
              <a:rPr lang="en-US" dirty="0"/>
              <a:t>     It provides the assistance to guests by performing check-ins and check-outs and updating details.</a:t>
            </a:r>
          </a:p>
          <a:p>
            <a:endParaRPr lang="en-US" dirty="0"/>
          </a:p>
          <a:p>
            <a:r>
              <a:rPr lang="en-US" dirty="0"/>
              <a:t>User Story 1: </a:t>
            </a:r>
          </a:p>
          <a:p>
            <a:pPr marL="400050" lvl="1" indent="0">
              <a:buNone/>
            </a:pPr>
            <a:r>
              <a:rPr lang="en-US" dirty="0"/>
              <a:t>As a receptionist, </a:t>
            </a:r>
          </a:p>
          <a:p>
            <a:pPr marL="400050" lvl="1" indent="0">
              <a:buNone/>
            </a:pPr>
            <a:r>
              <a:rPr lang="en-US" dirty="0"/>
              <a:t>I want to check expected arrivals and departures of the hotel,</a:t>
            </a:r>
          </a:p>
          <a:p>
            <a:pPr marL="400050" lvl="1" indent="0">
              <a:buNone/>
            </a:pPr>
            <a:r>
              <a:rPr lang="en-US" dirty="0"/>
              <a:t>So that I can update the details</a:t>
            </a:r>
          </a:p>
          <a:p>
            <a:pPr marL="400050" lvl="1" indent="0">
              <a:buNone/>
            </a:pPr>
            <a:endParaRPr lang="en-US" dirty="0"/>
          </a:p>
          <a:p>
            <a:r>
              <a:rPr lang="en-US" dirty="0"/>
              <a:t> User Story 2:</a:t>
            </a:r>
          </a:p>
          <a:p>
            <a:pPr marL="400050" lvl="1" indent="0">
              <a:buNone/>
            </a:pPr>
            <a:r>
              <a:rPr lang="en-US" dirty="0"/>
              <a:t>As a receptionist,</a:t>
            </a:r>
          </a:p>
          <a:p>
            <a:pPr marL="400050" lvl="1" indent="0">
              <a:buNone/>
            </a:pPr>
            <a:r>
              <a:rPr lang="en-US" dirty="0"/>
              <a:t>I want to check the cancellations and no shows,</a:t>
            </a:r>
          </a:p>
          <a:p>
            <a:pPr marL="400050" lvl="1" indent="0">
              <a:buNone/>
            </a:pPr>
            <a:r>
              <a:rPr lang="en-US" dirty="0"/>
              <a:t>So that I can update the guests in house</a:t>
            </a:r>
          </a:p>
        </p:txBody>
      </p:sp>
      <p:sp>
        <p:nvSpPr>
          <p:cNvPr id="4" name="TextBox 3">
            <a:extLst>
              <a:ext uri="{FF2B5EF4-FFF2-40B4-BE49-F238E27FC236}">
                <a16:creationId xmlns:a16="http://schemas.microsoft.com/office/drawing/2014/main" id="{C5F2B22A-CF35-40AE-AA60-49BA7130699F}"/>
              </a:ext>
            </a:extLst>
          </p:cNvPr>
          <p:cNvSpPr txBox="1"/>
          <p:nvPr/>
        </p:nvSpPr>
        <p:spPr>
          <a:xfrm>
            <a:off x="9576487" y="6252519"/>
            <a:ext cx="1890583" cy="461665"/>
          </a:xfrm>
          <a:prstGeom prst="rect">
            <a:avLst/>
          </a:prstGeom>
          <a:noFill/>
        </p:spPr>
        <p:txBody>
          <a:bodyPr wrap="square" rtlCol="0">
            <a:spAutoFit/>
          </a:bodyPr>
          <a:lstStyle/>
          <a:p>
            <a:r>
              <a:rPr lang="en-US" sz="2400" dirty="0"/>
              <a:t>IT18143614</a:t>
            </a:r>
          </a:p>
        </p:txBody>
      </p:sp>
    </p:spTree>
    <p:extLst>
      <p:ext uri="{BB962C8B-B14F-4D97-AF65-F5344CB8AC3E}">
        <p14:creationId xmlns:p14="http://schemas.microsoft.com/office/powerpoint/2010/main" val="34676549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283F5-A5B5-4421-B0FB-D5A8A7D3ADFB}"/>
              </a:ext>
            </a:extLst>
          </p:cNvPr>
          <p:cNvSpPr>
            <a:spLocks noGrp="1"/>
          </p:cNvSpPr>
          <p:nvPr>
            <p:ph type="title"/>
          </p:nvPr>
        </p:nvSpPr>
        <p:spPr>
          <a:xfrm>
            <a:off x="677334" y="436605"/>
            <a:ext cx="8596668" cy="799071"/>
          </a:xfrm>
        </p:spPr>
        <p:txBody>
          <a:bodyPr/>
          <a:lstStyle/>
          <a:p>
            <a:r>
              <a:rPr lang="en-US" dirty="0"/>
              <a:t>Event Management </a:t>
            </a:r>
          </a:p>
        </p:txBody>
      </p:sp>
      <p:sp>
        <p:nvSpPr>
          <p:cNvPr id="3" name="Content Placeholder 2">
            <a:extLst>
              <a:ext uri="{FF2B5EF4-FFF2-40B4-BE49-F238E27FC236}">
                <a16:creationId xmlns:a16="http://schemas.microsoft.com/office/drawing/2014/main" id="{5E87A66E-647B-4141-AFF7-E25A3C3B879E}"/>
              </a:ext>
            </a:extLst>
          </p:cNvPr>
          <p:cNvSpPr>
            <a:spLocks noGrp="1"/>
          </p:cNvSpPr>
          <p:nvPr>
            <p:ph idx="1"/>
          </p:nvPr>
        </p:nvSpPr>
        <p:spPr>
          <a:xfrm>
            <a:off x="677334" y="1556952"/>
            <a:ext cx="8596668" cy="4436076"/>
          </a:xfrm>
        </p:spPr>
        <p:txBody>
          <a:bodyPr>
            <a:normAutofit lnSpcReduction="10000"/>
          </a:bodyPr>
          <a:lstStyle/>
          <a:p>
            <a:r>
              <a:rPr lang="en-US" dirty="0"/>
              <a:t>Description: Managing the hotel event spaces such as halls, gardens, conference rooms, dining rooms etc. This will store data about events and manage them.</a:t>
            </a:r>
          </a:p>
          <a:p>
            <a:endParaRPr lang="en-US" dirty="0"/>
          </a:p>
          <a:p>
            <a:r>
              <a:rPr lang="en-US" dirty="0"/>
              <a:t>User Story 1: </a:t>
            </a:r>
          </a:p>
          <a:p>
            <a:pPr marL="400050" lvl="1" indent="0">
              <a:buNone/>
            </a:pPr>
            <a:r>
              <a:rPr lang="en-US" dirty="0"/>
              <a:t>As an event manager, </a:t>
            </a:r>
          </a:p>
          <a:p>
            <a:pPr marL="400050" lvl="1" indent="0">
              <a:buNone/>
            </a:pPr>
            <a:r>
              <a:rPr lang="en-US" dirty="0"/>
              <a:t>I want to store event, date, time, location in a database,</a:t>
            </a:r>
          </a:p>
          <a:p>
            <a:pPr marL="400050" lvl="1" indent="0">
              <a:buNone/>
            </a:pPr>
            <a:r>
              <a:rPr lang="en-US" dirty="0"/>
              <a:t>So that I can manage hotel spaces</a:t>
            </a:r>
          </a:p>
          <a:p>
            <a:pPr marL="400050" lvl="1" indent="0">
              <a:buNone/>
            </a:pPr>
            <a:endParaRPr lang="en-US" dirty="0"/>
          </a:p>
          <a:p>
            <a:r>
              <a:rPr lang="en-US" dirty="0"/>
              <a:t> User Story 2:</a:t>
            </a:r>
          </a:p>
          <a:p>
            <a:pPr marL="400050" lvl="1" indent="0">
              <a:buNone/>
            </a:pPr>
            <a:r>
              <a:rPr lang="en-US" dirty="0"/>
              <a:t>As an event manager,</a:t>
            </a:r>
          </a:p>
          <a:p>
            <a:pPr marL="400050" lvl="1" indent="0">
              <a:buNone/>
            </a:pPr>
            <a:r>
              <a:rPr lang="en-US" dirty="0"/>
              <a:t>I want to update event information,</a:t>
            </a:r>
          </a:p>
          <a:p>
            <a:pPr marL="400050" lvl="1" indent="0">
              <a:buNone/>
            </a:pPr>
            <a:r>
              <a:rPr lang="en-US" dirty="0"/>
              <a:t>So that I can prevent from issues with wrong information</a:t>
            </a:r>
          </a:p>
        </p:txBody>
      </p:sp>
      <p:sp>
        <p:nvSpPr>
          <p:cNvPr id="4" name="TextBox 3">
            <a:extLst>
              <a:ext uri="{FF2B5EF4-FFF2-40B4-BE49-F238E27FC236}">
                <a16:creationId xmlns:a16="http://schemas.microsoft.com/office/drawing/2014/main" id="{C5F2B22A-CF35-40AE-AA60-49BA7130699F}"/>
              </a:ext>
            </a:extLst>
          </p:cNvPr>
          <p:cNvSpPr txBox="1"/>
          <p:nvPr/>
        </p:nvSpPr>
        <p:spPr>
          <a:xfrm>
            <a:off x="9576487" y="6252519"/>
            <a:ext cx="1890583" cy="461665"/>
          </a:xfrm>
          <a:prstGeom prst="rect">
            <a:avLst/>
          </a:prstGeom>
          <a:noFill/>
        </p:spPr>
        <p:txBody>
          <a:bodyPr wrap="square" rtlCol="0">
            <a:spAutoFit/>
          </a:bodyPr>
          <a:lstStyle/>
          <a:p>
            <a:r>
              <a:rPr lang="en-US" sz="2400" dirty="0"/>
              <a:t>IT18135862</a:t>
            </a:r>
          </a:p>
        </p:txBody>
      </p:sp>
    </p:spTree>
    <p:extLst>
      <p:ext uri="{BB962C8B-B14F-4D97-AF65-F5344CB8AC3E}">
        <p14:creationId xmlns:p14="http://schemas.microsoft.com/office/powerpoint/2010/main" val="17459780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283F5-A5B5-4421-B0FB-D5A8A7D3ADFB}"/>
              </a:ext>
            </a:extLst>
          </p:cNvPr>
          <p:cNvSpPr>
            <a:spLocks noGrp="1"/>
          </p:cNvSpPr>
          <p:nvPr>
            <p:ph type="title"/>
          </p:nvPr>
        </p:nvSpPr>
        <p:spPr>
          <a:xfrm>
            <a:off x="677334" y="436605"/>
            <a:ext cx="8596668" cy="799071"/>
          </a:xfrm>
        </p:spPr>
        <p:txBody>
          <a:bodyPr/>
          <a:lstStyle/>
          <a:p>
            <a:r>
              <a:rPr lang="en-US" dirty="0"/>
              <a:t>Finance Management </a:t>
            </a:r>
          </a:p>
        </p:txBody>
      </p:sp>
      <p:sp>
        <p:nvSpPr>
          <p:cNvPr id="3" name="Content Placeholder 2">
            <a:extLst>
              <a:ext uri="{FF2B5EF4-FFF2-40B4-BE49-F238E27FC236}">
                <a16:creationId xmlns:a16="http://schemas.microsoft.com/office/drawing/2014/main" id="{5E87A66E-647B-4141-AFF7-E25A3C3B879E}"/>
              </a:ext>
            </a:extLst>
          </p:cNvPr>
          <p:cNvSpPr>
            <a:spLocks noGrp="1"/>
          </p:cNvSpPr>
          <p:nvPr>
            <p:ph idx="1"/>
          </p:nvPr>
        </p:nvSpPr>
        <p:spPr>
          <a:xfrm>
            <a:off x="677334" y="1235676"/>
            <a:ext cx="8596668" cy="4757352"/>
          </a:xfrm>
        </p:spPr>
        <p:txBody>
          <a:bodyPr>
            <a:normAutofit fontScale="92500" lnSpcReduction="20000"/>
          </a:bodyPr>
          <a:lstStyle/>
          <a:p>
            <a:r>
              <a:rPr lang="en-US" dirty="0"/>
              <a:t>Description: Finance management is responsible for financial statements like budget comparison, financial reports and coordinating and controlling of financial plans. </a:t>
            </a:r>
          </a:p>
          <a:p>
            <a:pPr marL="0" indent="0">
              <a:buNone/>
            </a:pPr>
            <a:r>
              <a:rPr lang="en-US" dirty="0"/>
              <a:t>     From finance system, monthly budget will be updated, new financial reports   updated and outdated plans will be removed.</a:t>
            </a:r>
          </a:p>
          <a:p>
            <a:endParaRPr lang="en-US" dirty="0"/>
          </a:p>
          <a:p>
            <a:r>
              <a:rPr lang="en-US" dirty="0"/>
              <a:t>User Story 1: </a:t>
            </a:r>
          </a:p>
          <a:p>
            <a:pPr marL="400050" lvl="1" indent="0">
              <a:buNone/>
            </a:pPr>
            <a:r>
              <a:rPr lang="en-US" dirty="0"/>
              <a:t>As an administrator, </a:t>
            </a:r>
          </a:p>
          <a:p>
            <a:pPr marL="400050" lvl="1" indent="0">
              <a:buNone/>
            </a:pPr>
            <a:r>
              <a:rPr lang="en-US" dirty="0"/>
              <a:t>I want to create new financial plans,</a:t>
            </a:r>
          </a:p>
          <a:p>
            <a:pPr marL="400050" lvl="1" indent="0">
              <a:buNone/>
            </a:pPr>
            <a:r>
              <a:rPr lang="en-US" dirty="0"/>
              <a:t>So that I can remove outdated plans</a:t>
            </a:r>
          </a:p>
          <a:p>
            <a:pPr marL="400050" lvl="1" indent="0">
              <a:buNone/>
            </a:pPr>
            <a:endParaRPr lang="en-US" dirty="0"/>
          </a:p>
          <a:p>
            <a:r>
              <a:rPr lang="en-US" dirty="0"/>
              <a:t> User Story 2:</a:t>
            </a:r>
          </a:p>
          <a:p>
            <a:pPr marL="400050" lvl="1" indent="0">
              <a:buNone/>
            </a:pPr>
            <a:r>
              <a:rPr lang="en-US" dirty="0"/>
              <a:t>As an administrator,</a:t>
            </a:r>
          </a:p>
          <a:p>
            <a:pPr marL="400050" lvl="1" indent="0">
              <a:buNone/>
            </a:pPr>
            <a:r>
              <a:rPr lang="en-US" dirty="0"/>
              <a:t>I want to control the expenditure in the hotel,</a:t>
            </a:r>
          </a:p>
          <a:p>
            <a:pPr marL="400050" lvl="1" indent="0">
              <a:buNone/>
            </a:pPr>
            <a:r>
              <a:rPr lang="en-US" dirty="0"/>
              <a:t>So that I can manage the profits</a:t>
            </a:r>
          </a:p>
        </p:txBody>
      </p:sp>
      <p:sp>
        <p:nvSpPr>
          <p:cNvPr id="4" name="TextBox 3">
            <a:extLst>
              <a:ext uri="{FF2B5EF4-FFF2-40B4-BE49-F238E27FC236}">
                <a16:creationId xmlns:a16="http://schemas.microsoft.com/office/drawing/2014/main" id="{C5F2B22A-CF35-40AE-AA60-49BA7130699F}"/>
              </a:ext>
            </a:extLst>
          </p:cNvPr>
          <p:cNvSpPr txBox="1"/>
          <p:nvPr/>
        </p:nvSpPr>
        <p:spPr>
          <a:xfrm>
            <a:off x="9576487" y="6252519"/>
            <a:ext cx="1890583" cy="461665"/>
          </a:xfrm>
          <a:prstGeom prst="rect">
            <a:avLst/>
          </a:prstGeom>
          <a:noFill/>
        </p:spPr>
        <p:txBody>
          <a:bodyPr wrap="square" rtlCol="0">
            <a:spAutoFit/>
          </a:bodyPr>
          <a:lstStyle/>
          <a:p>
            <a:r>
              <a:rPr lang="en-US" sz="2400" dirty="0"/>
              <a:t>IT18140262</a:t>
            </a:r>
          </a:p>
        </p:txBody>
      </p:sp>
    </p:spTree>
    <p:extLst>
      <p:ext uri="{BB962C8B-B14F-4D97-AF65-F5344CB8AC3E}">
        <p14:creationId xmlns:p14="http://schemas.microsoft.com/office/powerpoint/2010/main" val="34707018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283F5-A5B5-4421-B0FB-D5A8A7D3ADFB}"/>
              </a:ext>
            </a:extLst>
          </p:cNvPr>
          <p:cNvSpPr>
            <a:spLocks noGrp="1"/>
          </p:cNvSpPr>
          <p:nvPr>
            <p:ph type="title"/>
          </p:nvPr>
        </p:nvSpPr>
        <p:spPr>
          <a:xfrm>
            <a:off x="677334" y="436605"/>
            <a:ext cx="8596668" cy="799071"/>
          </a:xfrm>
        </p:spPr>
        <p:txBody>
          <a:bodyPr/>
          <a:lstStyle/>
          <a:p>
            <a:r>
              <a:rPr lang="en-US" dirty="0"/>
              <a:t>Customer and Room Management </a:t>
            </a:r>
          </a:p>
        </p:txBody>
      </p:sp>
      <p:sp>
        <p:nvSpPr>
          <p:cNvPr id="3" name="Content Placeholder 2">
            <a:extLst>
              <a:ext uri="{FF2B5EF4-FFF2-40B4-BE49-F238E27FC236}">
                <a16:creationId xmlns:a16="http://schemas.microsoft.com/office/drawing/2014/main" id="{5E87A66E-647B-4141-AFF7-E25A3C3B879E}"/>
              </a:ext>
            </a:extLst>
          </p:cNvPr>
          <p:cNvSpPr>
            <a:spLocks noGrp="1"/>
          </p:cNvSpPr>
          <p:nvPr>
            <p:ph idx="1"/>
          </p:nvPr>
        </p:nvSpPr>
        <p:spPr>
          <a:xfrm>
            <a:off x="420131" y="1235676"/>
            <a:ext cx="9156356" cy="5185719"/>
          </a:xfrm>
        </p:spPr>
        <p:txBody>
          <a:bodyPr>
            <a:normAutofit lnSpcReduction="10000"/>
          </a:bodyPr>
          <a:lstStyle/>
          <a:p>
            <a:r>
              <a:rPr lang="en-US" dirty="0"/>
              <a:t>Description: Customer must be able to visit the web application and book rooms in the hotel by entering the necessary details and customer must be able to know the amount to be paid for the reservation.</a:t>
            </a:r>
          </a:p>
          <a:p>
            <a:pPr marL="0" indent="0">
              <a:buNone/>
            </a:pPr>
            <a:r>
              <a:rPr lang="en-US" dirty="0"/>
              <a:t>     Admin performs CRUD operations regarding the rooms in the hotel and can generate reports.</a:t>
            </a:r>
          </a:p>
          <a:p>
            <a:pPr marL="0" indent="0">
              <a:buNone/>
            </a:pPr>
            <a:endParaRPr lang="en-US" dirty="0"/>
          </a:p>
          <a:p>
            <a:r>
              <a:rPr lang="en-US" dirty="0"/>
              <a:t>User Story 1: </a:t>
            </a:r>
          </a:p>
          <a:p>
            <a:pPr marL="400050" lvl="1" indent="0">
              <a:buNone/>
            </a:pPr>
            <a:r>
              <a:rPr lang="en-US" dirty="0"/>
              <a:t>As a Customer, </a:t>
            </a:r>
          </a:p>
          <a:p>
            <a:pPr marL="400050" lvl="1" indent="0">
              <a:buNone/>
            </a:pPr>
            <a:r>
              <a:rPr lang="en-US" dirty="0"/>
              <a:t>I want to book rooms in the hotel online,</a:t>
            </a:r>
          </a:p>
          <a:p>
            <a:pPr marL="400050" lvl="1" indent="0">
              <a:buNone/>
            </a:pPr>
            <a:r>
              <a:rPr lang="en-US" dirty="0"/>
              <a:t>So that I can reserve rooms from my home</a:t>
            </a:r>
          </a:p>
          <a:p>
            <a:pPr marL="400050" lvl="1" indent="0">
              <a:buNone/>
            </a:pPr>
            <a:endParaRPr lang="en-US" dirty="0"/>
          </a:p>
          <a:p>
            <a:r>
              <a:rPr lang="en-US" dirty="0"/>
              <a:t> User Story 2:</a:t>
            </a:r>
          </a:p>
          <a:p>
            <a:pPr marL="400050" lvl="1" indent="0">
              <a:buNone/>
            </a:pPr>
            <a:r>
              <a:rPr lang="en-US" dirty="0"/>
              <a:t>As an administrator, </a:t>
            </a:r>
          </a:p>
          <a:p>
            <a:pPr marL="400050" lvl="1" indent="0">
              <a:buNone/>
            </a:pPr>
            <a:r>
              <a:rPr lang="en-US" dirty="0"/>
              <a:t>I want to manage rooms,</a:t>
            </a:r>
          </a:p>
          <a:p>
            <a:pPr marL="400050" lvl="1" indent="0">
              <a:buNone/>
            </a:pPr>
            <a:r>
              <a:rPr lang="en-US" dirty="0"/>
              <a:t>So that I can insert, update, delete and generate reports regarding hotel rooms</a:t>
            </a:r>
          </a:p>
        </p:txBody>
      </p:sp>
      <p:sp>
        <p:nvSpPr>
          <p:cNvPr id="4" name="TextBox 3">
            <a:extLst>
              <a:ext uri="{FF2B5EF4-FFF2-40B4-BE49-F238E27FC236}">
                <a16:creationId xmlns:a16="http://schemas.microsoft.com/office/drawing/2014/main" id="{C5F2B22A-CF35-40AE-AA60-49BA7130699F}"/>
              </a:ext>
            </a:extLst>
          </p:cNvPr>
          <p:cNvSpPr txBox="1"/>
          <p:nvPr/>
        </p:nvSpPr>
        <p:spPr>
          <a:xfrm>
            <a:off x="9576487" y="6252519"/>
            <a:ext cx="1890583" cy="461665"/>
          </a:xfrm>
          <a:prstGeom prst="rect">
            <a:avLst/>
          </a:prstGeom>
          <a:noFill/>
        </p:spPr>
        <p:txBody>
          <a:bodyPr wrap="square" rtlCol="0">
            <a:spAutoFit/>
          </a:bodyPr>
          <a:lstStyle/>
          <a:p>
            <a:r>
              <a:rPr lang="en-US" sz="2400" dirty="0"/>
              <a:t>IT18149654</a:t>
            </a:r>
          </a:p>
        </p:txBody>
      </p:sp>
    </p:spTree>
    <p:extLst>
      <p:ext uri="{BB962C8B-B14F-4D97-AF65-F5344CB8AC3E}">
        <p14:creationId xmlns:p14="http://schemas.microsoft.com/office/powerpoint/2010/main" val="29765623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283F5-A5B5-4421-B0FB-D5A8A7D3ADFB}"/>
              </a:ext>
            </a:extLst>
          </p:cNvPr>
          <p:cNvSpPr>
            <a:spLocks noGrp="1"/>
          </p:cNvSpPr>
          <p:nvPr>
            <p:ph type="title"/>
          </p:nvPr>
        </p:nvSpPr>
        <p:spPr>
          <a:xfrm>
            <a:off x="677334" y="436605"/>
            <a:ext cx="8596668" cy="799071"/>
          </a:xfrm>
        </p:spPr>
        <p:txBody>
          <a:bodyPr/>
          <a:lstStyle/>
          <a:p>
            <a:r>
              <a:rPr lang="en-US" dirty="0"/>
              <a:t>Supplier Management </a:t>
            </a:r>
          </a:p>
        </p:txBody>
      </p:sp>
      <p:sp>
        <p:nvSpPr>
          <p:cNvPr id="3" name="Content Placeholder 2">
            <a:extLst>
              <a:ext uri="{FF2B5EF4-FFF2-40B4-BE49-F238E27FC236}">
                <a16:creationId xmlns:a16="http://schemas.microsoft.com/office/drawing/2014/main" id="{5E87A66E-647B-4141-AFF7-E25A3C3B879E}"/>
              </a:ext>
            </a:extLst>
          </p:cNvPr>
          <p:cNvSpPr>
            <a:spLocks noGrp="1"/>
          </p:cNvSpPr>
          <p:nvPr>
            <p:ph idx="1"/>
          </p:nvPr>
        </p:nvSpPr>
        <p:spPr>
          <a:xfrm>
            <a:off x="580768" y="1346887"/>
            <a:ext cx="8822724" cy="4905632"/>
          </a:xfrm>
        </p:spPr>
        <p:txBody>
          <a:bodyPr>
            <a:normAutofit lnSpcReduction="10000"/>
          </a:bodyPr>
          <a:lstStyle/>
          <a:p>
            <a:r>
              <a:rPr lang="en-US" dirty="0"/>
              <a:t>Description: Managing the details about the suppliers and constructors is done here. </a:t>
            </a:r>
          </a:p>
          <a:p>
            <a:pPr marL="0" indent="0">
              <a:buNone/>
            </a:pPr>
            <a:r>
              <a:rPr lang="en-US" dirty="0"/>
              <a:t>     Adding new suppliers/constructors, updating their information, deleting unwanted suppliers are the tasks which we pay attention in this function.</a:t>
            </a:r>
          </a:p>
          <a:p>
            <a:pPr marL="0" indent="0">
              <a:buNone/>
            </a:pPr>
            <a:endParaRPr lang="en-US" dirty="0"/>
          </a:p>
          <a:p>
            <a:r>
              <a:rPr lang="en-US" dirty="0"/>
              <a:t>User Story 1: </a:t>
            </a:r>
          </a:p>
          <a:p>
            <a:pPr marL="400050" lvl="1" indent="0">
              <a:buNone/>
            </a:pPr>
            <a:r>
              <a:rPr lang="en-US" dirty="0"/>
              <a:t>As the Administrator, </a:t>
            </a:r>
          </a:p>
          <a:p>
            <a:pPr marL="400050" lvl="1" indent="0">
              <a:buNone/>
            </a:pPr>
            <a:r>
              <a:rPr lang="en-US" dirty="0"/>
              <a:t>I want to add new suppliers to system,</a:t>
            </a:r>
          </a:p>
          <a:p>
            <a:pPr marL="400050" lvl="1" indent="0">
              <a:buNone/>
            </a:pPr>
            <a:r>
              <a:rPr lang="en-US" dirty="0"/>
              <a:t>So that I can manage the supplier chain smoothly</a:t>
            </a:r>
          </a:p>
          <a:p>
            <a:pPr marL="400050" lvl="1" indent="0">
              <a:buNone/>
            </a:pPr>
            <a:endParaRPr lang="en-US" dirty="0"/>
          </a:p>
          <a:p>
            <a:r>
              <a:rPr lang="en-US" dirty="0"/>
              <a:t> User Story 2:</a:t>
            </a:r>
          </a:p>
          <a:p>
            <a:pPr marL="400050" lvl="1" indent="0">
              <a:buNone/>
            </a:pPr>
            <a:r>
              <a:rPr lang="en-US" dirty="0"/>
              <a:t>As the administrator, </a:t>
            </a:r>
          </a:p>
          <a:p>
            <a:pPr marL="400050" lvl="1" indent="0">
              <a:buNone/>
            </a:pPr>
            <a:r>
              <a:rPr lang="en-US" dirty="0"/>
              <a:t>I want to update and manage the supplier and construct reports,</a:t>
            </a:r>
          </a:p>
          <a:p>
            <a:pPr marL="400050" lvl="1" indent="0">
              <a:buNone/>
            </a:pPr>
            <a:r>
              <a:rPr lang="en-US" dirty="0"/>
              <a:t>So that I can get a clear understanding regarding them</a:t>
            </a:r>
          </a:p>
        </p:txBody>
      </p:sp>
      <p:sp>
        <p:nvSpPr>
          <p:cNvPr id="4" name="TextBox 3">
            <a:extLst>
              <a:ext uri="{FF2B5EF4-FFF2-40B4-BE49-F238E27FC236}">
                <a16:creationId xmlns:a16="http://schemas.microsoft.com/office/drawing/2014/main" id="{C5F2B22A-CF35-40AE-AA60-49BA7130699F}"/>
              </a:ext>
            </a:extLst>
          </p:cNvPr>
          <p:cNvSpPr txBox="1"/>
          <p:nvPr/>
        </p:nvSpPr>
        <p:spPr>
          <a:xfrm>
            <a:off x="9576487" y="6252519"/>
            <a:ext cx="1890583" cy="461665"/>
          </a:xfrm>
          <a:prstGeom prst="rect">
            <a:avLst/>
          </a:prstGeom>
          <a:noFill/>
        </p:spPr>
        <p:txBody>
          <a:bodyPr wrap="square" rtlCol="0">
            <a:spAutoFit/>
          </a:bodyPr>
          <a:lstStyle/>
          <a:p>
            <a:r>
              <a:rPr lang="en-US" sz="2400" dirty="0"/>
              <a:t>IT18124590</a:t>
            </a:r>
          </a:p>
        </p:txBody>
      </p:sp>
    </p:spTree>
    <p:extLst>
      <p:ext uri="{BB962C8B-B14F-4D97-AF65-F5344CB8AC3E}">
        <p14:creationId xmlns:p14="http://schemas.microsoft.com/office/powerpoint/2010/main" val="20475460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283F5-A5B5-4421-B0FB-D5A8A7D3ADFB}"/>
              </a:ext>
            </a:extLst>
          </p:cNvPr>
          <p:cNvSpPr>
            <a:spLocks noGrp="1"/>
          </p:cNvSpPr>
          <p:nvPr>
            <p:ph type="title"/>
          </p:nvPr>
        </p:nvSpPr>
        <p:spPr>
          <a:xfrm>
            <a:off x="677334" y="436605"/>
            <a:ext cx="8596668" cy="799071"/>
          </a:xfrm>
        </p:spPr>
        <p:txBody>
          <a:bodyPr/>
          <a:lstStyle/>
          <a:p>
            <a:r>
              <a:rPr lang="en-US" dirty="0"/>
              <a:t>HR Management </a:t>
            </a:r>
          </a:p>
        </p:txBody>
      </p:sp>
      <p:sp>
        <p:nvSpPr>
          <p:cNvPr id="3" name="Content Placeholder 2">
            <a:extLst>
              <a:ext uri="{FF2B5EF4-FFF2-40B4-BE49-F238E27FC236}">
                <a16:creationId xmlns:a16="http://schemas.microsoft.com/office/drawing/2014/main" id="{5E87A66E-647B-4141-AFF7-E25A3C3B879E}"/>
              </a:ext>
            </a:extLst>
          </p:cNvPr>
          <p:cNvSpPr>
            <a:spLocks noGrp="1"/>
          </p:cNvSpPr>
          <p:nvPr>
            <p:ph idx="1"/>
          </p:nvPr>
        </p:nvSpPr>
        <p:spPr>
          <a:xfrm>
            <a:off x="580768" y="1346887"/>
            <a:ext cx="8822724" cy="4905632"/>
          </a:xfrm>
        </p:spPr>
        <p:txBody>
          <a:bodyPr>
            <a:normAutofit lnSpcReduction="10000"/>
          </a:bodyPr>
          <a:lstStyle/>
          <a:p>
            <a:r>
              <a:rPr lang="en-US" dirty="0"/>
              <a:t>Description: Human resource management is the practice of recruiting, hiring, deploying and managing hotel employees.</a:t>
            </a:r>
          </a:p>
          <a:p>
            <a:pPr marL="0" indent="0">
              <a:buNone/>
            </a:pPr>
            <a:r>
              <a:rPr lang="en-US" dirty="0"/>
              <a:t>     In here, the function such as add, delete, update and keeping records of the staff is done.</a:t>
            </a:r>
          </a:p>
          <a:p>
            <a:pPr marL="0" indent="0">
              <a:buNone/>
            </a:pPr>
            <a:endParaRPr lang="en-US" dirty="0"/>
          </a:p>
          <a:p>
            <a:r>
              <a:rPr lang="en-US" dirty="0"/>
              <a:t>User Story 1: </a:t>
            </a:r>
          </a:p>
          <a:p>
            <a:pPr marL="400050" lvl="1" indent="0">
              <a:buNone/>
            </a:pPr>
            <a:r>
              <a:rPr lang="en-US" dirty="0"/>
              <a:t>As the HR Manager, </a:t>
            </a:r>
          </a:p>
          <a:p>
            <a:pPr marL="400050" lvl="1" indent="0">
              <a:buNone/>
            </a:pPr>
            <a:r>
              <a:rPr lang="en-US" dirty="0"/>
              <a:t>I want to view employee status,</a:t>
            </a:r>
          </a:p>
          <a:p>
            <a:pPr marL="400050" lvl="1" indent="0">
              <a:buNone/>
            </a:pPr>
            <a:r>
              <a:rPr lang="en-US" dirty="0"/>
              <a:t>So that I can manage their details to calculate the salary</a:t>
            </a:r>
          </a:p>
          <a:p>
            <a:pPr marL="400050" lvl="1" indent="0">
              <a:buNone/>
            </a:pPr>
            <a:endParaRPr lang="en-US" dirty="0"/>
          </a:p>
          <a:p>
            <a:r>
              <a:rPr lang="en-US" dirty="0"/>
              <a:t> User Story 2:</a:t>
            </a:r>
          </a:p>
          <a:p>
            <a:pPr marL="400050" lvl="1" indent="0">
              <a:buNone/>
            </a:pPr>
            <a:r>
              <a:rPr lang="en-US" dirty="0"/>
              <a:t>As the HR Manager, </a:t>
            </a:r>
          </a:p>
          <a:p>
            <a:pPr marL="400050" lvl="1" indent="0">
              <a:buNone/>
            </a:pPr>
            <a:r>
              <a:rPr lang="en-US" dirty="0"/>
              <a:t>I want to view the vacancies,</a:t>
            </a:r>
          </a:p>
          <a:p>
            <a:pPr marL="400050" lvl="1" indent="0">
              <a:buNone/>
            </a:pPr>
            <a:r>
              <a:rPr lang="en-US" dirty="0"/>
              <a:t>So that I can hire new employees</a:t>
            </a:r>
          </a:p>
        </p:txBody>
      </p:sp>
      <p:sp>
        <p:nvSpPr>
          <p:cNvPr id="4" name="TextBox 3">
            <a:extLst>
              <a:ext uri="{FF2B5EF4-FFF2-40B4-BE49-F238E27FC236}">
                <a16:creationId xmlns:a16="http://schemas.microsoft.com/office/drawing/2014/main" id="{C5F2B22A-CF35-40AE-AA60-49BA7130699F}"/>
              </a:ext>
            </a:extLst>
          </p:cNvPr>
          <p:cNvSpPr txBox="1"/>
          <p:nvPr/>
        </p:nvSpPr>
        <p:spPr>
          <a:xfrm>
            <a:off x="9576487" y="6252519"/>
            <a:ext cx="1890583" cy="461665"/>
          </a:xfrm>
          <a:prstGeom prst="rect">
            <a:avLst/>
          </a:prstGeom>
          <a:noFill/>
        </p:spPr>
        <p:txBody>
          <a:bodyPr wrap="square" rtlCol="0">
            <a:spAutoFit/>
          </a:bodyPr>
          <a:lstStyle/>
          <a:p>
            <a:r>
              <a:rPr lang="en-US" sz="2400" dirty="0"/>
              <a:t>IT18153682</a:t>
            </a:r>
          </a:p>
        </p:txBody>
      </p:sp>
    </p:spTree>
    <p:extLst>
      <p:ext uri="{BB962C8B-B14F-4D97-AF65-F5344CB8AC3E}">
        <p14:creationId xmlns:p14="http://schemas.microsoft.com/office/powerpoint/2010/main" val="11434641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283F5-A5B5-4421-B0FB-D5A8A7D3ADFB}"/>
              </a:ext>
            </a:extLst>
          </p:cNvPr>
          <p:cNvSpPr>
            <a:spLocks noGrp="1"/>
          </p:cNvSpPr>
          <p:nvPr>
            <p:ph type="title"/>
          </p:nvPr>
        </p:nvSpPr>
        <p:spPr>
          <a:xfrm>
            <a:off x="677334" y="436605"/>
            <a:ext cx="8596668" cy="799071"/>
          </a:xfrm>
        </p:spPr>
        <p:txBody>
          <a:bodyPr/>
          <a:lstStyle/>
          <a:p>
            <a:r>
              <a:rPr lang="en-US" dirty="0"/>
              <a:t>Housekeeping Management </a:t>
            </a:r>
          </a:p>
        </p:txBody>
      </p:sp>
      <p:sp>
        <p:nvSpPr>
          <p:cNvPr id="3" name="Content Placeholder 2">
            <a:extLst>
              <a:ext uri="{FF2B5EF4-FFF2-40B4-BE49-F238E27FC236}">
                <a16:creationId xmlns:a16="http://schemas.microsoft.com/office/drawing/2014/main" id="{5E87A66E-647B-4141-AFF7-E25A3C3B879E}"/>
              </a:ext>
            </a:extLst>
          </p:cNvPr>
          <p:cNvSpPr>
            <a:spLocks noGrp="1"/>
          </p:cNvSpPr>
          <p:nvPr>
            <p:ph idx="1"/>
          </p:nvPr>
        </p:nvSpPr>
        <p:spPr>
          <a:xfrm>
            <a:off x="580768" y="1346887"/>
            <a:ext cx="8822724" cy="4905632"/>
          </a:xfrm>
        </p:spPr>
        <p:txBody>
          <a:bodyPr>
            <a:normAutofit lnSpcReduction="10000"/>
          </a:bodyPr>
          <a:lstStyle/>
          <a:p>
            <a:r>
              <a:rPr lang="en-US" dirty="0"/>
              <a:t>Description: Cleanliness of the hotel is the number 1 feature that’s guests are looking for. Housekeeping function provides allocation of staff to housekeeping, and manage schedules of cleaning and handle request for housekeeping, view dirty/clean rooms.</a:t>
            </a:r>
          </a:p>
          <a:p>
            <a:endParaRPr lang="en-US" dirty="0"/>
          </a:p>
          <a:p>
            <a:r>
              <a:rPr lang="en-US" dirty="0"/>
              <a:t>User Story 1: </a:t>
            </a:r>
          </a:p>
          <a:p>
            <a:pPr marL="400050" lvl="1" indent="0">
              <a:buNone/>
            </a:pPr>
            <a:r>
              <a:rPr lang="en-US" dirty="0"/>
              <a:t>As a Employee, </a:t>
            </a:r>
          </a:p>
          <a:p>
            <a:pPr marL="400050" lvl="1" indent="0">
              <a:buNone/>
            </a:pPr>
            <a:r>
              <a:rPr lang="en-US" dirty="0"/>
              <a:t>I want to get dirty room list,</a:t>
            </a:r>
          </a:p>
          <a:p>
            <a:pPr marL="400050" lvl="1" indent="0">
              <a:buNone/>
            </a:pPr>
            <a:r>
              <a:rPr lang="en-US" dirty="0"/>
              <a:t>So that I can allocate cleaning task for housekeepers</a:t>
            </a:r>
          </a:p>
          <a:p>
            <a:pPr marL="400050" lvl="1" indent="0">
              <a:buNone/>
            </a:pPr>
            <a:endParaRPr lang="en-US" dirty="0"/>
          </a:p>
          <a:p>
            <a:r>
              <a:rPr lang="en-US" dirty="0"/>
              <a:t> User Story 2:</a:t>
            </a:r>
          </a:p>
          <a:p>
            <a:pPr marL="400050" lvl="1" indent="0">
              <a:buNone/>
            </a:pPr>
            <a:r>
              <a:rPr lang="en-US" dirty="0"/>
              <a:t>As a receptionist, </a:t>
            </a:r>
          </a:p>
          <a:p>
            <a:pPr marL="400050" lvl="1" indent="0">
              <a:buNone/>
            </a:pPr>
            <a:r>
              <a:rPr lang="en-US" dirty="0"/>
              <a:t>I want to get clean room lists,</a:t>
            </a:r>
          </a:p>
          <a:p>
            <a:pPr marL="400050" lvl="1" indent="0">
              <a:buNone/>
            </a:pPr>
            <a:r>
              <a:rPr lang="en-US" dirty="0"/>
              <a:t>So that I can allocate that room for new guests</a:t>
            </a:r>
          </a:p>
        </p:txBody>
      </p:sp>
      <p:sp>
        <p:nvSpPr>
          <p:cNvPr id="4" name="TextBox 3">
            <a:extLst>
              <a:ext uri="{FF2B5EF4-FFF2-40B4-BE49-F238E27FC236}">
                <a16:creationId xmlns:a16="http://schemas.microsoft.com/office/drawing/2014/main" id="{C5F2B22A-CF35-40AE-AA60-49BA7130699F}"/>
              </a:ext>
            </a:extLst>
          </p:cNvPr>
          <p:cNvSpPr txBox="1"/>
          <p:nvPr/>
        </p:nvSpPr>
        <p:spPr>
          <a:xfrm>
            <a:off x="9576487" y="6252519"/>
            <a:ext cx="1890583" cy="461665"/>
          </a:xfrm>
          <a:prstGeom prst="rect">
            <a:avLst/>
          </a:prstGeom>
          <a:noFill/>
        </p:spPr>
        <p:txBody>
          <a:bodyPr wrap="square" rtlCol="0">
            <a:spAutoFit/>
          </a:bodyPr>
          <a:lstStyle/>
          <a:p>
            <a:r>
              <a:rPr lang="en-US" sz="2400" dirty="0"/>
              <a:t>IT18093124</a:t>
            </a:r>
          </a:p>
        </p:txBody>
      </p:sp>
    </p:spTree>
    <p:extLst>
      <p:ext uri="{BB962C8B-B14F-4D97-AF65-F5344CB8AC3E}">
        <p14:creationId xmlns:p14="http://schemas.microsoft.com/office/powerpoint/2010/main" val="16423105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87</TotalTime>
  <Words>845</Words>
  <Application>Microsoft Office PowerPoint</Application>
  <PresentationFormat>Widescreen</PresentationFormat>
  <Paragraphs>113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Peter’s Place Hotel Management System </vt:lpstr>
      <vt:lpstr>Introduction</vt:lpstr>
      <vt:lpstr>Front Desk Management </vt:lpstr>
      <vt:lpstr>Event Management </vt:lpstr>
      <vt:lpstr>Finance Management </vt:lpstr>
      <vt:lpstr>Customer and Room Management </vt:lpstr>
      <vt:lpstr>Supplier Management </vt:lpstr>
      <vt:lpstr>HR Management </vt:lpstr>
      <vt:lpstr>Housekeeping Management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Management System</dc:title>
  <dc:creator>Rajapaksha T.N. it18149654</dc:creator>
  <cp:lastModifiedBy>Rajapaksha T.N. it18149654</cp:lastModifiedBy>
  <cp:revision>15</cp:revision>
  <dcterms:created xsi:type="dcterms:W3CDTF">2019-07-11T04:05:24Z</dcterms:created>
  <dcterms:modified xsi:type="dcterms:W3CDTF">2019-07-11T14:44:23Z</dcterms:modified>
</cp:coreProperties>
</file>