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58" r:id="rId4"/>
    <p:sldId id="260" r:id="rId5"/>
    <p:sldId id="261" r:id="rId6"/>
    <p:sldId id="262" r:id="rId7"/>
    <p:sldId id="263" r:id="rId8"/>
    <p:sldId id="264" r:id="rId9"/>
    <p:sldId id="265" r:id="rId10"/>
    <p:sldId id="268" r:id="rId11"/>
    <p:sldId id="269" r:id="rId12"/>
    <p:sldId id="270" r:id="rId13"/>
    <p:sldId id="271" r:id="rId14"/>
    <p:sldId id="274" r:id="rId15"/>
    <p:sldId id="272" r:id="rId16"/>
    <p:sldId id="273"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213525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401799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335584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250490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222666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229999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13200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88535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118110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251879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2D36F9-7324-4800-BEA9-1A2EACE45C52}" type="datetimeFigureOut">
              <a:rPr lang="en-US" smtClean="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28EF34-1101-4958-9EFF-6F9133AC3504}" type="slidenum">
              <a:rPr lang="en-US" smtClean="0"/>
              <a:t>‹#›</a:t>
            </a:fld>
            <a:endParaRPr lang="en-US" dirty="0"/>
          </a:p>
        </p:txBody>
      </p:sp>
    </p:spTree>
    <p:extLst>
      <p:ext uri="{BB962C8B-B14F-4D97-AF65-F5344CB8AC3E}">
        <p14:creationId xmlns:p14="http://schemas.microsoft.com/office/powerpoint/2010/main" val="343642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D36F9-7324-4800-BEA9-1A2EACE45C52}" type="datetimeFigureOut">
              <a:rPr lang="en-US" smtClean="0"/>
              <a:t>5/22/2019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8EF34-1101-4958-9EFF-6F9133AC3504}" type="slidenum">
              <a:rPr lang="en-US" smtClean="0"/>
              <a:t>‹#›</a:t>
            </a:fld>
            <a:endParaRPr lang="en-US" dirty="0"/>
          </a:p>
        </p:txBody>
      </p:sp>
    </p:spTree>
    <p:extLst>
      <p:ext uri="{BB962C8B-B14F-4D97-AF65-F5344CB8AC3E}">
        <p14:creationId xmlns:p14="http://schemas.microsoft.com/office/powerpoint/2010/main" val="313111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echsur.solutions/why-companies-like-netflix-uber-and-amazon-are-moving-towards-microservices/" TargetMode="External"/><Relationship Id="rId3" Type="http://schemas.openxmlformats.org/officeDocument/2006/relationships/hyperlink" Target="https://medium.com/@liamsolivera/scalability-in-amazon-web-services-4464e415b616" TargetMode="External"/><Relationship Id="rId7" Type="http://schemas.openxmlformats.org/officeDocument/2006/relationships/hyperlink" Target="https://blog.newrelic.com/technology/microservices-what-they-are-why-to-use-them/" TargetMode="External"/><Relationship Id="rId2" Type="http://schemas.openxmlformats.org/officeDocument/2006/relationships/hyperlink" Target="https://d1.awsstatic.com/whitepapers/microservices-on-aws.pdf" TargetMode="External"/><Relationship Id="rId1" Type="http://schemas.openxmlformats.org/officeDocument/2006/relationships/slideLayout" Target="../slideLayouts/slideLayout2.xml"/><Relationship Id="rId6" Type="http://schemas.openxmlformats.org/officeDocument/2006/relationships/hyperlink" Target="https://blog.leanix.net/en/why-netflix-amazon-and-apple-care-about-microservices" TargetMode="External"/><Relationship Id="rId5" Type="http://schemas.openxmlformats.org/officeDocument/2006/relationships/hyperlink" Target="https://aws.amazon.com/microservices/" TargetMode="External"/><Relationship Id="rId4" Type="http://schemas.openxmlformats.org/officeDocument/2006/relationships/hyperlink" Target="https://docs.aws.amazon.com/aws-technical-content/latest/microservices-on-aws/microservices-on-aws.pdf?icmpid=link_from_whitepapers_pag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normAutofit/>
          </a:bodyPr>
          <a:lstStyle/>
          <a:p>
            <a:r>
              <a:rPr lang="en-US" sz="2200" b="1" dirty="0"/>
              <a:t>Microservice Architecture Used By Amazon AWS And Its Scalability And Reliability</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946822443"/>
              </p:ext>
            </p:extLst>
          </p:nvPr>
        </p:nvGraphicFramePr>
        <p:xfrm>
          <a:off x="5462189" y="4346467"/>
          <a:ext cx="5455308" cy="1214284"/>
        </p:xfrm>
        <a:graphic>
          <a:graphicData uri="http://schemas.openxmlformats.org/drawingml/2006/table">
            <a:tbl>
              <a:tblPr firstRow="1" firstCol="1" bandRow="1">
                <a:tableStyleId>{5940675A-B579-460E-94D1-54222C63F5DA}</a:tableStyleId>
              </a:tblPr>
              <a:tblGrid>
                <a:gridCol w="2254827">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49137">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gn="ctr">
                        <a:lnSpc>
                          <a:spcPct val="107000"/>
                        </a:lnSpc>
                        <a:spcBef>
                          <a:spcPts val="0"/>
                        </a:spcBef>
                        <a:spcAft>
                          <a:spcPts val="0"/>
                        </a:spcAft>
                      </a:pPr>
                      <a:r>
                        <a:rPr lang="en-US" sz="1100" dirty="0">
                          <a:effectLst/>
                        </a:rPr>
                        <a:t>IT17016230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err="1">
                          <a:effectLst/>
                        </a:rPr>
                        <a:t>Saranga</a:t>
                      </a:r>
                      <a:r>
                        <a:rPr lang="en-US" sz="1100" dirty="0">
                          <a:effectLst/>
                        </a:rPr>
                        <a:t> S.A.G.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gn="ctr">
                        <a:lnSpc>
                          <a:spcPct val="107000"/>
                        </a:lnSpc>
                        <a:spcBef>
                          <a:spcPts val="0"/>
                        </a:spcBef>
                        <a:spcAft>
                          <a:spcPts val="0"/>
                        </a:spcAft>
                      </a:pPr>
                      <a:r>
                        <a:rPr lang="en-US" sz="1100" dirty="0">
                          <a:effectLst/>
                        </a:rPr>
                        <a:t> IT17006880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 De Silva 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gn="ctr">
                        <a:lnSpc>
                          <a:spcPct val="107000"/>
                        </a:lnSpc>
                        <a:spcBef>
                          <a:spcPts val="0"/>
                        </a:spcBef>
                        <a:spcAft>
                          <a:spcPts val="0"/>
                        </a:spcAft>
                      </a:pPr>
                      <a:r>
                        <a:rPr lang="en-US" sz="1100" dirty="0">
                          <a:effectLst/>
                        </a:rPr>
                        <a:t>IT17012966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 L.S. Jayasinghe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gn="ctr">
                        <a:lnSpc>
                          <a:spcPct val="107000"/>
                        </a:lnSpc>
                        <a:spcBef>
                          <a:spcPts val="0"/>
                        </a:spcBef>
                        <a:spcAft>
                          <a:spcPts val="0"/>
                        </a:spcAft>
                      </a:pPr>
                      <a:r>
                        <a:rPr lang="en-US" sz="1100" dirty="0">
                          <a:effectLst/>
                        </a:rPr>
                        <a:t> IT17410250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 M.V </a:t>
                      </a:r>
                      <a:r>
                        <a:rPr lang="en-US" sz="1100" dirty="0" err="1">
                          <a:effectLst/>
                        </a:rPr>
                        <a:t>Lakshitha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Amazon AWS</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Microservice Architecture </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2019-05-13</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a:t>
            </a:r>
            <a:r>
              <a:rPr lang="en-US" dirty="0"/>
              <a:t>  Scalability and Reliability</a:t>
            </a:r>
          </a:p>
        </p:txBody>
      </p:sp>
    </p:spTree>
    <p:extLst>
      <p:ext uri="{BB962C8B-B14F-4D97-AF65-F5344CB8AC3E}">
        <p14:creationId xmlns:p14="http://schemas.microsoft.com/office/powerpoint/2010/main" val="82401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5C3F-9EE6-4855-8D47-E2F0419E6735}"/>
              </a:ext>
            </a:extLst>
          </p:cNvPr>
          <p:cNvSpPr>
            <a:spLocks noGrp="1"/>
          </p:cNvSpPr>
          <p:nvPr>
            <p:ph type="title"/>
          </p:nvPr>
        </p:nvSpPr>
        <p:spPr/>
        <p:txBody>
          <a:bodyPr/>
          <a:lstStyle/>
          <a:p>
            <a:r>
              <a:rPr lang="en-US" dirty="0"/>
              <a:t>What was before Microservices?</a:t>
            </a:r>
          </a:p>
        </p:txBody>
      </p:sp>
      <p:sp>
        <p:nvSpPr>
          <p:cNvPr id="3" name="Content Placeholder 2">
            <a:extLst>
              <a:ext uri="{FF2B5EF4-FFF2-40B4-BE49-F238E27FC236}">
                <a16:creationId xmlns:a16="http://schemas.microsoft.com/office/drawing/2014/main" id="{942914F6-7535-41A1-9242-72D0598C8F86}"/>
              </a:ext>
            </a:extLst>
          </p:cNvPr>
          <p:cNvSpPr>
            <a:spLocks noGrp="1"/>
          </p:cNvSpPr>
          <p:nvPr>
            <p:ph idx="1"/>
          </p:nvPr>
        </p:nvSpPr>
        <p:spPr/>
        <p:txBody>
          <a:bodyPr/>
          <a:lstStyle/>
          <a:p>
            <a:r>
              <a:rPr lang="en-US" dirty="0"/>
              <a:t>Back in 2001, Amazon’s application was one big monolith.</a:t>
            </a:r>
          </a:p>
          <a:p>
            <a:endParaRPr lang="en-US" dirty="0"/>
          </a:p>
          <a:p>
            <a:pPr marL="0" indent="0">
              <a:buNone/>
            </a:pPr>
            <a:endParaRPr lang="en-US" dirty="0"/>
          </a:p>
          <a:p>
            <a:r>
              <a:rPr lang="en-US" dirty="0"/>
              <a:t>Netflix, eBay, Forward, Twitter, PayPal, Gilt, Bluemix, Soundcloud, The Guardian, and many other large-scale websites and applications have all evolved from monolithic to microservices architecture</a:t>
            </a:r>
          </a:p>
        </p:txBody>
      </p:sp>
    </p:spTree>
    <p:extLst>
      <p:ext uri="{BB962C8B-B14F-4D97-AF65-F5344CB8AC3E}">
        <p14:creationId xmlns:p14="http://schemas.microsoft.com/office/powerpoint/2010/main" val="319847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D2AC-4293-4108-AEC6-E5AA034ACC9A}"/>
              </a:ext>
            </a:extLst>
          </p:cNvPr>
          <p:cNvSpPr>
            <a:spLocks noGrp="1"/>
          </p:cNvSpPr>
          <p:nvPr>
            <p:ph type="title"/>
          </p:nvPr>
        </p:nvSpPr>
        <p:spPr/>
        <p:txBody>
          <a:bodyPr/>
          <a:lstStyle/>
          <a:p>
            <a:r>
              <a:rPr lang="en-US" dirty="0"/>
              <a:t>What is a Monolithic application?</a:t>
            </a:r>
          </a:p>
        </p:txBody>
      </p:sp>
      <p:sp>
        <p:nvSpPr>
          <p:cNvPr id="3" name="Content Placeholder 2">
            <a:extLst>
              <a:ext uri="{FF2B5EF4-FFF2-40B4-BE49-F238E27FC236}">
                <a16:creationId xmlns:a16="http://schemas.microsoft.com/office/drawing/2014/main" id="{13B15457-A780-4251-962D-EA94651A4E9C}"/>
              </a:ext>
            </a:extLst>
          </p:cNvPr>
          <p:cNvSpPr>
            <a:spLocks noGrp="1"/>
          </p:cNvSpPr>
          <p:nvPr>
            <p:ph idx="1"/>
          </p:nvPr>
        </p:nvSpPr>
        <p:spPr/>
        <p:txBody>
          <a:bodyPr/>
          <a:lstStyle/>
          <a:p>
            <a:r>
              <a:rPr lang="en-US" dirty="0"/>
              <a:t> A monolithic application describes a single-tiered software application in which the user interface and data access code are combined into a single program from a single platform.</a:t>
            </a:r>
          </a:p>
          <a:p>
            <a:endParaRPr lang="en-US" dirty="0"/>
          </a:p>
          <a:p>
            <a:endParaRPr lang="en-US" dirty="0"/>
          </a:p>
          <a:p>
            <a:r>
              <a:rPr lang="en-US" dirty="0"/>
              <a:t>While its natural for new companies to take the monolithic-first approach because its quick and you can deploy quickly as well, over time, as the monolith gets bigger, breaking it down into microservices becomes the most convenient solution.</a:t>
            </a:r>
          </a:p>
        </p:txBody>
      </p:sp>
    </p:spTree>
    <p:extLst>
      <p:ext uri="{BB962C8B-B14F-4D97-AF65-F5344CB8AC3E}">
        <p14:creationId xmlns:p14="http://schemas.microsoft.com/office/powerpoint/2010/main" val="92708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5C79-E846-449F-A46A-463F420D6417}"/>
              </a:ext>
            </a:extLst>
          </p:cNvPr>
          <p:cNvSpPr>
            <a:spLocks noGrp="1"/>
          </p:cNvSpPr>
          <p:nvPr>
            <p:ph type="title"/>
          </p:nvPr>
        </p:nvSpPr>
        <p:spPr/>
        <p:txBody>
          <a:bodyPr/>
          <a:lstStyle/>
          <a:p>
            <a:r>
              <a:rPr lang="en-US" dirty="0"/>
              <a:t>Why move to microservices?</a:t>
            </a:r>
          </a:p>
        </p:txBody>
      </p:sp>
      <p:sp>
        <p:nvSpPr>
          <p:cNvPr id="3" name="Content Placeholder 2">
            <a:extLst>
              <a:ext uri="{FF2B5EF4-FFF2-40B4-BE49-F238E27FC236}">
                <a16:creationId xmlns:a16="http://schemas.microsoft.com/office/drawing/2014/main" id="{0FE86A2A-C86E-43C4-AA19-C517D1FB8174}"/>
              </a:ext>
            </a:extLst>
          </p:cNvPr>
          <p:cNvSpPr>
            <a:spLocks noGrp="1"/>
          </p:cNvSpPr>
          <p:nvPr>
            <p:ph idx="1"/>
          </p:nvPr>
        </p:nvSpPr>
        <p:spPr/>
        <p:txBody>
          <a:bodyPr/>
          <a:lstStyle/>
          <a:p>
            <a:r>
              <a:rPr lang="en-US" dirty="0"/>
              <a:t> With these applications become successful, Users like it and begin to depend on it.</a:t>
            </a:r>
          </a:p>
          <a:p>
            <a:r>
              <a:rPr lang="en-US" dirty="0"/>
              <a:t>So the traffic increases dramatically. And almost inevitably, users request improvements and additional features, so more developers are roped in to work on the growing application. </a:t>
            </a:r>
          </a:p>
          <a:p>
            <a:endParaRPr lang="en-US" dirty="0"/>
          </a:p>
          <a:p>
            <a:r>
              <a:rPr lang="en-US" dirty="0"/>
              <a:t>What happens when you have five independent development teams overlapping as they work on an application?</a:t>
            </a:r>
          </a:p>
          <a:p>
            <a:r>
              <a:rPr lang="en-US" dirty="0"/>
              <a:t>Code quality, application quality and availability suffers.</a:t>
            </a:r>
          </a:p>
        </p:txBody>
      </p:sp>
    </p:spTree>
    <p:extLst>
      <p:ext uri="{BB962C8B-B14F-4D97-AF65-F5344CB8AC3E}">
        <p14:creationId xmlns:p14="http://schemas.microsoft.com/office/powerpoint/2010/main" val="293709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2B2F-7B4B-407F-B386-009975C7B487}"/>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1D2CA9DD-7A87-4D2E-9AA4-7D015B4D0F32}"/>
              </a:ext>
            </a:extLst>
          </p:cNvPr>
          <p:cNvSpPr>
            <a:spLocks noGrp="1"/>
          </p:cNvSpPr>
          <p:nvPr>
            <p:ph idx="1"/>
          </p:nvPr>
        </p:nvSpPr>
        <p:spPr/>
        <p:txBody>
          <a:bodyPr/>
          <a:lstStyle/>
          <a:p>
            <a:endParaRPr lang="en-US" dirty="0"/>
          </a:p>
          <a:p>
            <a:r>
              <a:rPr lang="en-US" dirty="0"/>
              <a:t>Even the smallest change or bug fix requires a complete re-coding and re-deploying of a new version of the application. </a:t>
            </a:r>
          </a:p>
          <a:p>
            <a:endParaRPr lang="en-US" dirty="0"/>
          </a:p>
          <a:p>
            <a:r>
              <a:rPr lang="en-US" dirty="0"/>
              <a:t>With microservices, all the processes get simplified, scalable, and streamlined as all the functionalities are divided into independent units.</a:t>
            </a:r>
          </a:p>
        </p:txBody>
      </p:sp>
    </p:spTree>
    <p:extLst>
      <p:ext uri="{BB962C8B-B14F-4D97-AF65-F5344CB8AC3E}">
        <p14:creationId xmlns:p14="http://schemas.microsoft.com/office/powerpoint/2010/main" val="352972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2CBA-6FD7-4DCC-81E3-CA16110C6680}"/>
              </a:ext>
            </a:extLst>
          </p:cNvPr>
          <p:cNvSpPr>
            <a:spLocks noGrp="1"/>
          </p:cNvSpPr>
          <p:nvPr>
            <p:ph type="title"/>
          </p:nvPr>
        </p:nvSpPr>
        <p:spPr/>
        <p:txBody>
          <a:bodyPr>
            <a:normAutofit/>
          </a:bodyPr>
          <a:lstStyle/>
          <a:p>
            <a:r>
              <a:rPr lang="en-US" sz="2400" dirty="0"/>
              <a:t>Continued..</a:t>
            </a:r>
          </a:p>
        </p:txBody>
      </p:sp>
      <p:pic>
        <p:nvPicPr>
          <p:cNvPr id="5" name="Content Placeholder 4" descr="A screenshot of a cell phone&#10;&#10;Description automatically generated">
            <a:extLst>
              <a:ext uri="{FF2B5EF4-FFF2-40B4-BE49-F238E27FC236}">
                <a16:creationId xmlns:a16="http://schemas.microsoft.com/office/drawing/2014/main" id="{F6AEEF18-E4FB-41FA-A1E0-89D304A72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0010775" cy="5167312"/>
          </a:xfrm>
        </p:spPr>
      </p:pic>
    </p:spTree>
    <p:extLst>
      <p:ext uri="{BB962C8B-B14F-4D97-AF65-F5344CB8AC3E}">
        <p14:creationId xmlns:p14="http://schemas.microsoft.com/office/powerpoint/2010/main" val="248967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9E4A-78F9-408E-958C-844C2E048CC9}"/>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8C9318E9-B9E0-4F7D-ABE1-3052737ABF14}"/>
              </a:ext>
            </a:extLst>
          </p:cNvPr>
          <p:cNvSpPr>
            <a:spLocks noGrp="1"/>
          </p:cNvSpPr>
          <p:nvPr>
            <p:ph idx="1"/>
          </p:nvPr>
        </p:nvSpPr>
        <p:spPr/>
        <p:txBody>
          <a:bodyPr>
            <a:normAutofit lnSpcReduction="10000"/>
          </a:bodyPr>
          <a:lstStyle/>
          <a:p>
            <a:r>
              <a:rPr lang="en-US" dirty="0"/>
              <a:t>Amazon, Netflix and Apple, are all trailblazers in microservice architecture. These three companies dominate continuous delivery, DevOps, and show first-hand what microservice architecture can propel an organization into greatness.</a:t>
            </a:r>
          </a:p>
          <a:p>
            <a:r>
              <a:rPr lang="en-US" dirty="0"/>
              <a:t>when amazon was on a monolithic server, it was hard to predict how to meet the fluctuating traffic demands.</a:t>
            </a:r>
          </a:p>
          <a:p>
            <a:r>
              <a:rPr lang="en-US" dirty="0"/>
              <a:t> As a result, Amazon was bleeding money and most of the server capacity was wasted during downtimes.</a:t>
            </a:r>
          </a:p>
          <a:p>
            <a:r>
              <a:rPr lang="en-US" dirty="0"/>
              <a:t> Moving to the Amazon Web Services (AWS) cloud allowed Amazon to scale up or down when necessary, reduce the number and duration of outages, and save money.</a:t>
            </a:r>
          </a:p>
        </p:txBody>
      </p:sp>
    </p:spTree>
    <p:extLst>
      <p:ext uri="{BB962C8B-B14F-4D97-AF65-F5344CB8AC3E}">
        <p14:creationId xmlns:p14="http://schemas.microsoft.com/office/powerpoint/2010/main" val="383948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F080-D814-46CB-B0C4-CCB59FB0194E}"/>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C49DAC8F-B61D-4BB3-A6D4-074FEC9D7312}"/>
              </a:ext>
            </a:extLst>
          </p:cNvPr>
          <p:cNvSpPr>
            <a:spLocks noGrp="1"/>
          </p:cNvSpPr>
          <p:nvPr>
            <p:ph idx="1"/>
          </p:nvPr>
        </p:nvSpPr>
        <p:spPr/>
        <p:txBody>
          <a:bodyPr/>
          <a:lstStyle/>
          <a:p>
            <a:r>
              <a:rPr lang="en-US" dirty="0"/>
              <a:t>Microservice architecture allowed Amazon to transition to continuous deployment, and now Amazon engineers deploy code every 11.7 seconds</a:t>
            </a:r>
          </a:p>
        </p:txBody>
      </p:sp>
    </p:spTree>
    <p:extLst>
      <p:ext uri="{BB962C8B-B14F-4D97-AF65-F5344CB8AC3E}">
        <p14:creationId xmlns:p14="http://schemas.microsoft.com/office/powerpoint/2010/main" val="397873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2B25-6256-4F88-961B-BCCBE11A15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B201D6-97A4-47B0-85A6-CC6387938DAA}"/>
              </a:ext>
            </a:extLst>
          </p:cNvPr>
          <p:cNvSpPr>
            <a:spLocks noGrp="1"/>
          </p:cNvSpPr>
          <p:nvPr>
            <p:ph idx="1"/>
          </p:nvPr>
        </p:nvSpPr>
        <p:spPr/>
        <p:txBody>
          <a:bodyPr>
            <a:normAutofit/>
          </a:bodyPr>
          <a:lstStyle/>
          <a:p>
            <a:r>
              <a:rPr lang="en-US" sz="1600" dirty="0">
                <a:hlinkClick r:id="rId2"/>
              </a:rPr>
              <a:t>https://d1.awsstatic.com/whitepapers/microservices-on-aws.pdf</a:t>
            </a:r>
            <a:endParaRPr lang="en-US" sz="1600" dirty="0"/>
          </a:p>
          <a:p>
            <a:r>
              <a:rPr lang="en-US" sz="1600" dirty="0">
                <a:hlinkClick r:id="rId3"/>
              </a:rPr>
              <a:t>https://medium.com/@liamsolivera/scalability-in-amazon-web-services-4464e415b616</a:t>
            </a:r>
            <a:endParaRPr lang="en-US" sz="1600" dirty="0"/>
          </a:p>
          <a:p>
            <a:r>
              <a:rPr lang="en-US" sz="1600" dirty="0">
                <a:hlinkClick r:id="rId4"/>
              </a:rPr>
              <a:t>https://docs.aws.amazon.com/aws-technical-content/latest/microservices-on-aws/microservices-on-aws.pdf?icmpid=link_from_whitepapers_page</a:t>
            </a:r>
            <a:endParaRPr lang="en-US" sz="1600" dirty="0"/>
          </a:p>
          <a:p>
            <a:r>
              <a:rPr lang="en-US" sz="1600" dirty="0">
                <a:hlinkClick r:id="rId5"/>
              </a:rPr>
              <a:t>https://aws.amazon.com/microservices/</a:t>
            </a:r>
            <a:endParaRPr lang="en-US" sz="1600" dirty="0"/>
          </a:p>
          <a:p>
            <a:r>
              <a:rPr lang="en-US" sz="1600" dirty="0">
                <a:hlinkClick r:id="rId6"/>
              </a:rPr>
              <a:t>https://blog.leanix.net/en/why-netflix-amazon-and-apple-care-about-microservices</a:t>
            </a:r>
            <a:endParaRPr lang="en-US" sz="1600" dirty="0"/>
          </a:p>
          <a:p>
            <a:r>
              <a:rPr lang="en-US" sz="1600" dirty="0">
                <a:hlinkClick r:id="rId7"/>
              </a:rPr>
              <a:t>https://blog.newrelic.com/technology/microservices-what-they-are-why-to-use-them/</a:t>
            </a:r>
            <a:endParaRPr lang="en-US" sz="1600" dirty="0"/>
          </a:p>
          <a:p>
            <a:r>
              <a:rPr lang="en-US" sz="1600" dirty="0">
                <a:hlinkClick r:id="rId8"/>
              </a:rPr>
              <a:t>https://techsur.solutions/why-companies-like-netflix-uber-and-amazon-are-moving-towards-microservices/</a:t>
            </a:r>
            <a:endParaRPr lang="en-US" sz="1600" dirty="0"/>
          </a:p>
        </p:txBody>
      </p:sp>
    </p:spTree>
    <p:extLst>
      <p:ext uri="{BB962C8B-B14F-4D97-AF65-F5344CB8AC3E}">
        <p14:creationId xmlns:p14="http://schemas.microsoft.com/office/powerpoint/2010/main" val="175167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48D1-9785-4507-9D02-A066D057E00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EAF797-A7AE-4D3C-A1E3-3ABD60647E99}"/>
              </a:ext>
            </a:extLst>
          </p:cNvPr>
          <p:cNvPicPr>
            <a:picLocks noGrp="1" noChangeAspect="1"/>
          </p:cNvPicPr>
          <p:nvPr>
            <p:ph idx="1"/>
          </p:nvPr>
        </p:nvPicPr>
        <p:blipFill>
          <a:blip r:embed="rId2"/>
          <a:stretch>
            <a:fillRect/>
          </a:stretch>
        </p:blipFill>
        <p:spPr>
          <a:xfrm>
            <a:off x="3376248" y="79130"/>
            <a:ext cx="5011614" cy="6262392"/>
          </a:xfrm>
          <a:prstGeom prst="rect">
            <a:avLst/>
          </a:prstGeom>
        </p:spPr>
      </p:pic>
      <p:sp>
        <p:nvSpPr>
          <p:cNvPr id="6" name="TextBox 5">
            <a:extLst>
              <a:ext uri="{FF2B5EF4-FFF2-40B4-BE49-F238E27FC236}">
                <a16:creationId xmlns:a16="http://schemas.microsoft.com/office/drawing/2014/main" id="{C546628A-0E3F-44AE-B3DE-AB1B4CEBBA38}"/>
              </a:ext>
            </a:extLst>
          </p:cNvPr>
          <p:cNvSpPr txBox="1"/>
          <p:nvPr/>
        </p:nvSpPr>
        <p:spPr>
          <a:xfrm>
            <a:off x="3683980" y="6359052"/>
            <a:ext cx="5134706" cy="369332"/>
          </a:xfrm>
          <a:prstGeom prst="rect">
            <a:avLst/>
          </a:prstGeom>
          <a:noFill/>
        </p:spPr>
        <p:txBody>
          <a:bodyPr wrap="square" rtlCol="0">
            <a:spAutoFit/>
          </a:bodyPr>
          <a:lstStyle/>
          <a:p>
            <a:r>
              <a:rPr lang="en-US" dirty="0"/>
              <a:t>High level diagram of Amazon AWS service</a:t>
            </a:r>
          </a:p>
        </p:txBody>
      </p:sp>
    </p:spTree>
    <p:extLst>
      <p:ext uri="{BB962C8B-B14F-4D97-AF65-F5344CB8AC3E}">
        <p14:creationId xmlns:p14="http://schemas.microsoft.com/office/powerpoint/2010/main" val="24044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Scalability-what it offers</a:t>
            </a:r>
          </a:p>
        </p:txBody>
      </p:sp>
      <p:sp>
        <p:nvSpPr>
          <p:cNvPr id="3" name="Content Placeholder 2"/>
          <p:cNvSpPr>
            <a:spLocks noGrp="1"/>
          </p:cNvSpPr>
          <p:nvPr>
            <p:ph idx="1"/>
          </p:nvPr>
        </p:nvSpPr>
        <p:spPr/>
        <p:txBody>
          <a:bodyPr>
            <a:normAutofit lnSpcReduction="10000"/>
          </a:bodyPr>
          <a:lstStyle/>
          <a:p>
            <a:r>
              <a:rPr lang="en-US" dirty="0"/>
              <a:t>Allow each service to be independently scaled to meet demand</a:t>
            </a:r>
          </a:p>
          <a:p>
            <a:endParaRPr lang="en-US" dirty="0"/>
          </a:p>
          <a:p>
            <a:r>
              <a:rPr lang="en-US" dirty="0"/>
              <a:t>Can easily and accurately give teams the ability to accurately measure cost , maintainability, availability etc.</a:t>
            </a:r>
          </a:p>
          <a:p>
            <a:endParaRPr lang="en-US" dirty="0"/>
          </a:p>
          <a:p>
            <a:r>
              <a:rPr lang="en-US" dirty="0"/>
              <a:t>Optimal and appropriate technologies can be selected for a specific service</a:t>
            </a:r>
          </a:p>
          <a:p>
            <a:endParaRPr lang="en-US" dirty="0"/>
          </a:p>
          <a:p>
            <a:r>
              <a:rPr lang="en-US" dirty="0"/>
              <a:t>By optimizing as such can make use and leverage, and fine-tune each service for optimum performance.</a:t>
            </a:r>
          </a:p>
          <a:p>
            <a:endParaRPr lang="en-US" dirty="0"/>
          </a:p>
          <a:p>
            <a:endParaRPr lang="en-US" dirty="0"/>
          </a:p>
          <a:p>
            <a:endParaRPr lang="en-US" dirty="0"/>
          </a:p>
          <a:p>
            <a:endParaRPr lang="en-US" dirty="0"/>
          </a:p>
        </p:txBody>
      </p:sp>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200149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C7FF-8C6E-4BE5-B78E-B16A94F6AFED}"/>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BCAE5036-3C03-4327-8F97-1C7C676C7650}"/>
              </a:ext>
            </a:extLst>
          </p:cNvPr>
          <p:cNvSpPr>
            <a:spLocks noGrp="1"/>
          </p:cNvSpPr>
          <p:nvPr>
            <p:ph idx="1"/>
          </p:nvPr>
        </p:nvSpPr>
        <p:spPr/>
        <p:txBody>
          <a:bodyPr/>
          <a:lstStyle/>
          <a:p>
            <a:r>
              <a:rPr lang="en-US" dirty="0"/>
              <a:t>Decoupling microservices enable microservices to be scaled both vertically and horizontally independent from each other.</a:t>
            </a:r>
          </a:p>
          <a:p>
            <a:endParaRPr lang="en-US" dirty="0"/>
          </a:p>
          <a:p>
            <a:r>
              <a:rPr lang="en-US" dirty="0"/>
              <a:t>Microservice architecture enables the scaling process to be completely automated</a:t>
            </a:r>
          </a:p>
          <a:p>
            <a:endParaRPr lang="en-US" dirty="0"/>
          </a:p>
          <a:p>
            <a:r>
              <a:rPr lang="en-US" dirty="0"/>
              <a:t>Failing/failed components can be easily replaced facilitating resiliency </a:t>
            </a:r>
          </a:p>
        </p:txBody>
      </p:sp>
      <p:sp>
        <p:nvSpPr>
          <p:cNvPr id="4" name="Rectangle 3">
            <a:extLst>
              <a:ext uri="{FF2B5EF4-FFF2-40B4-BE49-F238E27FC236}">
                <a16:creationId xmlns:a16="http://schemas.microsoft.com/office/drawing/2014/main" id="{42B1546F-0B58-4C00-8333-705DEFB1D9AE}"/>
              </a:ext>
            </a:extLst>
          </p:cNvPr>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279845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3C0C-D566-4256-9535-9ECC9F8855FB}"/>
              </a:ext>
            </a:extLst>
          </p:cNvPr>
          <p:cNvSpPr>
            <a:spLocks noGrp="1"/>
          </p:cNvSpPr>
          <p:nvPr>
            <p:ph type="title"/>
          </p:nvPr>
        </p:nvSpPr>
        <p:spPr/>
        <p:txBody>
          <a:bodyPr/>
          <a:lstStyle/>
          <a:p>
            <a:r>
              <a:rPr lang="en-US" dirty="0"/>
              <a:t>Some key points on how AWS makes use of scalability</a:t>
            </a:r>
          </a:p>
        </p:txBody>
      </p:sp>
      <p:sp>
        <p:nvSpPr>
          <p:cNvPr id="3" name="Content Placeholder 2">
            <a:extLst>
              <a:ext uri="{FF2B5EF4-FFF2-40B4-BE49-F238E27FC236}">
                <a16:creationId xmlns:a16="http://schemas.microsoft.com/office/drawing/2014/main" id="{159856A0-EC01-4575-BC8E-5CD5A85105B8}"/>
              </a:ext>
            </a:extLst>
          </p:cNvPr>
          <p:cNvSpPr>
            <a:spLocks noGrp="1"/>
          </p:cNvSpPr>
          <p:nvPr>
            <p:ph idx="1"/>
          </p:nvPr>
        </p:nvSpPr>
        <p:spPr/>
        <p:txBody>
          <a:bodyPr/>
          <a:lstStyle/>
          <a:p>
            <a:r>
              <a:rPr lang="en-US" dirty="0"/>
              <a:t>Considering database scalability, AWS has the AWS RDS (Amazon Relational Database Service)</a:t>
            </a:r>
            <a:r>
              <a:rPr lang="en-US" b="1" dirty="0"/>
              <a:t> </a:t>
            </a:r>
            <a:r>
              <a:rPr lang="en-US" dirty="0"/>
              <a:t>and DynamoDB for NoSQL databases and with the help of caching by the Amazon Elastic cache, managed from the web console the data layer can be scaled vertically and horizontally when choosing aspects such as the amount of amount and type of storage space required etc.</a:t>
            </a:r>
            <a:endParaRPr lang="en-US" b="1" dirty="0"/>
          </a:p>
          <a:p>
            <a:endParaRPr lang="en-US" dirty="0"/>
          </a:p>
        </p:txBody>
      </p:sp>
      <p:sp>
        <p:nvSpPr>
          <p:cNvPr id="4" name="Rectangle 3">
            <a:extLst>
              <a:ext uri="{FF2B5EF4-FFF2-40B4-BE49-F238E27FC236}">
                <a16:creationId xmlns:a16="http://schemas.microsoft.com/office/drawing/2014/main" id="{5272CD57-C7DD-40AF-8ADD-ECEA6A165B8F}"/>
              </a:ext>
            </a:extLst>
          </p:cNvPr>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77279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C6B8-60C5-4B0F-829F-713C3292CF3A}"/>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81E39EF1-4E6A-4434-AC39-0491C5DD5C8E}"/>
              </a:ext>
            </a:extLst>
          </p:cNvPr>
          <p:cNvSpPr>
            <a:spLocks noGrp="1"/>
          </p:cNvSpPr>
          <p:nvPr>
            <p:ph idx="1"/>
          </p:nvPr>
        </p:nvSpPr>
        <p:spPr/>
        <p:txBody>
          <a:bodyPr/>
          <a:lstStyle/>
          <a:p>
            <a:r>
              <a:rPr lang="en-US" dirty="0"/>
              <a:t>Amazon EC2 instances(virtual machines used in the cloud connected via an SSH tunnel) are made fault tolerant by having exact replicas of the running code and having the ability to share and handle the same database layer and same set of information and a single point of access is maintained through an AWS load balancer.</a:t>
            </a:r>
          </a:p>
        </p:txBody>
      </p:sp>
      <p:pic>
        <p:nvPicPr>
          <p:cNvPr id="4" name="Content Placeholder 3">
            <a:extLst>
              <a:ext uri="{FF2B5EF4-FFF2-40B4-BE49-F238E27FC236}">
                <a16:creationId xmlns:a16="http://schemas.microsoft.com/office/drawing/2014/main" id="{B48D257F-E89E-48C8-83E7-0BEAB2CE0B9F}"/>
              </a:ext>
            </a:extLst>
          </p:cNvPr>
          <p:cNvPicPr>
            <a:picLocks noChangeAspect="1"/>
          </p:cNvPicPr>
          <p:nvPr/>
        </p:nvPicPr>
        <p:blipFill>
          <a:blip r:embed="rId2"/>
          <a:stretch>
            <a:fillRect/>
          </a:stretch>
        </p:blipFill>
        <p:spPr>
          <a:xfrm>
            <a:off x="8773438" y="3558685"/>
            <a:ext cx="2402633" cy="2934189"/>
          </a:xfrm>
          <a:prstGeom prst="rect">
            <a:avLst/>
          </a:prstGeom>
        </p:spPr>
      </p:pic>
      <p:sp>
        <p:nvSpPr>
          <p:cNvPr id="5" name="Rectangle 4">
            <a:extLst>
              <a:ext uri="{FF2B5EF4-FFF2-40B4-BE49-F238E27FC236}">
                <a16:creationId xmlns:a16="http://schemas.microsoft.com/office/drawing/2014/main" id="{A1FDE518-B2F9-445D-AF95-94A1D5826568}"/>
              </a:ext>
            </a:extLst>
          </p:cNvPr>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387416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95B5-CDBA-4B8C-B539-FB81380976EF}"/>
              </a:ext>
            </a:extLst>
          </p:cNvPr>
          <p:cNvSpPr>
            <a:spLocks noGrp="1"/>
          </p:cNvSpPr>
          <p:nvPr>
            <p:ph type="title"/>
          </p:nvPr>
        </p:nvSpPr>
        <p:spPr/>
        <p:txBody>
          <a:bodyPr>
            <a:normAutofit/>
          </a:bodyPr>
          <a:lstStyle/>
          <a:p>
            <a:r>
              <a:rPr lang="en-US" sz="2400" dirty="0"/>
              <a:t>Continued..</a:t>
            </a:r>
          </a:p>
        </p:txBody>
      </p:sp>
      <p:sp>
        <p:nvSpPr>
          <p:cNvPr id="5" name="Content Placeholder 4">
            <a:extLst>
              <a:ext uri="{FF2B5EF4-FFF2-40B4-BE49-F238E27FC236}">
                <a16:creationId xmlns:a16="http://schemas.microsoft.com/office/drawing/2014/main" id="{AAF1A94A-70FA-47C0-9202-BFF85BFE8C97}"/>
              </a:ext>
            </a:extLst>
          </p:cNvPr>
          <p:cNvSpPr>
            <a:spLocks noGrp="1"/>
          </p:cNvSpPr>
          <p:nvPr>
            <p:ph idx="1"/>
          </p:nvPr>
        </p:nvSpPr>
        <p:spPr/>
        <p:txBody>
          <a:bodyPr/>
          <a:lstStyle/>
          <a:p>
            <a:r>
              <a:rPr lang="en-US" dirty="0"/>
              <a:t>AWS load balancer responsible for :</a:t>
            </a:r>
          </a:p>
          <a:p>
            <a:pPr marL="0" indent="0">
              <a:buNone/>
            </a:pPr>
            <a:r>
              <a:rPr lang="en-US" dirty="0"/>
              <a:t>                               - distributing through configured instances</a:t>
            </a:r>
          </a:p>
          <a:p>
            <a:pPr marL="0" indent="0">
              <a:buNone/>
            </a:pPr>
            <a:r>
              <a:rPr lang="en-US" dirty="0"/>
              <a:t>                               -determining and send status only to the EC2               			   instances that appear healthy </a:t>
            </a:r>
          </a:p>
          <a:p>
            <a:pPr marL="0" indent="0">
              <a:buNone/>
            </a:pPr>
            <a:endParaRPr lang="en-US" dirty="0"/>
          </a:p>
          <a:p>
            <a:r>
              <a:rPr lang="en-US" dirty="0"/>
              <a:t>Furthermore, the AWS Elastic Beanstalk is used to integrate, monitor, and orchestrate, the different components further reducing fault tolerance.</a:t>
            </a:r>
          </a:p>
          <a:p>
            <a:endParaRPr lang="en-US" dirty="0"/>
          </a:p>
          <a:p>
            <a:endParaRPr lang="en-US" dirty="0"/>
          </a:p>
        </p:txBody>
      </p:sp>
      <p:sp>
        <p:nvSpPr>
          <p:cNvPr id="6" name="Rectangle 5">
            <a:extLst>
              <a:ext uri="{FF2B5EF4-FFF2-40B4-BE49-F238E27FC236}">
                <a16:creationId xmlns:a16="http://schemas.microsoft.com/office/drawing/2014/main" id="{A5D088BC-3DE8-4462-8F9E-8E11DCC965C8}"/>
              </a:ext>
            </a:extLst>
          </p:cNvPr>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30130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BC22-B28F-420B-AC31-C9DC7D3F64B7}"/>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155BE30C-176E-4360-BDB3-878D07C08A37}"/>
              </a:ext>
            </a:extLst>
          </p:cNvPr>
          <p:cNvSpPr>
            <a:spLocks noGrp="1"/>
          </p:cNvSpPr>
          <p:nvPr>
            <p:ph idx="1"/>
          </p:nvPr>
        </p:nvSpPr>
        <p:spPr/>
        <p:txBody>
          <a:bodyPr/>
          <a:lstStyle/>
          <a:p>
            <a:r>
              <a:rPr lang="en-US" dirty="0"/>
              <a:t>Amazon AWS uses Auto Scaling service to determine and maintain and determine the minimum number of instances thereby reducing the number of idle server instances as well as costs.</a:t>
            </a:r>
          </a:p>
          <a:p>
            <a:pPr marL="0" indent="0">
              <a:buNone/>
            </a:pPr>
            <a:endParaRPr lang="en-US" dirty="0"/>
          </a:p>
          <a:p>
            <a:r>
              <a:rPr lang="en-US" dirty="0"/>
              <a:t>Only when demand high, the number of server instances are increased and can support a large load of users and their data while maintaining key aspects such as performance.</a:t>
            </a:r>
          </a:p>
        </p:txBody>
      </p:sp>
      <p:sp>
        <p:nvSpPr>
          <p:cNvPr id="4" name="Rectangle 3">
            <a:extLst>
              <a:ext uri="{FF2B5EF4-FFF2-40B4-BE49-F238E27FC236}">
                <a16:creationId xmlns:a16="http://schemas.microsoft.com/office/drawing/2014/main" id="{60F7B837-D541-4F03-9DA4-2418F2041094}"/>
              </a:ext>
            </a:extLst>
          </p:cNvPr>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318285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1F11-2908-47F3-9568-60999F18BD26}"/>
              </a:ext>
            </a:extLst>
          </p:cNvPr>
          <p:cNvSpPr>
            <a:spLocks noGrp="1"/>
          </p:cNvSpPr>
          <p:nvPr>
            <p:ph type="title"/>
          </p:nvPr>
        </p:nvSpPr>
        <p:spPr/>
        <p:txBody>
          <a:bodyPr>
            <a:normAutofit/>
          </a:bodyPr>
          <a:lstStyle/>
          <a:p>
            <a:r>
              <a:rPr lang="en-US" sz="2400" dirty="0"/>
              <a:t>Continued..</a:t>
            </a:r>
          </a:p>
        </p:txBody>
      </p:sp>
      <p:sp>
        <p:nvSpPr>
          <p:cNvPr id="3" name="Content Placeholder 2">
            <a:extLst>
              <a:ext uri="{FF2B5EF4-FFF2-40B4-BE49-F238E27FC236}">
                <a16:creationId xmlns:a16="http://schemas.microsoft.com/office/drawing/2014/main" id="{5EF54E35-2C2E-4253-B9E9-7B3EED35176B}"/>
              </a:ext>
            </a:extLst>
          </p:cNvPr>
          <p:cNvSpPr>
            <a:spLocks noGrp="1"/>
          </p:cNvSpPr>
          <p:nvPr>
            <p:ph idx="1"/>
          </p:nvPr>
        </p:nvSpPr>
        <p:spPr/>
        <p:txBody>
          <a:bodyPr/>
          <a:lstStyle/>
          <a:p>
            <a:r>
              <a:rPr lang="en-US" dirty="0"/>
              <a:t>Amazon AWS also makes use of Availability Zones in which servers are located on several countries increasing the availability as well as replicate database components across the world.  </a:t>
            </a:r>
          </a:p>
          <a:p>
            <a:endParaRPr lang="en-US" dirty="0"/>
          </a:p>
          <a:p>
            <a:r>
              <a:rPr lang="en-US" dirty="0"/>
              <a:t>Also, when scaling the performance is maintained through the Amazon Cloudfront service which acts as a middleware to redirect a user request to the location of the lowest possible latency.</a:t>
            </a:r>
          </a:p>
        </p:txBody>
      </p:sp>
      <p:sp>
        <p:nvSpPr>
          <p:cNvPr id="4" name="Rectangle 3">
            <a:extLst>
              <a:ext uri="{FF2B5EF4-FFF2-40B4-BE49-F238E27FC236}">
                <a16:creationId xmlns:a16="http://schemas.microsoft.com/office/drawing/2014/main" id="{010024B0-D1E8-4672-9B2E-23108EB5FF69}"/>
              </a:ext>
            </a:extLst>
          </p:cNvPr>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IT17006880</a:t>
            </a:r>
          </a:p>
        </p:txBody>
      </p:sp>
    </p:spTree>
    <p:extLst>
      <p:ext uri="{BB962C8B-B14F-4D97-AF65-F5344CB8AC3E}">
        <p14:creationId xmlns:p14="http://schemas.microsoft.com/office/powerpoint/2010/main" val="45252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917</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Microservice Architecture Used By Amazon AWS And Its Scalability And Reliability</vt:lpstr>
      <vt:lpstr>PowerPoint Presentation</vt:lpstr>
      <vt:lpstr>Benefits of Scalability-what it offers</vt:lpstr>
      <vt:lpstr>Continued..</vt:lpstr>
      <vt:lpstr>Some key points on how AWS makes use of scalability</vt:lpstr>
      <vt:lpstr>Continued..</vt:lpstr>
      <vt:lpstr>Continued..</vt:lpstr>
      <vt:lpstr>Continued..</vt:lpstr>
      <vt:lpstr>Continued..</vt:lpstr>
      <vt:lpstr>What was before Microservices?</vt:lpstr>
      <vt:lpstr>What is a Monolithic application?</vt:lpstr>
      <vt:lpstr>Why move to microservices?</vt:lpstr>
      <vt:lpstr>Continued..</vt:lpstr>
      <vt:lpstr>Continued..</vt:lpstr>
      <vt:lpstr>Continued..</vt:lpstr>
      <vt:lpstr>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&lt;Case Study Topic&gt;</dc:title>
  <dc:creator>Chathura De Silva</dc:creator>
  <cp:lastModifiedBy>lakshitha vithanage</cp:lastModifiedBy>
  <cp:revision>33</cp:revision>
  <dcterms:created xsi:type="dcterms:W3CDTF">2017-04-27T08:56:39Z</dcterms:created>
  <dcterms:modified xsi:type="dcterms:W3CDTF">2019-05-22T17:30:54Z</dcterms:modified>
</cp:coreProperties>
</file>