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57" r:id="rId5"/>
    <p:sldId id="258" r:id="rId6"/>
    <p:sldId id="259" r:id="rId7"/>
    <p:sldId id="260" r:id="rId8"/>
    <p:sldId id="262" r:id="rId9"/>
    <p:sldId id="265" r:id="rId10"/>
    <p:sldId id="266" r:id="rId11"/>
    <p:sldId id="267" r:id="rId12"/>
    <p:sldId id="268" r:id="rId13"/>
    <p:sldId id="270" r:id="rId14"/>
    <p:sldId id="271" r:id="rId15"/>
    <p:sldId id="273" r:id="rId16"/>
    <p:sldId id="274" r:id="rId17"/>
    <p:sldId id="275" r:id="rId18"/>
    <p:sldId id="276" r:id="rId19"/>
    <p:sldId id="277" r:id="rId20"/>
    <p:sldId id="282" r:id="rId21"/>
    <p:sldId id="283" r:id="rId22"/>
    <p:sldId id="278" r:id="rId23"/>
    <p:sldId id="279" r:id="rId24"/>
    <p:sldId id="281"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318CCE-2451-5A2B-E53B-4B2C4BADAF0C}" name="Lakna Vidanapathirana" initials="LV" userId="216ddb15dd99dfa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4/29/2024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4/29/2024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4/29/2024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4/29/2024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4/29/2024</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4/29/2024</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4/29/2024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4/29/2024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4/29/2024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4/29/2024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4/29/2024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4/29/2024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4/29/2024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liit.lk/" TargetMode="External"/><Relationship Id="rId2" Type="http://schemas.openxmlformats.org/officeDocument/2006/relationships/hyperlink" Target="https://courseweb.sliit.l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07" y="1672534"/>
            <a:ext cx="10934163" cy="4570074"/>
          </a:xfrm>
          <a:prstGeom prst="rect">
            <a:avLst/>
          </a:prstGeom>
        </p:spPr>
      </p:pic>
      <p:sp>
        <p:nvSpPr>
          <p:cNvPr id="8" name="Title 1"/>
          <p:cNvSpPr txBox="1">
            <a:spLocks/>
          </p:cNvSpPr>
          <p:nvPr/>
        </p:nvSpPr>
        <p:spPr bwMode="gray">
          <a:xfrm>
            <a:off x="474189" y="463638"/>
            <a:ext cx="10060729" cy="120889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t>SLIIT Students’ Attitudes and Preferences Regarding Extra – curricular Activities at SLIIT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07" y="1672533"/>
            <a:ext cx="2846231" cy="1601005"/>
          </a:xfrm>
          <a:prstGeom prst="rect">
            <a:avLst/>
          </a:prstGeom>
        </p:spPr>
      </p:pic>
    </p:spTree>
    <p:extLst>
      <p:ext uri="{BB962C8B-B14F-4D97-AF65-F5344CB8AC3E}">
        <p14:creationId xmlns:p14="http://schemas.microsoft.com/office/powerpoint/2010/main" val="289997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9858" y="1146290"/>
            <a:ext cx="7443990"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5">
                    <a:lumMod val="20000"/>
                    <a:lumOff val="80000"/>
                  </a:schemeClr>
                </a:solidFill>
                <a:latin typeface="Calibri" panose="020F0502020204030204" pitchFamily="34" charset="0"/>
                <a:cs typeface="Calibri" panose="020F0502020204030204" pitchFamily="34" charset="0"/>
              </a:rPr>
              <a:t>Student Year of the 100 </a:t>
            </a:r>
            <a:r>
              <a:rPr lang="en-US" sz="3000" b="1" dirty="0">
                <a:solidFill>
                  <a:schemeClr val="accent4">
                    <a:lumMod val="20000"/>
                    <a:lumOff val="80000"/>
                  </a:schemeClr>
                </a:solidFill>
                <a:latin typeface="Calibri" panose="020F0502020204030204" pitchFamily="34" charset="0"/>
                <a:cs typeface="Calibri" panose="020F0502020204030204" pitchFamily="34" charset="0"/>
              </a:rPr>
              <a:t>Respondents</a:t>
            </a:r>
            <a:endParaRPr lang="en-US" sz="3000" b="1" dirty="0">
              <a:solidFill>
                <a:schemeClr val="accent5">
                  <a:lumMod val="20000"/>
                  <a:lumOff val="80000"/>
                </a:schemeClr>
              </a:solidFill>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BDC9FAD7-990B-24C9-3EF0-4B1A409E740D}"/>
              </a:ext>
            </a:extLst>
          </p:cNvPr>
          <p:cNvPicPr>
            <a:picLocks noGrp="1" noChangeAspect="1"/>
          </p:cNvPicPr>
          <p:nvPr>
            <p:ph idx="1"/>
          </p:nvPr>
        </p:nvPicPr>
        <p:blipFill rotWithShape="1">
          <a:blip r:embed="rId2"/>
          <a:srcRect l="5141" t="26758" r="15425" b="9331"/>
          <a:stretch/>
        </p:blipFill>
        <p:spPr>
          <a:xfrm>
            <a:off x="3075595" y="2323322"/>
            <a:ext cx="5978253" cy="4469363"/>
          </a:xfrm>
        </p:spPr>
      </p:pic>
    </p:spTree>
    <p:extLst>
      <p:ext uri="{BB962C8B-B14F-4D97-AF65-F5344CB8AC3E}">
        <p14:creationId xmlns:p14="http://schemas.microsoft.com/office/powerpoint/2010/main" val="183391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1196" y="1155622"/>
            <a:ext cx="8075318"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Gender Distribution among 100 Respondents</a:t>
            </a:r>
          </a:p>
        </p:txBody>
      </p:sp>
      <p:pic>
        <p:nvPicPr>
          <p:cNvPr id="10" name="Content Placeholder 9">
            <a:extLst>
              <a:ext uri="{FF2B5EF4-FFF2-40B4-BE49-F238E27FC236}">
                <a16:creationId xmlns:a16="http://schemas.microsoft.com/office/drawing/2014/main" id="{558CAF80-9401-C1EE-DCF1-E0AE289A2BB1}"/>
              </a:ext>
            </a:extLst>
          </p:cNvPr>
          <p:cNvPicPr>
            <a:picLocks noGrp="1" noChangeAspect="1"/>
          </p:cNvPicPr>
          <p:nvPr>
            <p:ph idx="1"/>
          </p:nvPr>
        </p:nvPicPr>
        <p:blipFill rotWithShape="1">
          <a:blip r:embed="rId2"/>
          <a:srcRect l="4889" t="24163" r="16305" b="8786"/>
          <a:stretch/>
        </p:blipFill>
        <p:spPr>
          <a:xfrm>
            <a:off x="3331029" y="2486362"/>
            <a:ext cx="5965371" cy="4371638"/>
          </a:xfrm>
        </p:spPr>
      </p:pic>
    </p:spTree>
    <p:extLst>
      <p:ext uri="{BB962C8B-B14F-4D97-AF65-F5344CB8AC3E}">
        <p14:creationId xmlns:p14="http://schemas.microsoft.com/office/powerpoint/2010/main" val="231044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1143" y="1039711"/>
            <a:ext cx="9015213"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Age Groups of 100 Respondents</a:t>
            </a:r>
          </a:p>
        </p:txBody>
      </p:sp>
      <p:pic>
        <p:nvPicPr>
          <p:cNvPr id="11" name="Content Placeholder 10">
            <a:extLst>
              <a:ext uri="{FF2B5EF4-FFF2-40B4-BE49-F238E27FC236}">
                <a16:creationId xmlns:a16="http://schemas.microsoft.com/office/drawing/2014/main" id="{868B82C8-5267-4B3B-C2D4-F1C5D51649A3}"/>
              </a:ext>
            </a:extLst>
          </p:cNvPr>
          <p:cNvPicPr>
            <a:picLocks noGrp="1" noChangeAspect="1"/>
          </p:cNvPicPr>
          <p:nvPr>
            <p:ph idx="1"/>
          </p:nvPr>
        </p:nvPicPr>
        <p:blipFill rotWithShape="1">
          <a:blip r:embed="rId2"/>
          <a:srcRect l="8751" t="28944" r="14108" b="7145"/>
          <a:stretch/>
        </p:blipFill>
        <p:spPr>
          <a:xfrm>
            <a:off x="3462690" y="2369976"/>
            <a:ext cx="5945677" cy="4488024"/>
          </a:xfrm>
        </p:spPr>
      </p:pic>
    </p:spTree>
    <p:extLst>
      <p:ext uri="{BB962C8B-B14F-4D97-AF65-F5344CB8AC3E}">
        <p14:creationId xmlns:p14="http://schemas.microsoft.com/office/powerpoint/2010/main" val="98795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3584" y="1030380"/>
            <a:ext cx="9015213"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Most Prefer Extra – curricular Activities</a:t>
            </a:r>
          </a:p>
        </p:txBody>
      </p:sp>
      <p:pic>
        <p:nvPicPr>
          <p:cNvPr id="11" name="Content Placeholder 10">
            <a:extLst>
              <a:ext uri="{FF2B5EF4-FFF2-40B4-BE49-F238E27FC236}">
                <a16:creationId xmlns:a16="http://schemas.microsoft.com/office/drawing/2014/main" id="{E25C6FA4-CEAC-1A60-D9B6-A033F3444882}"/>
              </a:ext>
            </a:extLst>
          </p:cNvPr>
          <p:cNvPicPr>
            <a:picLocks noGrp="1" noChangeAspect="1"/>
          </p:cNvPicPr>
          <p:nvPr>
            <p:ph idx="1"/>
          </p:nvPr>
        </p:nvPicPr>
        <p:blipFill rotWithShape="1">
          <a:blip r:embed="rId2"/>
          <a:srcRect l="5596" t="31400" r="4804" b="7967"/>
          <a:stretch/>
        </p:blipFill>
        <p:spPr>
          <a:xfrm>
            <a:off x="3023831" y="2295331"/>
            <a:ext cx="5754720" cy="4562669"/>
          </a:xfrm>
        </p:spPr>
      </p:pic>
    </p:spTree>
    <p:extLst>
      <p:ext uri="{BB962C8B-B14F-4D97-AF65-F5344CB8AC3E}">
        <p14:creationId xmlns:p14="http://schemas.microsoft.com/office/powerpoint/2010/main" val="27946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2481" y="1002389"/>
            <a:ext cx="9015213"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Favorite Type of Extra – curricular Activities</a:t>
            </a:r>
          </a:p>
        </p:txBody>
      </p:sp>
      <p:pic>
        <p:nvPicPr>
          <p:cNvPr id="6" name="Content Placeholder 5">
            <a:extLst>
              <a:ext uri="{FF2B5EF4-FFF2-40B4-BE49-F238E27FC236}">
                <a16:creationId xmlns:a16="http://schemas.microsoft.com/office/drawing/2014/main" id="{B127C4FE-04C0-425F-AC50-9F0EE064A52C}"/>
              </a:ext>
            </a:extLst>
          </p:cNvPr>
          <p:cNvPicPr>
            <a:picLocks noGrp="1" noChangeAspect="1"/>
          </p:cNvPicPr>
          <p:nvPr>
            <p:ph idx="1"/>
          </p:nvPr>
        </p:nvPicPr>
        <p:blipFill rotWithShape="1">
          <a:blip r:embed="rId2"/>
          <a:srcRect l="7924" t="38229" r="14471" b="7693"/>
          <a:stretch/>
        </p:blipFill>
        <p:spPr>
          <a:xfrm>
            <a:off x="3657598" y="2415792"/>
            <a:ext cx="5990253" cy="4442208"/>
          </a:xfrm>
        </p:spPr>
      </p:pic>
    </p:spTree>
    <p:extLst>
      <p:ext uri="{BB962C8B-B14F-4D97-AF65-F5344CB8AC3E}">
        <p14:creationId xmlns:p14="http://schemas.microsoft.com/office/powerpoint/2010/main" val="171619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9804" y="1030381"/>
            <a:ext cx="9015213"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Engaging in Extra – curricular Activities</a:t>
            </a:r>
          </a:p>
        </p:txBody>
      </p:sp>
      <p:pic>
        <p:nvPicPr>
          <p:cNvPr id="3" name="Picture 2">
            <a:extLst>
              <a:ext uri="{FF2B5EF4-FFF2-40B4-BE49-F238E27FC236}">
                <a16:creationId xmlns:a16="http://schemas.microsoft.com/office/drawing/2014/main" id="{0E7038E6-9B80-7EF2-6545-E23DDD103F67}"/>
              </a:ext>
            </a:extLst>
          </p:cNvPr>
          <p:cNvPicPr>
            <a:picLocks noChangeAspect="1"/>
          </p:cNvPicPr>
          <p:nvPr/>
        </p:nvPicPr>
        <p:blipFill rotWithShape="1">
          <a:blip r:embed="rId2"/>
          <a:srcRect l="28818" t="37279" r="889" b="8668"/>
          <a:stretch/>
        </p:blipFill>
        <p:spPr>
          <a:xfrm>
            <a:off x="5775648" y="2509937"/>
            <a:ext cx="4333143" cy="4152122"/>
          </a:xfrm>
          <a:prstGeom prst="rect">
            <a:avLst/>
          </a:prstGeom>
        </p:spPr>
      </p:pic>
      <p:sp>
        <p:nvSpPr>
          <p:cNvPr id="2" name="TextBox 1">
            <a:extLst>
              <a:ext uri="{FF2B5EF4-FFF2-40B4-BE49-F238E27FC236}">
                <a16:creationId xmlns:a16="http://schemas.microsoft.com/office/drawing/2014/main" id="{EC957AD0-8DE5-542B-388C-6FE793FE5036}"/>
              </a:ext>
            </a:extLst>
          </p:cNvPr>
          <p:cNvSpPr txBox="1"/>
          <p:nvPr/>
        </p:nvSpPr>
        <p:spPr>
          <a:xfrm>
            <a:off x="2803848" y="2822510"/>
            <a:ext cx="2971800"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Weekdays (Afternoon)</a:t>
            </a:r>
          </a:p>
        </p:txBody>
      </p:sp>
      <p:sp>
        <p:nvSpPr>
          <p:cNvPr id="5" name="TextBox 4">
            <a:extLst>
              <a:ext uri="{FF2B5EF4-FFF2-40B4-BE49-F238E27FC236}">
                <a16:creationId xmlns:a16="http://schemas.microsoft.com/office/drawing/2014/main" id="{E7295DC1-4C1A-2DEC-EF32-CFFD6483F8A0}"/>
              </a:ext>
            </a:extLst>
          </p:cNvPr>
          <p:cNvSpPr txBox="1"/>
          <p:nvPr/>
        </p:nvSpPr>
        <p:spPr>
          <a:xfrm>
            <a:off x="3135085" y="3748068"/>
            <a:ext cx="2710543"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Weekdays (Evening)</a:t>
            </a:r>
          </a:p>
        </p:txBody>
      </p:sp>
      <p:sp>
        <p:nvSpPr>
          <p:cNvPr id="6" name="TextBox 5">
            <a:extLst>
              <a:ext uri="{FF2B5EF4-FFF2-40B4-BE49-F238E27FC236}">
                <a16:creationId xmlns:a16="http://schemas.microsoft.com/office/drawing/2014/main" id="{1BCA6CC9-00A3-C3B2-74E4-B6794F9B51DC}"/>
              </a:ext>
            </a:extLst>
          </p:cNvPr>
          <p:cNvSpPr txBox="1"/>
          <p:nvPr/>
        </p:nvSpPr>
        <p:spPr>
          <a:xfrm>
            <a:off x="3135084" y="4673626"/>
            <a:ext cx="2710543"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Weekend (Morning)</a:t>
            </a:r>
          </a:p>
        </p:txBody>
      </p:sp>
      <p:sp>
        <p:nvSpPr>
          <p:cNvPr id="7" name="TextBox 6">
            <a:extLst>
              <a:ext uri="{FF2B5EF4-FFF2-40B4-BE49-F238E27FC236}">
                <a16:creationId xmlns:a16="http://schemas.microsoft.com/office/drawing/2014/main" id="{896D6B8F-F791-F310-8477-C2E0BE1D68F9}"/>
              </a:ext>
            </a:extLst>
          </p:cNvPr>
          <p:cNvSpPr txBox="1"/>
          <p:nvPr/>
        </p:nvSpPr>
        <p:spPr>
          <a:xfrm>
            <a:off x="3236868" y="5599184"/>
            <a:ext cx="2710542"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Weekend (Evening)</a:t>
            </a:r>
          </a:p>
        </p:txBody>
      </p:sp>
    </p:spTree>
    <p:extLst>
      <p:ext uri="{BB962C8B-B14F-4D97-AF65-F5344CB8AC3E}">
        <p14:creationId xmlns:p14="http://schemas.microsoft.com/office/powerpoint/2010/main" val="138160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6522" y="817748"/>
            <a:ext cx="9015213" cy="1015663"/>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Idea of Extra – curricular Activities by the 100 Respondents</a:t>
            </a:r>
          </a:p>
        </p:txBody>
      </p:sp>
      <p:pic>
        <p:nvPicPr>
          <p:cNvPr id="3" name="Picture 2">
            <a:extLst>
              <a:ext uri="{FF2B5EF4-FFF2-40B4-BE49-F238E27FC236}">
                <a16:creationId xmlns:a16="http://schemas.microsoft.com/office/drawing/2014/main" id="{FD3AE9C3-2F75-460F-4311-F628050B1B0A}"/>
              </a:ext>
            </a:extLst>
          </p:cNvPr>
          <p:cNvPicPr>
            <a:picLocks noChangeAspect="1"/>
          </p:cNvPicPr>
          <p:nvPr/>
        </p:nvPicPr>
        <p:blipFill rotWithShape="1">
          <a:blip r:embed="rId2"/>
          <a:srcRect l="7581" t="43129" r="6914" b="8980"/>
          <a:stretch/>
        </p:blipFill>
        <p:spPr>
          <a:xfrm>
            <a:off x="3082177" y="2547258"/>
            <a:ext cx="6649651" cy="4217437"/>
          </a:xfrm>
          <a:prstGeom prst="rect">
            <a:avLst/>
          </a:prstGeom>
        </p:spPr>
      </p:pic>
    </p:spTree>
    <p:extLst>
      <p:ext uri="{BB962C8B-B14F-4D97-AF65-F5344CB8AC3E}">
        <p14:creationId xmlns:p14="http://schemas.microsoft.com/office/powerpoint/2010/main" val="120470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2793" y="987271"/>
            <a:ext cx="9015213"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Positive Ideas of Extra – curricular Activities</a:t>
            </a:r>
          </a:p>
        </p:txBody>
      </p:sp>
      <p:pic>
        <p:nvPicPr>
          <p:cNvPr id="3" name="Picture 2">
            <a:extLst>
              <a:ext uri="{FF2B5EF4-FFF2-40B4-BE49-F238E27FC236}">
                <a16:creationId xmlns:a16="http://schemas.microsoft.com/office/drawing/2014/main" id="{C6D37230-5A20-8950-C1F9-CDE722761623}"/>
              </a:ext>
            </a:extLst>
          </p:cNvPr>
          <p:cNvPicPr>
            <a:picLocks noChangeAspect="1"/>
          </p:cNvPicPr>
          <p:nvPr/>
        </p:nvPicPr>
        <p:blipFill rotWithShape="1">
          <a:blip r:embed="rId2"/>
          <a:srcRect l="29405" t="32381" r="8461" b="10950"/>
          <a:stretch/>
        </p:blipFill>
        <p:spPr>
          <a:xfrm>
            <a:off x="6767189" y="2359583"/>
            <a:ext cx="4110135" cy="4441740"/>
          </a:xfrm>
          <a:prstGeom prst="rect">
            <a:avLst/>
          </a:prstGeom>
        </p:spPr>
      </p:pic>
      <p:sp>
        <p:nvSpPr>
          <p:cNvPr id="6" name="TextBox 5">
            <a:extLst>
              <a:ext uri="{FF2B5EF4-FFF2-40B4-BE49-F238E27FC236}">
                <a16:creationId xmlns:a16="http://schemas.microsoft.com/office/drawing/2014/main" id="{2E6B8B2A-4CD6-7E3A-1A03-14D29545CC2A}"/>
              </a:ext>
            </a:extLst>
          </p:cNvPr>
          <p:cNvSpPr txBox="1"/>
          <p:nvPr/>
        </p:nvSpPr>
        <p:spPr>
          <a:xfrm>
            <a:off x="4746569" y="2542800"/>
            <a:ext cx="1880118"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Mind relaxing </a:t>
            </a:r>
          </a:p>
        </p:txBody>
      </p:sp>
      <p:sp>
        <p:nvSpPr>
          <p:cNvPr id="7" name="TextBox 6">
            <a:extLst>
              <a:ext uri="{FF2B5EF4-FFF2-40B4-BE49-F238E27FC236}">
                <a16:creationId xmlns:a16="http://schemas.microsoft.com/office/drawing/2014/main" id="{6B859C21-76E9-3A41-75C1-1740A09E3591}"/>
              </a:ext>
            </a:extLst>
          </p:cNvPr>
          <p:cNvSpPr txBox="1"/>
          <p:nvPr/>
        </p:nvSpPr>
        <p:spPr>
          <a:xfrm>
            <a:off x="2516552" y="3130529"/>
            <a:ext cx="4110135"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Greater character development</a:t>
            </a:r>
          </a:p>
        </p:txBody>
      </p:sp>
      <p:sp>
        <p:nvSpPr>
          <p:cNvPr id="8" name="TextBox 7">
            <a:extLst>
              <a:ext uri="{FF2B5EF4-FFF2-40B4-BE49-F238E27FC236}">
                <a16:creationId xmlns:a16="http://schemas.microsoft.com/office/drawing/2014/main" id="{26B67FBD-6D78-AE77-11DE-3FB62DC51F6C}"/>
              </a:ext>
            </a:extLst>
          </p:cNvPr>
          <p:cNvSpPr txBox="1"/>
          <p:nvPr/>
        </p:nvSpPr>
        <p:spPr>
          <a:xfrm>
            <a:off x="4089685" y="3703547"/>
            <a:ext cx="2818006"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Time management</a:t>
            </a:r>
          </a:p>
        </p:txBody>
      </p:sp>
      <p:sp>
        <p:nvSpPr>
          <p:cNvPr id="9" name="TextBox 8">
            <a:extLst>
              <a:ext uri="{FF2B5EF4-FFF2-40B4-BE49-F238E27FC236}">
                <a16:creationId xmlns:a16="http://schemas.microsoft.com/office/drawing/2014/main" id="{0AA620D5-C7C9-97F0-EB79-ECDE43A0A234}"/>
              </a:ext>
            </a:extLst>
          </p:cNvPr>
          <p:cNvSpPr txBox="1"/>
          <p:nvPr/>
        </p:nvSpPr>
        <p:spPr>
          <a:xfrm>
            <a:off x="1091880" y="4208195"/>
            <a:ext cx="5605058"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Greater interest in community involvement</a:t>
            </a:r>
          </a:p>
        </p:txBody>
      </p:sp>
      <p:sp>
        <p:nvSpPr>
          <p:cNvPr id="10" name="TextBox 9">
            <a:extLst>
              <a:ext uri="{FF2B5EF4-FFF2-40B4-BE49-F238E27FC236}">
                <a16:creationId xmlns:a16="http://schemas.microsoft.com/office/drawing/2014/main" id="{21B6144A-113C-0519-C597-E51507EDEAAA}"/>
              </a:ext>
            </a:extLst>
          </p:cNvPr>
          <p:cNvSpPr txBox="1"/>
          <p:nvPr/>
        </p:nvSpPr>
        <p:spPr>
          <a:xfrm>
            <a:off x="3894409" y="4752693"/>
            <a:ext cx="3704254"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Gain leadership skills</a:t>
            </a:r>
          </a:p>
        </p:txBody>
      </p:sp>
      <p:sp>
        <p:nvSpPr>
          <p:cNvPr id="11" name="TextBox 10">
            <a:extLst>
              <a:ext uri="{FF2B5EF4-FFF2-40B4-BE49-F238E27FC236}">
                <a16:creationId xmlns:a16="http://schemas.microsoft.com/office/drawing/2014/main" id="{9DB188A0-A53E-1DE2-0733-74FA38A17E52}"/>
              </a:ext>
            </a:extLst>
          </p:cNvPr>
          <p:cNvSpPr txBox="1"/>
          <p:nvPr/>
        </p:nvSpPr>
        <p:spPr>
          <a:xfrm>
            <a:off x="3507776" y="5344853"/>
            <a:ext cx="3981823"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No, I have negative idea</a:t>
            </a:r>
          </a:p>
        </p:txBody>
      </p:sp>
      <p:sp>
        <p:nvSpPr>
          <p:cNvPr id="12" name="TextBox 11">
            <a:extLst>
              <a:ext uri="{FF2B5EF4-FFF2-40B4-BE49-F238E27FC236}">
                <a16:creationId xmlns:a16="http://schemas.microsoft.com/office/drawing/2014/main" id="{006266E7-38E9-12BC-F3FA-83D3F2028387}"/>
              </a:ext>
            </a:extLst>
          </p:cNvPr>
          <p:cNvSpPr txBox="1"/>
          <p:nvPr/>
        </p:nvSpPr>
        <p:spPr>
          <a:xfrm>
            <a:off x="5700244" y="5887636"/>
            <a:ext cx="914400"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Other</a:t>
            </a:r>
          </a:p>
        </p:txBody>
      </p:sp>
    </p:spTree>
    <p:extLst>
      <p:ext uri="{BB962C8B-B14F-4D97-AF65-F5344CB8AC3E}">
        <p14:creationId xmlns:p14="http://schemas.microsoft.com/office/powerpoint/2010/main" val="3965649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35853" y="1002931"/>
            <a:ext cx="9015213"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Negative Ideas of Extra – curricular Activities</a:t>
            </a:r>
          </a:p>
        </p:txBody>
      </p:sp>
      <p:pic>
        <p:nvPicPr>
          <p:cNvPr id="3" name="Picture 2">
            <a:extLst>
              <a:ext uri="{FF2B5EF4-FFF2-40B4-BE49-F238E27FC236}">
                <a16:creationId xmlns:a16="http://schemas.microsoft.com/office/drawing/2014/main" id="{5C741A61-9EC5-D926-4925-0DE904A5C64C}"/>
              </a:ext>
            </a:extLst>
          </p:cNvPr>
          <p:cNvPicPr>
            <a:picLocks noChangeAspect="1"/>
          </p:cNvPicPr>
          <p:nvPr/>
        </p:nvPicPr>
        <p:blipFill rotWithShape="1">
          <a:blip r:embed="rId2"/>
          <a:srcRect l="28776" t="33333" r="2580" b="9116"/>
          <a:stretch/>
        </p:blipFill>
        <p:spPr>
          <a:xfrm>
            <a:off x="6419461" y="2316191"/>
            <a:ext cx="4581331" cy="4527811"/>
          </a:xfrm>
          <a:prstGeom prst="rect">
            <a:avLst/>
          </a:prstGeom>
        </p:spPr>
      </p:pic>
      <p:sp>
        <p:nvSpPr>
          <p:cNvPr id="4" name="TextBox 3">
            <a:extLst>
              <a:ext uri="{FF2B5EF4-FFF2-40B4-BE49-F238E27FC236}">
                <a16:creationId xmlns:a16="http://schemas.microsoft.com/office/drawing/2014/main" id="{1EE03414-6470-1CD0-17BA-743311AEB458}"/>
              </a:ext>
            </a:extLst>
          </p:cNvPr>
          <p:cNvSpPr txBox="1"/>
          <p:nvPr/>
        </p:nvSpPr>
        <p:spPr>
          <a:xfrm>
            <a:off x="2024743" y="2471917"/>
            <a:ext cx="4394718"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Too many schedules in short time</a:t>
            </a:r>
          </a:p>
        </p:txBody>
      </p:sp>
      <p:sp>
        <p:nvSpPr>
          <p:cNvPr id="5" name="TextBox 4">
            <a:extLst>
              <a:ext uri="{FF2B5EF4-FFF2-40B4-BE49-F238E27FC236}">
                <a16:creationId xmlns:a16="http://schemas.microsoft.com/office/drawing/2014/main" id="{1374D464-7E7B-02E7-0642-F5F079B68D86}"/>
              </a:ext>
            </a:extLst>
          </p:cNvPr>
          <p:cNvSpPr txBox="1"/>
          <p:nvPr/>
        </p:nvSpPr>
        <p:spPr>
          <a:xfrm>
            <a:off x="2355980" y="3019032"/>
            <a:ext cx="3995058"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Extra expenses in the schedule</a:t>
            </a:r>
          </a:p>
        </p:txBody>
      </p:sp>
      <p:sp>
        <p:nvSpPr>
          <p:cNvPr id="6" name="TextBox 5">
            <a:extLst>
              <a:ext uri="{FF2B5EF4-FFF2-40B4-BE49-F238E27FC236}">
                <a16:creationId xmlns:a16="http://schemas.microsoft.com/office/drawing/2014/main" id="{5E95171B-6F16-37D8-ABF9-A8B6282F5C2F}"/>
              </a:ext>
            </a:extLst>
          </p:cNvPr>
          <p:cNvSpPr txBox="1"/>
          <p:nvPr/>
        </p:nvSpPr>
        <p:spPr>
          <a:xfrm>
            <a:off x="3030893" y="3538773"/>
            <a:ext cx="3388568"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Tiredness and frustration</a:t>
            </a:r>
          </a:p>
        </p:txBody>
      </p:sp>
      <p:sp>
        <p:nvSpPr>
          <p:cNvPr id="9" name="TextBox 8">
            <a:extLst>
              <a:ext uri="{FF2B5EF4-FFF2-40B4-BE49-F238E27FC236}">
                <a16:creationId xmlns:a16="http://schemas.microsoft.com/office/drawing/2014/main" id="{F2A552D1-829B-3C5D-F2CD-0C6058D7CD2C}"/>
              </a:ext>
            </a:extLst>
          </p:cNvPr>
          <p:cNvSpPr txBox="1"/>
          <p:nvPr/>
        </p:nvSpPr>
        <p:spPr>
          <a:xfrm>
            <a:off x="646942" y="4105093"/>
            <a:ext cx="5772519"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Conscious or unconscious denial of priorities</a:t>
            </a:r>
          </a:p>
        </p:txBody>
      </p:sp>
      <p:sp>
        <p:nvSpPr>
          <p:cNvPr id="10" name="TextBox 9">
            <a:extLst>
              <a:ext uri="{FF2B5EF4-FFF2-40B4-BE49-F238E27FC236}">
                <a16:creationId xmlns:a16="http://schemas.microsoft.com/office/drawing/2014/main" id="{88C8A584-032F-8526-AED3-D598F9367CFC}"/>
              </a:ext>
            </a:extLst>
          </p:cNvPr>
          <p:cNvSpPr txBox="1"/>
          <p:nvPr/>
        </p:nvSpPr>
        <p:spPr>
          <a:xfrm>
            <a:off x="1506894" y="4697745"/>
            <a:ext cx="4844144"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Time management and commitments </a:t>
            </a:r>
          </a:p>
        </p:txBody>
      </p:sp>
      <p:sp>
        <p:nvSpPr>
          <p:cNvPr id="11" name="TextBox 10">
            <a:extLst>
              <a:ext uri="{FF2B5EF4-FFF2-40B4-BE49-F238E27FC236}">
                <a16:creationId xmlns:a16="http://schemas.microsoft.com/office/drawing/2014/main" id="{FEEEFA09-45EB-A74B-4ABD-5C73D62AE825}"/>
              </a:ext>
            </a:extLst>
          </p:cNvPr>
          <p:cNvSpPr txBox="1"/>
          <p:nvPr/>
        </p:nvSpPr>
        <p:spPr>
          <a:xfrm>
            <a:off x="3289042" y="5266796"/>
            <a:ext cx="3061996"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No, I have positive idea</a:t>
            </a:r>
          </a:p>
        </p:txBody>
      </p:sp>
      <p:sp>
        <p:nvSpPr>
          <p:cNvPr id="12" name="TextBox 11">
            <a:extLst>
              <a:ext uri="{FF2B5EF4-FFF2-40B4-BE49-F238E27FC236}">
                <a16:creationId xmlns:a16="http://schemas.microsoft.com/office/drawing/2014/main" id="{308FA2EE-D870-569A-D9DB-3026DE740C19}"/>
              </a:ext>
            </a:extLst>
          </p:cNvPr>
          <p:cNvSpPr txBox="1"/>
          <p:nvPr/>
        </p:nvSpPr>
        <p:spPr>
          <a:xfrm>
            <a:off x="5386259" y="5835847"/>
            <a:ext cx="914400"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Other</a:t>
            </a:r>
          </a:p>
        </p:txBody>
      </p:sp>
    </p:spTree>
    <p:extLst>
      <p:ext uri="{BB962C8B-B14F-4D97-AF65-F5344CB8AC3E}">
        <p14:creationId xmlns:p14="http://schemas.microsoft.com/office/powerpoint/2010/main" val="242838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4514" y="1023022"/>
            <a:ext cx="9015213"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Satisfaction of Extra – curricular Activities</a:t>
            </a:r>
          </a:p>
        </p:txBody>
      </p:sp>
      <p:pic>
        <p:nvPicPr>
          <p:cNvPr id="3" name="Picture 2">
            <a:extLst>
              <a:ext uri="{FF2B5EF4-FFF2-40B4-BE49-F238E27FC236}">
                <a16:creationId xmlns:a16="http://schemas.microsoft.com/office/drawing/2014/main" id="{E3D84EDD-0BCC-A3AD-0F90-BB2CC004BF10}"/>
              </a:ext>
            </a:extLst>
          </p:cNvPr>
          <p:cNvPicPr>
            <a:picLocks noChangeAspect="1"/>
          </p:cNvPicPr>
          <p:nvPr/>
        </p:nvPicPr>
        <p:blipFill rotWithShape="1">
          <a:blip r:embed="rId2"/>
          <a:srcRect l="9589" t="44067" r="6584" b="8072"/>
          <a:stretch/>
        </p:blipFill>
        <p:spPr>
          <a:xfrm>
            <a:off x="3125757" y="2548834"/>
            <a:ext cx="6251510" cy="4047910"/>
          </a:xfrm>
          <a:prstGeom prst="rect">
            <a:avLst/>
          </a:prstGeom>
        </p:spPr>
      </p:pic>
    </p:spTree>
    <p:extLst>
      <p:ext uri="{BB962C8B-B14F-4D97-AF65-F5344CB8AC3E}">
        <p14:creationId xmlns:p14="http://schemas.microsoft.com/office/powerpoint/2010/main" val="68981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Group Members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1352339"/>
              </p:ext>
            </p:extLst>
          </p:nvPr>
        </p:nvGraphicFramePr>
        <p:xfrm>
          <a:off x="1659988" y="2842653"/>
          <a:ext cx="8883334" cy="3093913"/>
        </p:xfrm>
        <a:graphic>
          <a:graphicData uri="http://schemas.openxmlformats.org/drawingml/2006/table">
            <a:tbl>
              <a:tblPr firstRow="1" bandRow="1">
                <a:tableStyleId>{7DF18680-E054-41AD-8BC1-D1AEF772440D}</a:tableStyleId>
              </a:tblPr>
              <a:tblGrid>
                <a:gridCol w="4441667">
                  <a:extLst>
                    <a:ext uri="{9D8B030D-6E8A-4147-A177-3AD203B41FA5}">
                      <a16:colId xmlns:a16="http://schemas.microsoft.com/office/drawing/2014/main" val="20000"/>
                    </a:ext>
                  </a:extLst>
                </a:gridCol>
                <a:gridCol w="4441667">
                  <a:extLst>
                    <a:ext uri="{9D8B030D-6E8A-4147-A177-3AD203B41FA5}">
                      <a16:colId xmlns:a16="http://schemas.microsoft.com/office/drawing/2014/main" val="20001"/>
                    </a:ext>
                  </a:extLst>
                </a:gridCol>
              </a:tblGrid>
              <a:tr h="611983">
                <a:tc>
                  <a:txBody>
                    <a:bodyPr/>
                    <a:lstStyle/>
                    <a:p>
                      <a:pPr algn="ctr"/>
                      <a:r>
                        <a:rPr lang="en-US" sz="2400" dirty="0">
                          <a:latin typeface="Calibri" panose="020F0502020204030204" pitchFamily="34" charset="0"/>
                          <a:cs typeface="Calibri" panose="020F0502020204030204" pitchFamily="34" charset="0"/>
                        </a:rPr>
                        <a:t>IT</a:t>
                      </a:r>
                      <a:r>
                        <a:rPr lang="en-US" dirty="0"/>
                        <a:t> </a:t>
                      </a:r>
                      <a:r>
                        <a:rPr lang="en-US" sz="2400" dirty="0">
                          <a:latin typeface="Calibri" panose="020F0502020204030204" pitchFamily="34" charset="0"/>
                          <a:cs typeface="Calibri" panose="020F0502020204030204" pitchFamily="34" charset="0"/>
                        </a:rPr>
                        <a:t>Numbers</a:t>
                      </a:r>
                    </a:p>
                  </a:txBody>
                  <a:tcPr/>
                </a:tc>
                <a:tc>
                  <a:txBody>
                    <a:bodyPr/>
                    <a:lstStyle/>
                    <a:p>
                      <a:pPr algn="ctr"/>
                      <a:r>
                        <a:rPr lang="en-US" sz="2400" dirty="0">
                          <a:latin typeface="Calibri" panose="020F0502020204030204" pitchFamily="34" charset="0"/>
                          <a:cs typeface="Calibri" panose="020F0502020204030204" pitchFamily="34" charset="0"/>
                        </a:rPr>
                        <a:t>Name</a:t>
                      </a:r>
                    </a:p>
                  </a:txBody>
                  <a:tcPr/>
                </a:tc>
                <a:extLst>
                  <a:ext uri="{0D108BD9-81ED-4DB2-BD59-A6C34878D82A}">
                    <a16:rowId xmlns:a16="http://schemas.microsoft.com/office/drawing/2014/main" val="10000"/>
                  </a:ext>
                </a:extLst>
              </a:tr>
              <a:tr h="496386">
                <a:tc>
                  <a:txBody>
                    <a:bodyPr/>
                    <a:lstStyle/>
                    <a:p>
                      <a:pPr algn="ctr"/>
                      <a:r>
                        <a:rPr lang="en-US" sz="2400" dirty="0">
                          <a:latin typeface="Calibri" panose="020F0502020204030204" pitchFamily="34" charset="0"/>
                          <a:cs typeface="Calibri" panose="020F0502020204030204" pitchFamily="34" charset="0"/>
                        </a:rPr>
                        <a:t>IT23380196</a:t>
                      </a:r>
                    </a:p>
                  </a:txBody>
                  <a:tcPr/>
                </a:tc>
                <a:tc>
                  <a:txBody>
                    <a:bodyPr/>
                    <a:lstStyle/>
                    <a:p>
                      <a:pPr algn="ctr"/>
                      <a:r>
                        <a:rPr lang="en-US" sz="2400" dirty="0">
                          <a:latin typeface="Calibri" panose="020F0502020204030204" pitchFamily="34" charset="0"/>
                          <a:cs typeface="Calibri" panose="020F0502020204030204" pitchFamily="34" charset="0"/>
                        </a:rPr>
                        <a:t>L.K.P. </a:t>
                      </a:r>
                      <a:r>
                        <a:rPr lang="en-US" sz="2400" dirty="0" err="1">
                          <a:latin typeface="Calibri" panose="020F0502020204030204" pitchFamily="34" charset="0"/>
                          <a:cs typeface="Calibri" panose="020F0502020204030204" pitchFamily="34" charset="0"/>
                        </a:rPr>
                        <a:t>Yasith</a:t>
                      </a:r>
                      <a:endParaRPr lang="en-US"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496386">
                <a:tc>
                  <a:txBody>
                    <a:bodyPr/>
                    <a:lstStyle/>
                    <a:p>
                      <a:pPr algn="ctr"/>
                      <a:r>
                        <a:rPr lang="en-US" sz="2400" dirty="0">
                          <a:latin typeface="Calibri" panose="020F0502020204030204" pitchFamily="34" charset="0"/>
                          <a:cs typeface="Calibri" panose="020F0502020204030204" pitchFamily="34" charset="0"/>
                        </a:rPr>
                        <a:t>IT23344556</a:t>
                      </a:r>
                    </a:p>
                  </a:txBody>
                  <a:tcPr/>
                </a:tc>
                <a:tc>
                  <a:txBody>
                    <a:bodyPr/>
                    <a:lstStyle/>
                    <a:p>
                      <a:pPr algn="ctr"/>
                      <a:r>
                        <a:rPr lang="en-US" sz="2400" dirty="0" err="1">
                          <a:latin typeface="Calibri" panose="020F0502020204030204" pitchFamily="34" charset="0"/>
                          <a:cs typeface="Calibri" panose="020F0502020204030204" pitchFamily="34" charset="0"/>
                        </a:rPr>
                        <a:t>Jayawickrama</a:t>
                      </a:r>
                      <a:r>
                        <a:rPr lang="en-US" sz="2400" dirty="0">
                          <a:latin typeface="Calibri" panose="020F0502020204030204" pitchFamily="34" charset="0"/>
                          <a:cs typeface="Calibri" panose="020F0502020204030204" pitchFamily="34" charset="0"/>
                        </a:rPr>
                        <a:t> W.T. L</a:t>
                      </a:r>
                    </a:p>
                  </a:txBody>
                  <a:tcPr/>
                </a:tc>
                <a:extLst>
                  <a:ext uri="{0D108BD9-81ED-4DB2-BD59-A6C34878D82A}">
                    <a16:rowId xmlns:a16="http://schemas.microsoft.com/office/drawing/2014/main" val="10002"/>
                  </a:ext>
                </a:extLst>
              </a:tr>
              <a:tr h="496386">
                <a:tc>
                  <a:txBody>
                    <a:bodyPr/>
                    <a:lstStyle/>
                    <a:p>
                      <a:pPr algn="ctr"/>
                      <a:r>
                        <a:rPr lang="en-US" sz="2400" dirty="0">
                          <a:latin typeface="Calibri" panose="020F0502020204030204" pitchFamily="34" charset="0"/>
                          <a:cs typeface="Calibri" panose="020F0502020204030204" pitchFamily="34" charset="0"/>
                        </a:rPr>
                        <a:t>IT23189676</a:t>
                      </a:r>
                    </a:p>
                  </a:txBody>
                  <a:tcPr/>
                </a:tc>
                <a:tc>
                  <a:txBody>
                    <a:bodyPr/>
                    <a:lstStyle/>
                    <a:p>
                      <a:pPr algn="ctr"/>
                      <a:r>
                        <a:rPr lang="en-US" sz="2400" dirty="0" err="1">
                          <a:latin typeface="Calibri" panose="020F0502020204030204" pitchFamily="34" charset="0"/>
                          <a:cs typeface="Calibri" panose="020F0502020204030204" pitchFamily="34" charset="0"/>
                        </a:rPr>
                        <a:t>Withana</a:t>
                      </a:r>
                      <a:r>
                        <a:rPr lang="en-US" sz="2400" dirty="0">
                          <a:latin typeface="Calibri" panose="020F0502020204030204" pitchFamily="34" charset="0"/>
                          <a:cs typeface="Calibri" panose="020F0502020204030204" pitchFamily="34" charset="0"/>
                        </a:rPr>
                        <a:t> N. K</a:t>
                      </a:r>
                    </a:p>
                  </a:txBody>
                  <a:tcPr/>
                </a:tc>
                <a:extLst>
                  <a:ext uri="{0D108BD9-81ED-4DB2-BD59-A6C34878D82A}">
                    <a16:rowId xmlns:a16="http://schemas.microsoft.com/office/drawing/2014/main" val="10003"/>
                  </a:ext>
                </a:extLst>
              </a:tr>
              <a:tr h="496386">
                <a:tc>
                  <a:txBody>
                    <a:bodyPr/>
                    <a:lstStyle/>
                    <a:p>
                      <a:pPr algn="ctr"/>
                      <a:r>
                        <a:rPr lang="en-US" sz="2400" dirty="0">
                          <a:latin typeface="Calibri" panose="020F0502020204030204" pitchFamily="34" charset="0"/>
                          <a:cs typeface="Calibri" panose="020F0502020204030204" pitchFamily="34" charset="0"/>
                        </a:rPr>
                        <a:t>IT23215306</a:t>
                      </a:r>
                    </a:p>
                  </a:txBody>
                  <a:tcPr/>
                </a:tc>
                <a:tc>
                  <a:txBody>
                    <a:bodyPr/>
                    <a:lstStyle/>
                    <a:p>
                      <a:pPr algn="ctr"/>
                      <a:r>
                        <a:rPr lang="en-US" sz="2400" dirty="0">
                          <a:latin typeface="Calibri" panose="020F0502020204030204" pitchFamily="34" charset="0"/>
                          <a:cs typeface="Calibri" panose="020F0502020204030204" pitchFamily="34" charset="0"/>
                        </a:rPr>
                        <a:t>R.V.P.P. </a:t>
                      </a:r>
                      <a:r>
                        <a:rPr lang="en-US" sz="2400" dirty="0" err="1">
                          <a:latin typeface="Calibri" panose="020F0502020204030204" pitchFamily="34" charset="0"/>
                          <a:cs typeface="Calibri" panose="020F0502020204030204" pitchFamily="34" charset="0"/>
                        </a:rPr>
                        <a:t>Nimsara</a:t>
                      </a:r>
                      <a:endParaRPr lang="en-US"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496386">
                <a:tc>
                  <a:txBody>
                    <a:bodyPr/>
                    <a:lstStyle/>
                    <a:p>
                      <a:pPr algn="ctr"/>
                      <a:r>
                        <a:rPr lang="en-US" sz="2400" dirty="0">
                          <a:latin typeface="Calibri" panose="020F0502020204030204" pitchFamily="34" charset="0"/>
                          <a:cs typeface="Calibri" panose="020F0502020204030204" pitchFamily="34" charset="0"/>
                        </a:rPr>
                        <a:t>IT23442498</a:t>
                      </a:r>
                    </a:p>
                  </a:txBody>
                  <a:tcPr/>
                </a:tc>
                <a:tc>
                  <a:txBody>
                    <a:bodyPr/>
                    <a:lstStyle/>
                    <a:p>
                      <a:pPr algn="ctr"/>
                      <a:r>
                        <a:rPr lang="en-US" sz="2400" dirty="0">
                          <a:latin typeface="Calibri" panose="020F0502020204030204" pitchFamily="34" charset="0"/>
                          <a:cs typeface="Calibri" panose="020F0502020204030204" pitchFamily="34" charset="0"/>
                        </a:rPr>
                        <a:t>Vidanapathirana L. 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5468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DE9B96-4D23-6B2C-5623-D737994BBE41}"/>
              </a:ext>
            </a:extLst>
          </p:cNvPr>
          <p:cNvSpPr txBox="1"/>
          <p:nvPr/>
        </p:nvSpPr>
        <p:spPr>
          <a:xfrm>
            <a:off x="1743269" y="872413"/>
            <a:ext cx="8705461" cy="1015663"/>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ea typeface="Calibri" panose="020F0502020204030204" pitchFamily="34" charset="0"/>
                <a:cs typeface="Calibri" panose="020F0502020204030204" pitchFamily="34" charset="0"/>
              </a:rPr>
              <a:t>Factors Influence Decision to Participate in Extra – curricular Activities</a:t>
            </a:r>
          </a:p>
        </p:txBody>
      </p:sp>
      <p:pic>
        <p:nvPicPr>
          <p:cNvPr id="9" name="Picture 8">
            <a:extLst>
              <a:ext uri="{FF2B5EF4-FFF2-40B4-BE49-F238E27FC236}">
                <a16:creationId xmlns:a16="http://schemas.microsoft.com/office/drawing/2014/main" id="{BB4E2343-7A39-EC3B-6CCE-E3CEFC470506}"/>
              </a:ext>
            </a:extLst>
          </p:cNvPr>
          <p:cNvPicPr>
            <a:picLocks noChangeAspect="1"/>
          </p:cNvPicPr>
          <p:nvPr/>
        </p:nvPicPr>
        <p:blipFill rotWithShape="1">
          <a:blip r:embed="rId2"/>
          <a:srcRect l="7282" t="42994" r="4126" b="8298"/>
          <a:stretch/>
        </p:blipFill>
        <p:spPr>
          <a:xfrm>
            <a:off x="2698102" y="2597238"/>
            <a:ext cx="6795795" cy="4260762"/>
          </a:xfrm>
          <a:prstGeom prst="rect">
            <a:avLst/>
          </a:prstGeom>
        </p:spPr>
      </p:pic>
    </p:spTree>
    <p:extLst>
      <p:ext uri="{BB962C8B-B14F-4D97-AF65-F5344CB8AC3E}">
        <p14:creationId xmlns:p14="http://schemas.microsoft.com/office/powerpoint/2010/main" val="2797239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AC940A-9A8C-5FD4-C731-8348606AEA25}"/>
              </a:ext>
            </a:extLst>
          </p:cNvPr>
          <p:cNvSpPr txBox="1"/>
          <p:nvPr/>
        </p:nvSpPr>
        <p:spPr>
          <a:xfrm>
            <a:off x="1866122" y="858417"/>
            <a:ext cx="8882743" cy="1015663"/>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ea typeface="Calibri" panose="020F0502020204030204" pitchFamily="34" charset="0"/>
                <a:cs typeface="Calibri" panose="020F0502020204030204" pitchFamily="34" charset="0"/>
              </a:rPr>
              <a:t>Benefits Perceive from Participating in Extra – curricular Activities</a:t>
            </a:r>
          </a:p>
        </p:txBody>
      </p:sp>
      <p:pic>
        <p:nvPicPr>
          <p:cNvPr id="6" name="Picture 5">
            <a:extLst>
              <a:ext uri="{FF2B5EF4-FFF2-40B4-BE49-F238E27FC236}">
                <a16:creationId xmlns:a16="http://schemas.microsoft.com/office/drawing/2014/main" id="{A2F9E3C8-8A82-21FC-58FB-5A63CB7FE47D}"/>
              </a:ext>
            </a:extLst>
          </p:cNvPr>
          <p:cNvPicPr>
            <a:picLocks noChangeAspect="1"/>
          </p:cNvPicPr>
          <p:nvPr/>
        </p:nvPicPr>
        <p:blipFill rotWithShape="1">
          <a:blip r:embed="rId2"/>
          <a:srcRect l="28628" t="37008" r="9773" b="9794"/>
          <a:stretch/>
        </p:blipFill>
        <p:spPr>
          <a:xfrm>
            <a:off x="6307493" y="2345215"/>
            <a:ext cx="4217436" cy="4493235"/>
          </a:xfrm>
          <a:prstGeom prst="rect">
            <a:avLst/>
          </a:prstGeom>
        </p:spPr>
      </p:pic>
      <p:sp>
        <p:nvSpPr>
          <p:cNvPr id="7" name="TextBox 6">
            <a:extLst>
              <a:ext uri="{FF2B5EF4-FFF2-40B4-BE49-F238E27FC236}">
                <a16:creationId xmlns:a16="http://schemas.microsoft.com/office/drawing/2014/main" id="{7FCC6CD0-E1F6-66B5-2B82-153F1AD6D6D2}"/>
              </a:ext>
            </a:extLst>
          </p:cNvPr>
          <p:cNvSpPr txBox="1"/>
          <p:nvPr/>
        </p:nvSpPr>
        <p:spPr>
          <a:xfrm>
            <a:off x="1866122" y="2540459"/>
            <a:ext cx="4469364"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Improved time management skills</a:t>
            </a:r>
          </a:p>
        </p:txBody>
      </p:sp>
      <p:sp>
        <p:nvSpPr>
          <p:cNvPr id="8" name="TextBox 7">
            <a:extLst>
              <a:ext uri="{FF2B5EF4-FFF2-40B4-BE49-F238E27FC236}">
                <a16:creationId xmlns:a16="http://schemas.microsoft.com/office/drawing/2014/main" id="{FE7DC04F-3F8A-E52C-3F7E-CA826AA74AD9}"/>
              </a:ext>
            </a:extLst>
          </p:cNvPr>
          <p:cNvSpPr txBox="1"/>
          <p:nvPr/>
        </p:nvSpPr>
        <p:spPr>
          <a:xfrm>
            <a:off x="289249" y="3233450"/>
            <a:ext cx="5943601"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Enhanced social and networking opportunities</a:t>
            </a:r>
          </a:p>
        </p:txBody>
      </p:sp>
      <p:sp>
        <p:nvSpPr>
          <p:cNvPr id="9" name="TextBox 8">
            <a:extLst>
              <a:ext uri="{FF2B5EF4-FFF2-40B4-BE49-F238E27FC236}">
                <a16:creationId xmlns:a16="http://schemas.microsoft.com/office/drawing/2014/main" id="{DB293064-8F7C-A2E9-1F33-1AED99DD76D7}"/>
              </a:ext>
            </a:extLst>
          </p:cNvPr>
          <p:cNvSpPr txBox="1"/>
          <p:nvPr/>
        </p:nvSpPr>
        <p:spPr>
          <a:xfrm>
            <a:off x="1657349" y="3894600"/>
            <a:ext cx="4730621"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Development of leadership abilities</a:t>
            </a:r>
          </a:p>
        </p:txBody>
      </p:sp>
      <p:sp>
        <p:nvSpPr>
          <p:cNvPr id="10" name="TextBox 9">
            <a:extLst>
              <a:ext uri="{FF2B5EF4-FFF2-40B4-BE49-F238E27FC236}">
                <a16:creationId xmlns:a16="http://schemas.microsoft.com/office/drawing/2014/main" id="{AD0F786D-9F2C-EE81-E436-53C683959B35}"/>
              </a:ext>
            </a:extLst>
          </p:cNvPr>
          <p:cNvSpPr txBox="1"/>
          <p:nvPr/>
        </p:nvSpPr>
        <p:spPr>
          <a:xfrm>
            <a:off x="2901820" y="4551509"/>
            <a:ext cx="3331030"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Increased self confidence</a:t>
            </a:r>
          </a:p>
        </p:txBody>
      </p:sp>
      <p:sp>
        <p:nvSpPr>
          <p:cNvPr id="11" name="TextBox 10">
            <a:extLst>
              <a:ext uri="{FF2B5EF4-FFF2-40B4-BE49-F238E27FC236}">
                <a16:creationId xmlns:a16="http://schemas.microsoft.com/office/drawing/2014/main" id="{FF4410AC-1A49-F4A5-9387-64571407250A}"/>
              </a:ext>
            </a:extLst>
          </p:cNvPr>
          <p:cNvSpPr txBox="1"/>
          <p:nvPr/>
        </p:nvSpPr>
        <p:spPr>
          <a:xfrm>
            <a:off x="2330318" y="5208418"/>
            <a:ext cx="3977175"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Better academic performance</a:t>
            </a:r>
          </a:p>
        </p:txBody>
      </p:sp>
      <p:sp>
        <p:nvSpPr>
          <p:cNvPr id="12" name="TextBox 11">
            <a:extLst>
              <a:ext uri="{FF2B5EF4-FFF2-40B4-BE49-F238E27FC236}">
                <a16:creationId xmlns:a16="http://schemas.microsoft.com/office/drawing/2014/main" id="{932DF47B-277F-E0A2-529C-B580CFD438CD}"/>
              </a:ext>
            </a:extLst>
          </p:cNvPr>
          <p:cNvSpPr txBox="1"/>
          <p:nvPr/>
        </p:nvSpPr>
        <p:spPr>
          <a:xfrm>
            <a:off x="5131838" y="5905650"/>
            <a:ext cx="1101012"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Others</a:t>
            </a:r>
          </a:p>
        </p:txBody>
      </p:sp>
    </p:spTree>
    <p:extLst>
      <p:ext uri="{BB962C8B-B14F-4D97-AF65-F5344CB8AC3E}">
        <p14:creationId xmlns:p14="http://schemas.microsoft.com/office/powerpoint/2010/main" val="4281591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23931" y="479409"/>
            <a:ext cx="8825659" cy="706964"/>
          </a:xfrm>
        </p:spPr>
        <p:txBody>
          <a:bodyPr/>
          <a:lstStyle/>
          <a:p>
            <a:pPr marL="571500" indent="-571500">
              <a:buFont typeface="Wingdings" panose="05000000000000000000" pitchFamily="2" charset="2"/>
              <a:buChar char="v"/>
            </a:pPr>
            <a:r>
              <a:rPr lang="en-US" sz="4000" dirty="0">
                <a:latin typeface="Arial" panose="020B0604020202020204" pitchFamily="34" charset="0"/>
                <a:cs typeface="Arial" panose="020B0604020202020204" pitchFamily="34" charset="0"/>
              </a:rPr>
              <a:t>Conclusion</a:t>
            </a:r>
          </a:p>
        </p:txBody>
      </p:sp>
      <p:sp>
        <p:nvSpPr>
          <p:cNvPr id="5" name="TextBox 4"/>
          <p:cNvSpPr txBox="1"/>
          <p:nvPr/>
        </p:nvSpPr>
        <p:spPr>
          <a:xfrm>
            <a:off x="2003320" y="1186373"/>
            <a:ext cx="9015213" cy="1015663"/>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Average Ratings about Extra – curricular Activities by the 100 Respondents</a:t>
            </a:r>
          </a:p>
        </p:txBody>
      </p:sp>
      <p:pic>
        <p:nvPicPr>
          <p:cNvPr id="7" name="Picture 6">
            <a:extLst>
              <a:ext uri="{FF2B5EF4-FFF2-40B4-BE49-F238E27FC236}">
                <a16:creationId xmlns:a16="http://schemas.microsoft.com/office/drawing/2014/main" id="{805F386B-C27F-1466-0C14-D67025179F03}"/>
              </a:ext>
            </a:extLst>
          </p:cNvPr>
          <p:cNvPicPr>
            <a:picLocks noChangeAspect="1"/>
          </p:cNvPicPr>
          <p:nvPr/>
        </p:nvPicPr>
        <p:blipFill rotWithShape="1">
          <a:blip r:embed="rId2"/>
          <a:srcRect l="7797" t="38503" r="829" b="11837"/>
          <a:stretch/>
        </p:blipFill>
        <p:spPr>
          <a:xfrm>
            <a:off x="2782415" y="2381055"/>
            <a:ext cx="6627170" cy="4462949"/>
          </a:xfrm>
          <a:prstGeom prst="rect">
            <a:avLst/>
          </a:prstGeom>
        </p:spPr>
      </p:pic>
    </p:spTree>
    <p:extLst>
      <p:ext uri="{BB962C8B-B14F-4D97-AF65-F5344CB8AC3E}">
        <p14:creationId xmlns:p14="http://schemas.microsoft.com/office/powerpoint/2010/main" val="1952703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222" y="3429000"/>
            <a:ext cx="9145556" cy="2034074"/>
          </a:xfrm>
        </p:spPr>
        <p:txBody>
          <a:bodyPr>
            <a:normAutofit/>
          </a:bodyPr>
          <a:lstStyle/>
          <a:p>
            <a:pPr marL="0" indent="0">
              <a:buNone/>
            </a:pPr>
            <a:r>
              <a:rPr lang="en-US" sz="2800" dirty="0">
                <a:latin typeface="Calibri" panose="020F0502020204030204" pitchFamily="34" charset="0"/>
                <a:cs typeface="Calibri" panose="020F0502020204030204" pitchFamily="34" charset="0"/>
              </a:rPr>
              <a:t>In conclusion SLIIT students generally have a positive attitude regarding the extra – curricular activities. The majority of students have chosen the sports category. It seems that there is a requirement for more extra – curricular activities.</a:t>
            </a:r>
          </a:p>
        </p:txBody>
      </p:sp>
    </p:spTree>
    <p:extLst>
      <p:ext uri="{BB962C8B-B14F-4D97-AF65-F5344CB8AC3E}">
        <p14:creationId xmlns:p14="http://schemas.microsoft.com/office/powerpoint/2010/main" val="326892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sz="4000"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1154954" y="3144676"/>
            <a:ext cx="8825659" cy="3416300"/>
          </a:xfrm>
        </p:spPr>
        <p:txBody>
          <a:bodyPr>
            <a:normAutofit/>
          </a:bodyPr>
          <a:lstStyle/>
          <a:p>
            <a:r>
              <a:rPr lang="en-US" sz="2000" dirty="0">
                <a:latin typeface="Arial" panose="020B0604020202020204" pitchFamily="34" charset="0"/>
                <a:cs typeface="Arial" panose="020B0604020202020204" pitchFamily="34" charset="0"/>
                <a:hlinkClick r:id="rId2"/>
              </a:rPr>
              <a:t>https://courseweb.sliit.lk/</a:t>
            </a:r>
          </a:p>
          <a:p>
            <a:r>
              <a:rPr lang="en-US" sz="2000" dirty="0">
                <a:latin typeface="Arial" panose="020B0604020202020204" pitchFamily="34" charset="0"/>
                <a:cs typeface="Arial" panose="020B0604020202020204" pitchFamily="34" charset="0"/>
                <a:hlinkClick r:id="rId3"/>
              </a:rPr>
              <a:t>https://www.sliit.lk/</a:t>
            </a:r>
          </a:p>
          <a:p>
            <a:r>
              <a:rPr lang="en-US" sz="2000" dirty="0">
                <a:latin typeface="Arial" panose="020B0604020202020204" pitchFamily="34" charset="0"/>
                <a:cs typeface="Arial" panose="020B0604020202020204" pitchFamily="34" charset="0"/>
                <a:hlinkClick r:id="rId3"/>
              </a:rPr>
              <a:t>https://forms.gle/AC7yTtjFKVmfV79d7</a:t>
            </a:r>
          </a:p>
        </p:txBody>
      </p:sp>
    </p:spTree>
    <p:extLst>
      <p:ext uri="{BB962C8B-B14F-4D97-AF65-F5344CB8AC3E}">
        <p14:creationId xmlns:p14="http://schemas.microsoft.com/office/powerpoint/2010/main" val="1031254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4863" y="3709115"/>
            <a:ext cx="8306873"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61209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Content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a:latin typeface="Calibri" panose="020F0502020204030204" pitchFamily="34" charset="0"/>
                <a:cs typeface="Calibri" panose="020F0502020204030204" pitchFamily="34" charset="0"/>
              </a:rPr>
              <a:t>Introduction</a:t>
            </a:r>
          </a:p>
          <a:p>
            <a:pPr>
              <a:buFont typeface="Wingdings" panose="05000000000000000000" pitchFamily="2" charset="2"/>
              <a:buChar char="v"/>
            </a:pPr>
            <a:r>
              <a:rPr lang="en-US" sz="2800" dirty="0">
                <a:latin typeface="Calibri" panose="020F0502020204030204" pitchFamily="34" charset="0"/>
                <a:cs typeface="Calibri" panose="020F0502020204030204" pitchFamily="34" charset="0"/>
              </a:rPr>
              <a:t>Overall Analysis</a:t>
            </a:r>
          </a:p>
          <a:p>
            <a:pPr>
              <a:buFont typeface="Wingdings" panose="05000000000000000000" pitchFamily="2" charset="2"/>
              <a:buChar char="v"/>
            </a:pPr>
            <a:r>
              <a:rPr lang="en-US" sz="2800" dirty="0">
                <a:latin typeface="Calibri" panose="020F0502020204030204" pitchFamily="34" charset="0"/>
                <a:cs typeface="Calibri" panose="020F0502020204030204" pitchFamily="34" charset="0"/>
              </a:rPr>
              <a:t>Preference on Sports</a:t>
            </a:r>
          </a:p>
          <a:p>
            <a:pPr>
              <a:buFont typeface="Wingdings" panose="05000000000000000000" pitchFamily="2" charset="2"/>
              <a:buChar char="v"/>
            </a:pPr>
            <a:r>
              <a:rPr lang="en-US" sz="2800" dirty="0">
                <a:latin typeface="Calibri" panose="020F0502020204030204" pitchFamily="34" charset="0"/>
                <a:cs typeface="Calibri" panose="020F0502020204030204" pitchFamily="34" charset="0"/>
              </a:rPr>
              <a:t>Preference on Clubs and Societies</a:t>
            </a:r>
          </a:p>
          <a:p>
            <a:pPr>
              <a:buFont typeface="Wingdings" panose="05000000000000000000" pitchFamily="2" charset="2"/>
              <a:buChar char="v"/>
            </a:pPr>
            <a:r>
              <a:rPr lang="en-US" sz="2800" dirty="0">
                <a:latin typeface="Calibri" panose="020F0502020204030204" pitchFamily="34" charset="0"/>
                <a:cs typeface="Calibri" panose="020F0502020204030204" pitchFamily="34" charset="0"/>
              </a:rPr>
              <a:t>Preferences on Volunteering</a:t>
            </a:r>
          </a:p>
          <a:p>
            <a:pPr>
              <a:buFont typeface="Wingdings" panose="05000000000000000000" pitchFamily="2" charset="2"/>
              <a:buChar char="v"/>
            </a:pPr>
            <a:r>
              <a:rPr lang="en-US" sz="2800" dirty="0">
                <a:latin typeface="Calibri" panose="020F0502020204030204" pitchFamily="34" charset="0"/>
                <a:cs typeface="Calibri" panose="020F0502020204030204" pitchFamily="34" charset="0"/>
              </a:rPr>
              <a:t>Conclusion</a:t>
            </a:r>
          </a:p>
          <a:p>
            <a:pPr>
              <a:buFont typeface="Wingdings" panose="05000000000000000000" pitchFamily="2" charset="2"/>
              <a:buChar char="v"/>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364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sz="4000"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noAutofit/>
          </a:bodyPr>
          <a:lstStyle/>
          <a:p>
            <a:pPr marL="0" indent="0">
              <a:buNone/>
            </a:pPr>
            <a:r>
              <a:rPr lang="en-US" sz="2400" dirty="0">
                <a:latin typeface="Calibri" panose="020F0502020204030204" pitchFamily="34" charset="0"/>
                <a:cs typeface="Calibri" panose="020F0502020204030204" pitchFamily="34" charset="0"/>
              </a:rPr>
              <a:t>SLIIT is a leading educational institution in Sri Lanka and offers various programs in the IT field and related regulations. As part of its commitment to excellence, SLIIT not only focuses on academic excellence but also recognizes the importance of providing extra – curricular activities to enhance the overall student's self-discipline and personal integrity. These activities include sports, clubs, volunteering and more. </a:t>
            </a:r>
          </a:p>
        </p:txBody>
      </p:sp>
    </p:spTree>
    <p:extLst>
      <p:ext uri="{BB962C8B-B14F-4D97-AF65-F5344CB8AC3E}">
        <p14:creationId xmlns:p14="http://schemas.microsoft.com/office/powerpoint/2010/main" val="270631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68492" y="2602522"/>
            <a:ext cx="5317586" cy="3877985"/>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Sports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Participating in sports is an important part of students’ life. SLIIT Sports council promotes sports and recreational activities. At SLIIT, students engage in wide range of sports activities including 19 sports. These include badminton, basketball, swimming, taekwondo, chess, football, rugby and many others.</a:t>
            </a:r>
          </a:p>
        </p:txBody>
      </p:sp>
      <p:pic>
        <p:nvPicPr>
          <p:cNvPr id="7" name="Content Placeholder 6">
            <a:extLst>
              <a:ext uri="{FF2B5EF4-FFF2-40B4-BE49-F238E27FC236}">
                <a16:creationId xmlns:a16="http://schemas.microsoft.com/office/drawing/2014/main" id="{74091CF8-90F2-81B9-2B23-0E27DB1D38E0}"/>
              </a:ext>
            </a:extLst>
          </p:cNvPr>
          <p:cNvPicPr>
            <a:picLocks noGrp="1" noChangeAspect="1"/>
          </p:cNvPicPr>
          <p:nvPr>
            <p:ph idx="1"/>
          </p:nvPr>
        </p:nvPicPr>
        <p:blipFill>
          <a:blip r:embed="rId2"/>
          <a:stretch>
            <a:fillRect/>
          </a:stretch>
        </p:blipFill>
        <p:spPr>
          <a:xfrm>
            <a:off x="1133747" y="2833364"/>
            <a:ext cx="4707367" cy="3416300"/>
          </a:xfrm>
        </p:spPr>
      </p:pic>
    </p:spTree>
    <p:extLst>
      <p:ext uri="{BB962C8B-B14F-4D97-AF65-F5344CB8AC3E}">
        <p14:creationId xmlns:p14="http://schemas.microsoft.com/office/powerpoint/2010/main" val="419589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0628" y="2589432"/>
            <a:ext cx="5233181" cy="3877985"/>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Clubs and Societies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As a leading institution of higher learning in Sri Lanka, SLIIT places great emphasis on the importance of clubs and societies. These organizations form an integral component of the university experience, enriching student life and contributing to a vibrant campus community.</a:t>
            </a:r>
          </a:p>
        </p:txBody>
      </p:sp>
      <p:pic>
        <p:nvPicPr>
          <p:cNvPr id="6" name="Content Placeholder 5">
            <a:extLst>
              <a:ext uri="{FF2B5EF4-FFF2-40B4-BE49-F238E27FC236}">
                <a16:creationId xmlns:a16="http://schemas.microsoft.com/office/drawing/2014/main" id="{B5C05C75-8078-2908-D656-AEA48A221130}"/>
              </a:ext>
            </a:extLst>
          </p:cNvPr>
          <p:cNvPicPr>
            <a:picLocks noGrp="1" noChangeAspect="1"/>
          </p:cNvPicPr>
          <p:nvPr>
            <p:ph idx="1"/>
          </p:nvPr>
        </p:nvPicPr>
        <p:blipFill>
          <a:blip r:embed="rId2"/>
          <a:stretch>
            <a:fillRect/>
          </a:stretch>
        </p:blipFill>
        <p:spPr>
          <a:xfrm>
            <a:off x="1204498" y="2820274"/>
            <a:ext cx="5125701" cy="3416300"/>
          </a:xfrm>
        </p:spPr>
      </p:pic>
    </p:spTree>
    <p:extLst>
      <p:ext uri="{BB962C8B-B14F-4D97-AF65-F5344CB8AC3E}">
        <p14:creationId xmlns:p14="http://schemas.microsoft.com/office/powerpoint/2010/main" val="175395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729" y="2716041"/>
            <a:ext cx="6155495" cy="3416300"/>
          </a:xfrm>
        </p:spPr>
      </p:pic>
      <p:sp>
        <p:nvSpPr>
          <p:cNvPr id="6" name="TextBox 5"/>
          <p:cNvSpPr txBox="1"/>
          <p:nvPr/>
        </p:nvSpPr>
        <p:spPr>
          <a:xfrm>
            <a:off x="6780628" y="2439032"/>
            <a:ext cx="5261316" cy="3508653"/>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Volunteering</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At the dynamic junction of academic and real-world application, SLIIT recently welcomed volunteering initiatives, providing students with valuable opportunities to engage in practical projects and apply their knowledge beyond the classroom.</a:t>
            </a:r>
          </a:p>
        </p:txBody>
      </p:sp>
    </p:spTree>
    <p:extLst>
      <p:ext uri="{BB962C8B-B14F-4D97-AF65-F5344CB8AC3E}">
        <p14:creationId xmlns:p14="http://schemas.microsoft.com/office/powerpoint/2010/main" val="386793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9599" y="3070031"/>
            <a:ext cx="8825659" cy="3416300"/>
          </a:xfrm>
        </p:spPr>
        <p:txBody>
          <a:bodyPr>
            <a:normAutofit/>
          </a:bodyPr>
          <a:lstStyle/>
          <a:p>
            <a:r>
              <a:rPr lang="en-US" sz="3000" dirty="0">
                <a:latin typeface="Calibri" panose="020F0502020204030204" pitchFamily="34" charset="0"/>
                <a:cs typeface="Calibri" panose="020F0502020204030204" pitchFamily="34" charset="0"/>
              </a:rPr>
              <a:t>This presentation serves as an overall analysis of the   students' experiences, highlighting their satisfaction levels and identifying areas for improvement in the extra – curricular activities provided by SLIIT.</a:t>
            </a:r>
          </a:p>
        </p:txBody>
      </p:sp>
    </p:spTree>
    <p:extLst>
      <p:ext uri="{BB962C8B-B14F-4D97-AF65-F5344CB8AC3E}">
        <p14:creationId xmlns:p14="http://schemas.microsoft.com/office/powerpoint/2010/main" val="231746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25939"/>
            <a:ext cx="8825659" cy="706964"/>
          </a:xfrm>
        </p:spPr>
        <p:txBody>
          <a:bodyPr/>
          <a:lstStyle/>
          <a:p>
            <a:pPr marL="571500" indent="-571500">
              <a:buFont typeface="Wingdings" panose="05000000000000000000" pitchFamily="2" charset="2"/>
              <a:buChar char="v"/>
            </a:pPr>
            <a:r>
              <a:rPr lang="en-US" sz="4000" dirty="0">
                <a:latin typeface="Arial" panose="020B0604020202020204" pitchFamily="34" charset="0"/>
                <a:cs typeface="Arial" panose="020B0604020202020204" pitchFamily="34" charset="0"/>
              </a:rPr>
              <a:t>Overall Analysis</a:t>
            </a:r>
          </a:p>
        </p:txBody>
      </p:sp>
      <p:sp>
        <p:nvSpPr>
          <p:cNvPr id="4" name="TextBox 3"/>
          <p:cNvSpPr txBox="1"/>
          <p:nvPr/>
        </p:nvSpPr>
        <p:spPr>
          <a:xfrm>
            <a:off x="1609857" y="1332903"/>
            <a:ext cx="7636779" cy="553998"/>
          </a:xfrm>
          <a:prstGeom prst="rect">
            <a:avLst/>
          </a:prstGeom>
          <a:noFill/>
        </p:spPr>
        <p:txBody>
          <a:bodyPr wrap="square" rtlCol="0">
            <a:spAutoFit/>
          </a:bodyPr>
          <a:lstStyle/>
          <a:p>
            <a:pPr marL="457200" indent="-457200">
              <a:buFont typeface="Wingdings" panose="05000000000000000000" pitchFamily="2" charset="2"/>
              <a:buChar char="Ø"/>
            </a:pPr>
            <a:r>
              <a:rPr lang="en-US" sz="3000" b="1" dirty="0">
                <a:solidFill>
                  <a:schemeClr val="accent4">
                    <a:lumMod val="20000"/>
                    <a:lumOff val="80000"/>
                  </a:schemeClr>
                </a:solidFill>
                <a:latin typeface="Calibri" panose="020F0502020204030204" pitchFamily="34" charset="0"/>
                <a:cs typeface="Calibri" panose="020F0502020204030204" pitchFamily="34" charset="0"/>
              </a:rPr>
              <a:t>Faculty &amp; institute of the 100 Respondents</a:t>
            </a:r>
          </a:p>
        </p:txBody>
      </p:sp>
      <p:pic>
        <p:nvPicPr>
          <p:cNvPr id="12" name="Content Placeholder 11">
            <a:extLst>
              <a:ext uri="{FF2B5EF4-FFF2-40B4-BE49-F238E27FC236}">
                <a16:creationId xmlns:a16="http://schemas.microsoft.com/office/drawing/2014/main" id="{7F7D3299-8207-4F66-DBC4-876FF71B1FFB}"/>
              </a:ext>
            </a:extLst>
          </p:cNvPr>
          <p:cNvPicPr>
            <a:picLocks noGrp="1" noChangeAspect="1"/>
          </p:cNvPicPr>
          <p:nvPr>
            <p:ph idx="1"/>
          </p:nvPr>
        </p:nvPicPr>
        <p:blipFill rotWithShape="1">
          <a:blip r:embed="rId2"/>
          <a:srcRect l="6270" t="54343" r="5693" b="5508"/>
          <a:stretch/>
        </p:blipFill>
        <p:spPr>
          <a:xfrm>
            <a:off x="3104101" y="2593865"/>
            <a:ext cx="6333284" cy="4137743"/>
          </a:xfrm>
        </p:spPr>
      </p:pic>
    </p:spTree>
    <p:extLst>
      <p:ext uri="{BB962C8B-B14F-4D97-AF65-F5344CB8AC3E}">
        <p14:creationId xmlns:p14="http://schemas.microsoft.com/office/powerpoint/2010/main" val="1835996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606</TotalTime>
  <Words>570</Words>
  <Application>Microsoft Office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Wingdings</vt:lpstr>
      <vt:lpstr>Wingdings 3</vt:lpstr>
      <vt:lpstr>Ion Boardroom</vt:lpstr>
      <vt:lpstr>PowerPoint Presentation</vt:lpstr>
      <vt:lpstr>Group Members</vt:lpstr>
      <vt:lpstr>Content</vt:lpstr>
      <vt:lpstr>Introduction</vt:lpstr>
      <vt:lpstr>PowerPoint Presentation</vt:lpstr>
      <vt:lpstr>PowerPoint Presentation</vt:lpstr>
      <vt:lpstr>PowerPoint Presentation</vt:lpstr>
      <vt:lpstr>PowerPoint Presentation</vt:lpstr>
      <vt:lpstr>Overall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PC</dc:creator>
  <cp:lastModifiedBy>Lakna Vidanapathirana</cp:lastModifiedBy>
  <cp:revision>24</cp:revision>
  <dcterms:created xsi:type="dcterms:W3CDTF">2023-05-23T06:22:18Z</dcterms:created>
  <dcterms:modified xsi:type="dcterms:W3CDTF">2024-04-29T07:10:02Z</dcterms:modified>
</cp:coreProperties>
</file>