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9" autoAdjust="0"/>
    <p:restoredTop sz="94660"/>
  </p:normalViewPr>
  <p:slideViewPr>
    <p:cSldViewPr snapToGrid="0">
      <p:cViewPr varScale="1">
        <p:scale>
          <a:sx n="82" d="100"/>
          <a:sy n="82" d="100"/>
        </p:scale>
        <p:origin x="3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8A13B0-5739-49CF-ADB5-9B10DD5CD837}"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103870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8A13B0-5739-49CF-ADB5-9B10DD5CD837}"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283745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8A13B0-5739-49CF-ADB5-9B10DD5CD837}"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386934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8A13B0-5739-49CF-ADB5-9B10DD5CD837}"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101191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8A13B0-5739-49CF-ADB5-9B10DD5CD837}"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196275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8A13B0-5739-49CF-ADB5-9B10DD5CD837}"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390009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8A13B0-5739-49CF-ADB5-9B10DD5CD837}"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184281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8A13B0-5739-49CF-ADB5-9B10DD5CD837}"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270186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A13B0-5739-49CF-ADB5-9B10DD5CD837}"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263518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A13B0-5739-49CF-ADB5-9B10DD5CD837}"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340751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A13B0-5739-49CF-ADB5-9B10DD5CD837}"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6BB9E-4BF2-419B-ACB7-ABD8432C11E3}" type="slidenum">
              <a:rPr lang="en-US" smtClean="0"/>
              <a:t>‹#›</a:t>
            </a:fld>
            <a:endParaRPr lang="en-US"/>
          </a:p>
        </p:txBody>
      </p:sp>
    </p:spTree>
    <p:extLst>
      <p:ext uri="{BB962C8B-B14F-4D97-AF65-F5344CB8AC3E}">
        <p14:creationId xmlns:p14="http://schemas.microsoft.com/office/powerpoint/2010/main" val="297499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D8A13B0-5739-49CF-ADB5-9B10DD5CD837}" type="datetimeFigureOut">
              <a:rPr lang="en-US" smtClean="0"/>
              <a:t>6/19/2020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FE6BB9E-4BF2-419B-ACB7-ABD8432C11E3}" type="slidenum">
              <a:rPr lang="en-US" smtClean="0"/>
              <a:t>‹#›</a:t>
            </a:fld>
            <a:endParaRPr lang="en-US"/>
          </a:p>
        </p:txBody>
      </p:sp>
    </p:spTree>
    <p:extLst>
      <p:ext uri="{BB962C8B-B14F-4D97-AF65-F5344CB8AC3E}">
        <p14:creationId xmlns:p14="http://schemas.microsoft.com/office/powerpoint/2010/main" val="2837081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ongodb.org/downloads" TargetMode="External"/><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24000" y="1524000"/>
            <a:ext cx="9906000" cy="6858000"/>
          </a:xfrm>
          <a:prstGeom prst="rect">
            <a:avLst/>
          </a:prstGeom>
        </p:spPr>
      </p:pic>
      <p:sp>
        <p:nvSpPr>
          <p:cNvPr id="3" name="Subtitle 2"/>
          <p:cNvSpPr>
            <a:spLocks noGrp="1"/>
          </p:cNvSpPr>
          <p:nvPr>
            <p:ph type="subTitle" idx="1"/>
          </p:nvPr>
        </p:nvSpPr>
        <p:spPr>
          <a:xfrm>
            <a:off x="648183" y="8785184"/>
            <a:ext cx="4172674" cy="671331"/>
          </a:xfrm>
        </p:spPr>
        <p:txBody>
          <a:bodyPr>
            <a:noAutofit/>
          </a:bodyPr>
          <a:lstStyle/>
          <a:p>
            <a:pPr algn="l">
              <a:lnSpc>
                <a:spcPct val="100000"/>
              </a:lnSpc>
            </a:pPr>
            <a:r>
              <a:rPr lang="en-US" sz="1400" dirty="0" smtClean="0">
                <a:solidFill>
                  <a:schemeClr val="bg1"/>
                </a:solidFill>
              </a:rPr>
              <a:t>A. L. A. Tharindu </a:t>
            </a:r>
            <a:r>
              <a:rPr lang="en-US" sz="1400" dirty="0" err="1" smtClean="0">
                <a:solidFill>
                  <a:schemeClr val="bg1"/>
                </a:solidFill>
              </a:rPr>
              <a:t>Madusanka</a:t>
            </a:r>
            <a:r>
              <a:rPr lang="en-US" sz="1400" dirty="0" smtClean="0">
                <a:solidFill>
                  <a:schemeClr val="bg1"/>
                </a:solidFill>
              </a:rPr>
              <a:t> Dewasiri</a:t>
            </a:r>
          </a:p>
          <a:p>
            <a:pPr algn="l">
              <a:lnSpc>
                <a:spcPct val="100000"/>
              </a:lnSpc>
            </a:pPr>
            <a:r>
              <a:rPr lang="en-US" sz="1400" dirty="0" err="1" smtClean="0">
                <a:solidFill>
                  <a:schemeClr val="bg1"/>
                </a:solidFill>
              </a:rPr>
              <a:t>iAMDT</a:t>
            </a:r>
            <a:r>
              <a:rPr lang="en-US" sz="1400" dirty="0" smtClean="0">
                <a:solidFill>
                  <a:schemeClr val="bg1"/>
                </a:solidFill>
              </a:rPr>
              <a:t> - 1621</a:t>
            </a:r>
            <a:endParaRPr lang="en-US" sz="1400" dirty="0">
              <a:solidFill>
                <a:schemeClr val="bg1"/>
              </a:solidFill>
            </a:endParaRPr>
          </a:p>
        </p:txBody>
      </p:sp>
      <p:sp>
        <p:nvSpPr>
          <p:cNvPr id="2" name="Title 1"/>
          <p:cNvSpPr>
            <a:spLocks noGrp="1"/>
          </p:cNvSpPr>
          <p:nvPr>
            <p:ph type="ctrTitle"/>
          </p:nvPr>
        </p:nvSpPr>
        <p:spPr>
          <a:xfrm>
            <a:off x="514350" y="3808809"/>
            <a:ext cx="5829300" cy="1064136"/>
          </a:xfrm>
        </p:spPr>
        <p:txBody>
          <a:bodyPr>
            <a:normAutofit fontScale="90000"/>
          </a:bodyPr>
          <a:lstStyle/>
          <a:p>
            <a:r>
              <a:rPr lang="en-US" b="1" dirty="0">
                <a:solidFill>
                  <a:schemeClr val="bg1"/>
                </a:solidFill>
                <a:latin typeface="+mn-lt"/>
              </a:rPr>
              <a:t>Web &amp; App </a:t>
            </a:r>
            <a:r>
              <a:rPr lang="en-US" b="1" dirty="0" smtClean="0">
                <a:solidFill>
                  <a:schemeClr val="bg1"/>
                </a:solidFill>
                <a:latin typeface="+mn-lt"/>
              </a:rPr>
              <a:t>Development</a:t>
            </a:r>
            <a:br>
              <a:rPr lang="en-US" b="1" dirty="0" smtClean="0">
                <a:solidFill>
                  <a:schemeClr val="bg1"/>
                </a:solidFill>
                <a:latin typeface="+mn-lt"/>
              </a:rPr>
            </a:br>
            <a:r>
              <a:rPr lang="en-US" sz="2200" dirty="0">
                <a:solidFill>
                  <a:schemeClr val="bg1"/>
                </a:solidFill>
              </a:rPr>
              <a:t>Documentation</a:t>
            </a:r>
            <a:endParaRPr lang="en-US" sz="2200" b="1" dirty="0">
              <a:solidFill>
                <a:schemeClr val="bg1"/>
              </a:solidFill>
              <a:latin typeface="+mn-lt"/>
            </a:endParaRPr>
          </a:p>
        </p:txBody>
      </p:sp>
    </p:spTree>
    <p:extLst>
      <p:ext uri="{BB962C8B-B14F-4D97-AF65-F5344CB8AC3E}">
        <p14:creationId xmlns:p14="http://schemas.microsoft.com/office/powerpoint/2010/main" val="4272268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24000" y="1524000"/>
            <a:ext cx="9906000" cy="6858000"/>
          </a:xfrm>
          <a:prstGeom prst="rect">
            <a:avLst/>
          </a:prstGeom>
        </p:spPr>
      </p:pic>
      <p:sp>
        <p:nvSpPr>
          <p:cNvPr id="2" name="Title 1"/>
          <p:cNvSpPr>
            <a:spLocks noGrp="1"/>
          </p:cNvSpPr>
          <p:nvPr>
            <p:ph type="ctrTitle"/>
          </p:nvPr>
        </p:nvSpPr>
        <p:spPr>
          <a:xfrm>
            <a:off x="514350" y="682907"/>
            <a:ext cx="5829300" cy="7014258"/>
          </a:xfrm>
        </p:spPr>
        <p:txBody>
          <a:bodyPr>
            <a:normAutofit fontScale="90000"/>
          </a:bodyPr>
          <a:lstStyle/>
          <a:p>
            <a:pPr algn="l"/>
            <a:r>
              <a:rPr lang="en-US" sz="2200" dirty="0">
                <a:solidFill>
                  <a:schemeClr val="bg1"/>
                </a:solidFill>
                <a:latin typeface="+mn-lt"/>
              </a:rPr>
              <a:t/>
            </a:r>
            <a:br>
              <a:rPr lang="en-US" sz="2200" dirty="0">
                <a:solidFill>
                  <a:schemeClr val="bg1"/>
                </a:solidFill>
                <a:latin typeface="+mn-lt"/>
              </a:rPr>
            </a:br>
            <a:r>
              <a:rPr lang="en-US" sz="2200" b="1" dirty="0">
                <a:solidFill>
                  <a:schemeClr val="bg1"/>
                </a:solidFill>
                <a:latin typeface="+mn-lt"/>
              </a:rPr>
              <a:t>Explanation of the web page I </a:t>
            </a:r>
            <a:r>
              <a:rPr lang="en-US" sz="2200" b="1" dirty="0" smtClean="0">
                <a:solidFill>
                  <a:schemeClr val="bg1"/>
                </a:solidFill>
                <a:latin typeface="+mn-lt"/>
              </a:rPr>
              <a:t>created</a:t>
            </a:r>
            <a:br>
              <a:rPr lang="en-US" sz="2200" b="1" dirty="0" smtClean="0">
                <a:solidFill>
                  <a:schemeClr val="bg1"/>
                </a:solidFill>
                <a:latin typeface="+mn-lt"/>
              </a:rPr>
            </a:br>
            <a:r>
              <a:rPr lang="en-US" sz="2200" dirty="0" smtClean="0">
                <a:solidFill>
                  <a:schemeClr val="bg1"/>
                </a:solidFill>
                <a:latin typeface="+mn-lt"/>
              </a:rPr>
              <a:t/>
            </a:r>
            <a:br>
              <a:rPr lang="en-US" sz="2200" dirty="0" smtClean="0">
                <a:solidFill>
                  <a:schemeClr val="bg1"/>
                </a:solidFill>
                <a:latin typeface="+mn-lt"/>
              </a:rPr>
            </a:br>
            <a:r>
              <a:rPr lang="en-US" sz="1400" dirty="0">
                <a:solidFill>
                  <a:schemeClr val="bg1"/>
                </a:solidFill>
                <a:latin typeface="+mn-lt"/>
              </a:rPr>
              <a:t/>
            </a:r>
            <a:br>
              <a:rPr lang="en-US" sz="1400" dirty="0">
                <a:solidFill>
                  <a:schemeClr val="bg1"/>
                </a:solidFill>
                <a:latin typeface="+mn-lt"/>
              </a:rPr>
            </a:br>
            <a:r>
              <a:rPr lang="en-US" sz="1400" dirty="0" smtClean="0">
                <a:solidFill>
                  <a:schemeClr val="bg1"/>
                </a:solidFill>
                <a:latin typeface="+mn-lt"/>
              </a:rPr>
              <a:t>This is done by updating the existing AMDT web page. For this  </a:t>
            </a:r>
            <a:r>
              <a:rPr lang="en-US" sz="1600" dirty="0" smtClean="0">
                <a:solidFill>
                  <a:schemeClr val="bg1"/>
                </a:solidFill>
                <a:latin typeface="+mn-lt"/>
              </a:rPr>
              <a:t>website</a:t>
            </a:r>
            <a:r>
              <a:rPr lang="en-US" sz="1400" dirty="0" smtClean="0">
                <a:solidFill>
                  <a:schemeClr val="bg1"/>
                </a:solidFill>
                <a:latin typeface="+mn-lt"/>
              </a:rPr>
              <a:t> I used HTML,CSS &amp; Mongo DB Database.</a:t>
            </a:r>
            <a:br>
              <a:rPr lang="en-US" sz="1400" dirty="0" smtClean="0">
                <a:solidFill>
                  <a:schemeClr val="bg1"/>
                </a:solidFill>
                <a:latin typeface="+mn-lt"/>
              </a:rPr>
            </a:br>
            <a:r>
              <a:rPr lang="en-US" sz="1400" dirty="0" smtClean="0">
                <a:solidFill>
                  <a:schemeClr val="bg1"/>
                </a:solidFill>
                <a:latin typeface="+mn-lt"/>
              </a:rPr>
              <a:t/>
            </a:r>
            <a:br>
              <a:rPr lang="en-US" sz="1400" dirty="0" smtClean="0">
                <a:solidFill>
                  <a:schemeClr val="bg1"/>
                </a:solidFill>
                <a:latin typeface="+mn-lt"/>
              </a:rPr>
            </a:br>
            <a:r>
              <a:rPr lang="en-US" sz="1400" dirty="0" smtClean="0">
                <a:solidFill>
                  <a:schemeClr val="bg1"/>
                </a:solidFill>
                <a:latin typeface="+mn-lt"/>
              </a:rPr>
              <a:t>Using the asset on the current web page, I started creating this new one. The current web page contains all videos embedded into that webpage and can only be viewed by them. But I think that YouTube is one of the most popular social media to date. The AMDT Universities have a variety of other activities that can be published on YouTube and I decided to put this on my web page. By inserting videos directly into the web page, AMDT YouTube channel is not made public. The </a:t>
            </a:r>
            <a:r>
              <a:rPr lang="en-US" sz="1400" dirty="0" err="1" smtClean="0">
                <a:solidFill>
                  <a:schemeClr val="bg1"/>
                </a:solidFill>
                <a:latin typeface="+mn-lt"/>
              </a:rPr>
              <a:t>Fb</a:t>
            </a:r>
            <a:r>
              <a:rPr lang="en-US" sz="1400" dirty="0" smtClean="0">
                <a:solidFill>
                  <a:schemeClr val="bg1"/>
                </a:solidFill>
                <a:latin typeface="+mn-lt"/>
              </a:rPr>
              <a:t> page with AMDT has more than 146,115 people added, but there are only 460 on YouTube channel.</a:t>
            </a:r>
            <a:br>
              <a:rPr lang="en-US" sz="1400" dirty="0" smtClean="0">
                <a:solidFill>
                  <a:schemeClr val="bg1"/>
                </a:solidFill>
                <a:latin typeface="+mn-lt"/>
              </a:rPr>
            </a:br>
            <a:r>
              <a:rPr lang="en-US" sz="1400" dirty="0" smtClean="0">
                <a:solidFill>
                  <a:schemeClr val="bg1"/>
                </a:solidFill>
                <a:latin typeface="+mn-lt"/>
              </a:rPr>
              <a:t/>
            </a:r>
            <a:br>
              <a:rPr lang="en-US" sz="1400" dirty="0" smtClean="0">
                <a:solidFill>
                  <a:schemeClr val="bg1"/>
                </a:solidFill>
                <a:latin typeface="+mn-lt"/>
              </a:rPr>
            </a:br>
            <a:r>
              <a:rPr lang="en-US" sz="1400" dirty="0" smtClean="0">
                <a:solidFill>
                  <a:schemeClr val="bg1"/>
                </a:solidFill>
                <a:latin typeface="+mn-lt"/>
              </a:rPr>
              <a:t>So I decided to link to the AMDT YouTube channel at the top of the web page I created.</a:t>
            </a:r>
            <a:br>
              <a:rPr lang="en-US" sz="1400" dirty="0" smtClean="0">
                <a:solidFill>
                  <a:schemeClr val="bg1"/>
                </a:solidFill>
                <a:latin typeface="+mn-lt"/>
              </a:rPr>
            </a:br>
            <a:r>
              <a:rPr lang="en-US" sz="1400" dirty="0" smtClean="0">
                <a:solidFill>
                  <a:schemeClr val="bg1"/>
                </a:solidFill>
                <a:latin typeface="+mn-lt"/>
              </a:rPr>
              <a:t/>
            </a:r>
            <a:br>
              <a:rPr lang="en-US" sz="1400" dirty="0" smtClean="0">
                <a:solidFill>
                  <a:schemeClr val="bg1"/>
                </a:solidFill>
                <a:latin typeface="+mn-lt"/>
              </a:rPr>
            </a:br>
            <a:r>
              <a:rPr lang="en-US" sz="1400" dirty="0" smtClean="0">
                <a:solidFill>
                  <a:schemeClr val="bg1"/>
                </a:solidFill>
                <a:latin typeface="+mn-lt"/>
              </a:rPr>
              <a:t>Then I decided to go into detail about the jackfruit being taught there.</a:t>
            </a:r>
            <a:br>
              <a:rPr lang="en-US" sz="1400" dirty="0" smtClean="0">
                <a:solidFill>
                  <a:schemeClr val="bg1"/>
                </a:solidFill>
                <a:latin typeface="+mn-lt"/>
              </a:rPr>
            </a:br>
            <a:r>
              <a:rPr lang="en-US" sz="1400" dirty="0" smtClean="0">
                <a:solidFill>
                  <a:schemeClr val="bg1"/>
                </a:solidFill>
                <a:latin typeface="+mn-lt"/>
              </a:rPr>
              <a:t/>
            </a:r>
            <a:br>
              <a:rPr lang="en-US" sz="1400" dirty="0" smtClean="0">
                <a:solidFill>
                  <a:schemeClr val="bg1"/>
                </a:solidFill>
                <a:latin typeface="+mn-lt"/>
              </a:rPr>
            </a:br>
            <a:r>
              <a:rPr lang="en-US" sz="1400" dirty="0" smtClean="0">
                <a:solidFill>
                  <a:schemeClr val="bg1"/>
                </a:solidFill>
                <a:latin typeface="+mn-lt"/>
              </a:rPr>
              <a:t>I also started a TESTIMONIALS which is not from the existing AMDT web page.</a:t>
            </a:r>
            <a:br>
              <a:rPr lang="en-US" sz="1400" dirty="0" smtClean="0">
                <a:solidFill>
                  <a:schemeClr val="bg1"/>
                </a:solidFill>
                <a:latin typeface="+mn-lt"/>
              </a:rPr>
            </a:br>
            <a:r>
              <a:rPr lang="en-US" sz="1400" dirty="0" smtClean="0">
                <a:solidFill>
                  <a:schemeClr val="bg1"/>
                </a:solidFill>
                <a:latin typeface="+mn-lt"/>
              </a:rPr>
              <a:t/>
            </a:r>
            <a:br>
              <a:rPr lang="en-US" sz="1400" dirty="0" smtClean="0">
                <a:solidFill>
                  <a:schemeClr val="bg1"/>
                </a:solidFill>
                <a:latin typeface="+mn-lt"/>
              </a:rPr>
            </a:br>
            <a:r>
              <a:rPr lang="en-US" sz="1400" dirty="0" smtClean="0">
                <a:solidFill>
                  <a:schemeClr val="bg1"/>
                </a:solidFill>
                <a:latin typeface="+mn-lt"/>
              </a:rPr>
              <a:t>Finally, I have included all the details needed to get AMDT contact</a:t>
            </a:r>
            <a:r>
              <a:rPr lang="en-US" sz="1400" dirty="0" smtClean="0">
                <a:solidFill>
                  <a:schemeClr val="bg1"/>
                </a:solidFill>
                <a:latin typeface="+mn-lt"/>
              </a:rPr>
              <a:t>.</a:t>
            </a:r>
            <a:br>
              <a:rPr lang="en-US" sz="1400" dirty="0" smtClean="0">
                <a:solidFill>
                  <a:schemeClr val="bg1"/>
                </a:solidFill>
                <a:latin typeface="+mn-lt"/>
              </a:rPr>
            </a:br>
            <a:r>
              <a:rPr lang="en-US" sz="1400" dirty="0">
                <a:solidFill>
                  <a:schemeClr val="bg1"/>
                </a:solidFill>
                <a:latin typeface="+mn-lt"/>
              </a:rPr>
              <a:t/>
            </a:r>
            <a:br>
              <a:rPr lang="en-US" sz="1400" dirty="0">
                <a:solidFill>
                  <a:schemeClr val="bg1"/>
                </a:solidFill>
                <a:latin typeface="+mn-lt"/>
              </a:rPr>
            </a:br>
            <a:r>
              <a:rPr lang="en-US" sz="1400" dirty="0">
                <a:solidFill>
                  <a:schemeClr val="bg1"/>
                </a:solidFill>
                <a:latin typeface="+mn-lt"/>
              </a:rPr>
              <a:t>Get </a:t>
            </a:r>
            <a:r>
              <a:rPr lang="en-US" sz="1400" dirty="0" err="1">
                <a:solidFill>
                  <a:schemeClr val="bg1"/>
                </a:solidFill>
                <a:latin typeface="+mn-lt"/>
              </a:rPr>
              <a:t>MongoDB</a:t>
            </a:r>
            <a:r>
              <a:rPr lang="en-US" sz="1400" dirty="0">
                <a:solidFill>
                  <a:schemeClr val="bg1"/>
                </a:solidFill>
                <a:latin typeface="+mn-lt"/>
              </a:rPr>
              <a:t> downloaded from </a:t>
            </a:r>
            <a:r>
              <a:rPr lang="en-US" sz="1400" dirty="0">
                <a:solidFill>
                  <a:schemeClr val="bg1"/>
                </a:solidFill>
                <a:latin typeface="+mn-lt"/>
                <a:hlinkClick r:id="rId3"/>
              </a:rPr>
              <a:t>http://</a:t>
            </a:r>
            <a:r>
              <a:rPr lang="en-US" sz="1400" dirty="0" smtClean="0">
                <a:solidFill>
                  <a:schemeClr val="bg1"/>
                </a:solidFill>
                <a:latin typeface="+mn-lt"/>
                <a:hlinkClick r:id="rId3"/>
              </a:rPr>
              <a:t>www.mongodb.org/downloads</a:t>
            </a:r>
            <a:r>
              <a:rPr lang="en-US" sz="1400" dirty="0" smtClean="0">
                <a:solidFill>
                  <a:schemeClr val="bg1"/>
                </a:solidFill>
                <a:latin typeface="+mn-lt"/>
              </a:rPr>
              <a:t/>
            </a:r>
            <a:br>
              <a:rPr lang="en-US" sz="1400" dirty="0" smtClean="0">
                <a:solidFill>
                  <a:schemeClr val="bg1"/>
                </a:solidFill>
                <a:latin typeface="+mn-lt"/>
              </a:rPr>
            </a:br>
            <a:r>
              <a:rPr lang="en-US" sz="1400" dirty="0">
                <a:solidFill>
                  <a:schemeClr val="bg1"/>
                </a:solidFill>
                <a:latin typeface="+mn-lt"/>
              </a:rPr>
              <a:t/>
            </a:r>
            <a:br>
              <a:rPr lang="en-US" sz="1400" dirty="0">
                <a:solidFill>
                  <a:schemeClr val="bg1"/>
                </a:solidFill>
                <a:latin typeface="+mn-lt"/>
              </a:rPr>
            </a:br>
            <a:r>
              <a:rPr lang="en-US" sz="1400" dirty="0">
                <a:solidFill>
                  <a:schemeClr val="bg1"/>
                </a:solidFill>
                <a:latin typeface="+mn-lt"/>
              </a:rPr>
              <a:t>Install </a:t>
            </a:r>
            <a:r>
              <a:rPr lang="en-US" sz="1400" dirty="0" err="1" smtClean="0">
                <a:solidFill>
                  <a:schemeClr val="bg1"/>
                </a:solidFill>
                <a:latin typeface="+mn-lt"/>
              </a:rPr>
              <a:t>MongoDB</a:t>
            </a:r>
            <a:r>
              <a:rPr lang="en-US" sz="1400" dirty="0" smtClean="0">
                <a:solidFill>
                  <a:schemeClr val="bg1"/>
                </a:solidFill>
                <a:latin typeface="+mn-lt"/>
              </a:rPr>
              <a:t/>
            </a:r>
            <a:br>
              <a:rPr lang="en-US" sz="1400" dirty="0" smtClean="0">
                <a:solidFill>
                  <a:schemeClr val="bg1"/>
                </a:solidFill>
                <a:latin typeface="+mn-lt"/>
              </a:rPr>
            </a:br>
            <a:r>
              <a:rPr lang="en-US" sz="1400" dirty="0">
                <a:solidFill>
                  <a:schemeClr val="bg1"/>
                </a:solidFill>
                <a:latin typeface="+mn-lt"/>
              </a:rPr>
              <a:t/>
            </a:r>
            <a:br>
              <a:rPr lang="en-US" sz="1400" dirty="0">
                <a:solidFill>
                  <a:schemeClr val="bg1"/>
                </a:solidFill>
                <a:latin typeface="+mn-lt"/>
              </a:rPr>
            </a:br>
            <a:r>
              <a:rPr lang="en-US" sz="1400" dirty="0">
                <a:solidFill>
                  <a:schemeClr val="bg1"/>
                </a:solidFill>
                <a:latin typeface="+mn-lt"/>
              </a:rPr>
              <a:t>Install Node.JS (https://nodejs.org/en/download</a:t>
            </a:r>
            <a:r>
              <a:rPr lang="en-US" sz="1400" dirty="0" smtClean="0">
                <a:solidFill>
                  <a:schemeClr val="bg1"/>
                </a:solidFill>
                <a:latin typeface="+mn-lt"/>
              </a:rPr>
              <a:t>/)</a:t>
            </a:r>
            <a:br>
              <a:rPr lang="en-US" sz="1400" dirty="0" smtClean="0">
                <a:solidFill>
                  <a:schemeClr val="bg1"/>
                </a:solidFill>
                <a:latin typeface="+mn-lt"/>
              </a:rPr>
            </a:br>
            <a:r>
              <a:rPr lang="en-US" sz="1400" dirty="0">
                <a:solidFill>
                  <a:schemeClr val="bg1"/>
                </a:solidFill>
                <a:latin typeface="+mn-lt"/>
              </a:rPr>
              <a:t/>
            </a:r>
            <a:br>
              <a:rPr lang="en-US" sz="1400" dirty="0">
                <a:solidFill>
                  <a:schemeClr val="bg1"/>
                </a:solidFill>
                <a:latin typeface="+mn-lt"/>
              </a:rPr>
            </a:br>
            <a:r>
              <a:rPr lang="en-US" sz="1400" dirty="0">
                <a:solidFill>
                  <a:schemeClr val="bg1"/>
                </a:solidFill>
                <a:latin typeface="+mn-lt"/>
              </a:rPr>
              <a:t>Install Composer (https://getcomposer.org/download</a:t>
            </a:r>
            <a:r>
              <a:rPr lang="en-US" sz="1400" dirty="0" smtClean="0">
                <a:solidFill>
                  <a:schemeClr val="bg1"/>
                </a:solidFill>
                <a:latin typeface="+mn-lt"/>
              </a:rPr>
              <a:t>/)</a:t>
            </a:r>
            <a:br>
              <a:rPr lang="en-US" sz="1400" dirty="0" smtClean="0">
                <a:solidFill>
                  <a:schemeClr val="bg1"/>
                </a:solidFill>
                <a:latin typeface="+mn-lt"/>
              </a:rPr>
            </a:br>
            <a:r>
              <a:rPr lang="en-US" sz="1400" dirty="0">
                <a:solidFill>
                  <a:schemeClr val="bg1"/>
                </a:solidFill>
                <a:latin typeface="+mn-lt"/>
              </a:rPr>
              <a:t/>
            </a:r>
            <a:br>
              <a:rPr lang="en-US" sz="1400" dirty="0">
                <a:solidFill>
                  <a:schemeClr val="bg1"/>
                </a:solidFill>
                <a:latin typeface="+mn-lt"/>
              </a:rPr>
            </a:br>
            <a:r>
              <a:rPr lang="en-US" sz="1400" dirty="0">
                <a:solidFill>
                  <a:schemeClr val="bg1"/>
                </a:solidFill>
                <a:latin typeface="+mn-lt"/>
              </a:rPr>
              <a:t>Create a database </a:t>
            </a:r>
            <a:r>
              <a:rPr lang="en-US" sz="1400" dirty="0" err="1">
                <a:solidFill>
                  <a:schemeClr val="bg1"/>
                </a:solidFill>
                <a:latin typeface="+mn-lt"/>
              </a:rPr>
              <a:t>amdt_db</a:t>
            </a:r>
            <a:r>
              <a:rPr lang="en-US" sz="1400" dirty="0">
                <a:solidFill>
                  <a:schemeClr val="bg1"/>
                </a:solidFill>
                <a:latin typeface="+mn-lt"/>
              </a:rPr>
              <a:t> and the collection "</a:t>
            </a:r>
            <a:r>
              <a:rPr lang="en-US" sz="1400" dirty="0" smtClean="0">
                <a:solidFill>
                  <a:schemeClr val="bg1"/>
                </a:solidFill>
                <a:latin typeface="+mn-lt"/>
              </a:rPr>
              <a:t>testimonials“</a:t>
            </a:r>
            <a:br>
              <a:rPr lang="en-US" sz="1400" dirty="0" smtClean="0">
                <a:solidFill>
                  <a:schemeClr val="bg1"/>
                </a:solidFill>
                <a:latin typeface="+mn-lt"/>
              </a:rPr>
            </a:br>
            <a:r>
              <a:rPr lang="en-US" sz="1400" dirty="0">
                <a:solidFill>
                  <a:schemeClr val="bg1"/>
                </a:solidFill>
                <a:latin typeface="+mn-lt"/>
              </a:rPr>
              <a:t/>
            </a:r>
            <a:br>
              <a:rPr lang="en-US" sz="1400" dirty="0">
                <a:solidFill>
                  <a:schemeClr val="bg1"/>
                </a:solidFill>
                <a:latin typeface="+mn-lt"/>
              </a:rPr>
            </a:br>
            <a:r>
              <a:rPr lang="en-US" sz="1400" dirty="0">
                <a:solidFill>
                  <a:schemeClr val="bg1"/>
                </a:solidFill>
                <a:latin typeface="+mn-lt"/>
              </a:rPr>
              <a:t>Write the routes for </a:t>
            </a:r>
            <a:r>
              <a:rPr lang="en-US" sz="1400" dirty="0" smtClean="0">
                <a:solidFill>
                  <a:schemeClr val="bg1"/>
                </a:solidFill>
                <a:latin typeface="+mn-lt"/>
              </a:rPr>
              <a:t>API</a:t>
            </a:r>
            <a:br>
              <a:rPr lang="en-US" sz="1400" dirty="0" smtClean="0">
                <a:solidFill>
                  <a:schemeClr val="bg1"/>
                </a:solidFill>
                <a:latin typeface="+mn-lt"/>
              </a:rPr>
            </a:br>
            <a:r>
              <a:rPr lang="en-US" sz="1400" dirty="0">
                <a:solidFill>
                  <a:schemeClr val="bg1"/>
                </a:solidFill>
                <a:latin typeface="+mn-lt"/>
              </a:rPr>
              <a:t/>
            </a:r>
            <a:br>
              <a:rPr lang="en-US" sz="1400" dirty="0">
                <a:solidFill>
                  <a:schemeClr val="bg1"/>
                </a:solidFill>
                <a:latin typeface="+mn-lt"/>
              </a:rPr>
            </a:br>
            <a:r>
              <a:rPr lang="en-US" sz="1400" dirty="0">
                <a:solidFill>
                  <a:schemeClr val="bg1"/>
                </a:solidFill>
                <a:latin typeface="+mn-lt"/>
              </a:rPr>
              <a:t>Use postman for test APIs</a:t>
            </a:r>
            <a:endParaRPr lang="en-US" sz="1200" b="1" cap="all" dirty="0"/>
          </a:p>
        </p:txBody>
      </p:sp>
    </p:spTree>
    <p:extLst>
      <p:ext uri="{BB962C8B-B14F-4D97-AF65-F5344CB8AC3E}">
        <p14:creationId xmlns:p14="http://schemas.microsoft.com/office/powerpoint/2010/main" val="3656346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24000" y="1524000"/>
            <a:ext cx="9906000" cy="6858000"/>
          </a:xfrm>
          <a:prstGeom prst="rect">
            <a:avLst/>
          </a:prstGeom>
        </p:spPr>
      </p:pic>
      <p:sp>
        <p:nvSpPr>
          <p:cNvPr id="2" name="Title 1"/>
          <p:cNvSpPr>
            <a:spLocks noGrp="1"/>
          </p:cNvSpPr>
          <p:nvPr>
            <p:ph type="ctrTitle"/>
          </p:nvPr>
        </p:nvSpPr>
        <p:spPr>
          <a:xfrm>
            <a:off x="648183" y="636608"/>
            <a:ext cx="3333508" cy="1527859"/>
          </a:xfrm>
        </p:spPr>
        <p:txBody>
          <a:bodyPr>
            <a:normAutofit fontScale="90000"/>
          </a:bodyPr>
          <a:lstStyle/>
          <a:p>
            <a:pPr algn="l"/>
            <a:r>
              <a:rPr lang="en-US" sz="2200" b="1" dirty="0" smtClean="0">
                <a:solidFill>
                  <a:schemeClr val="bg1"/>
                </a:solidFill>
                <a:latin typeface="+mn-lt"/>
              </a:rPr>
              <a:t>Wireframe</a:t>
            </a:r>
            <a:br>
              <a:rPr lang="en-US" sz="2200" b="1" dirty="0" smtClean="0">
                <a:solidFill>
                  <a:schemeClr val="bg1"/>
                </a:solidFill>
                <a:latin typeface="+mn-lt"/>
              </a:rPr>
            </a:br>
            <a:r>
              <a:rPr lang="en-US" sz="2200" b="1" dirty="0">
                <a:solidFill>
                  <a:schemeClr val="bg1"/>
                </a:solidFill>
                <a:latin typeface="+mn-lt"/>
              </a:rPr>
              <a:t/>
            </a:r>
            <a:br>
              <a:rPr lang="en-US" sz="2200" b="1" dirty="0">
                <a:solidFill>
                  <a:schemeClr val="bg1"/>
                </a:solidFill>
                <a:latin typeface="+mn-lt"/>
              </a:rPr>
            </a:br>
            <a:r>
              <a:rPr lang="en-US" sz="1400" b="1" dirty="0">
                <a:solidFill>
                  <a:schemeClr val="bg1"/>
                </a:solidFill>
                <a:latin typeface="+mn-lt"/>
              </a:rPr>
              <a:t>I used the “</a:t>
            </a:r>
            <a:r>
              <a:rPr lang="en-US" sz="1400" b="1" dirty="0" err="1">
                <a:solidFill>
                  <a:schemeClr val="bg1"/>
                </a:solidFill>
                <a:latin typeface="+mn-lt"/>
              </a:rPr>
              <a:t>Balsamiq</a:t>
            </a:r>
            <a:r>
              <a:rPr lang="en-US" sz="1400" b="1" dirty="0">
                <a:solidFill>
                  <a:schemeClr val="bg1"/>
                </a:solidFill>
                <a:latin typeface="+mn-lt"/>
              </a:rPr>
              <a:t> </a:t>
            </a:r>
            <a:r>
              <a:rPr lang="en-US" sz="1400" b="1" dirty="0" smtClean="0">
                <a:solidFill>
                  <a:schemeClr val="bg1"/>
                </a:solidFill>
                <a:latin typeface="+mn-lt"/>
              </a:rPr>
              <a:t>Wireframes” software </a:t>
            </a:r>
            <a:r>
              <a:rPr lang="en-US" sz="1400" b="1" dirty="0">
                <a:solidFill>
                  <a:schemeClr val="bg1"/>
                </a:solidFill>
                <a:latin typeface="+mn-lt"/>
              </a:rPr>
              <a:t>for that</a:t>
            </a:r>
            <a:r>
              <a:rPr lang="en-US" sz="1400" b="1" dirty="0" smtClean="0">
                <a:solidFill>
                  <a:schemeClr val="bg1"/>
                </a:solidFill>
                <a:latin typeface="+mn-lt"/>
              </a:rPr>
              <a:t>.</a:t>
            </a:r>
            <a:br>
              <a:rPr lang="en-US" sz="1400" b="1" dirty="0" smtClean="0">
                <a:solidFill>
                  <a:schemeClr val="bg1"/>
                </a:solidFill>
                <a:latin typeface="+mn-lt"/>
              </a:rPr>
            </a:br>
            <a:r>
              <a:rPr lang="en-US" sz="1400" b="1" dirty="0" smtClean="0">
                <a:solidFill>
                  <a:schemeClr val="bg1"/>
                </a:solidFill>
                <a:latin typeface="+mn-lt"/>
              </a:rPr>
              <a:t>(</a:t>
            </a:r>
            <a:r>
              <a:rPr lang="en-US" sz="1400" b="1" dirty="0">
                <a:solidFill>
                  <a:schemeClr val="bg1"/>
                </a:solidFill>
                <a:latin typeface="+mn-lt"/>
              </a:rPr>
              <a:t>All the </a:t>
            </a:r>
            <a:r>
              <a:rPr lang="en-US" sz="1400" b="1" dirty="0" smtClean="0">
                <a:solidFill>
                  <a:schemeClr val="bg1"/>
                </a:solidFill>
                <a:latin typeface="+mn-lt"/>
              </a:rPr>
              <a:t>project files </a:t>
            </a:r>
            <a:r>
              <a:rPr lang="en-US" sz="1400" b="1" dirty="0">
                <a:solidFill>
                  <a:schemeClr val="bg1"/>
                </a:solidFill>
                <a:latin typeface="+mn-lt"/>
              </a:rPr>
              <a:t>created are included in </a:t>
            </a:r>
            <a:r>
              <a:rPr lang="en-US" sz="1400" b="1" dirty="0" smtClean="0">
                <a:solidFill>
                  <a:schemeClr val="bg1"/>
                </a:solidFill>
                <a:latin typeface="+mn-lt"/>
              </a:rPr>
              <a:t>this)</a:t>
            </a:r>
            <a:br>
              <a:rPr lang="en-US" sz="1400" b="1" dirty="0" smtClean="0">
                <a:solidFill>
                  <a:schemeClr val="bg1"/>
                </a:solidFill>
                <a:latin typeface="+mn-lt"/>
              </a:rPr>
            </a:br>
            <a:endParaRPr lang="en-US" sz="1200" b="1" cap="all"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1691" y="636608"/>
            <a:ext cx="2662901" cy="9086746"/>
          </a:xfrm>
          <a:prstGeom prst="rect">
            <a:avLst/>
          </a:prstGeom>
        </p:spPr>
      </p:pic>
    </p:spTree>
    <p:extLst>
      <p:ext uri="{BB962C8B-B14F-4D97-AF65-F5344CB8AC3E}">
        <p14:creationId xmlns:p14="http://schemas.microsoft.com/office/powerpoint/2010/main" val="3917352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24000" y="1524000"/>
            <a:ext cx="9906000" cy="6858000"/>
          </a:xfrm>
          <a:prstGeom prst="rect">
            <a:avLst/>
          </a:prstGeom>
        </p:spPr>
      </p:pic>
      <p:sp>
        <p:nvSpPr>
          <p:cNvPr id="2" name="Title 1"/>
          <p:cNvSpPr>
            <a:spLocks noGrp="1"/>
          </p:cNvSpPr>
          <p:nvPr>
            <p:ph type="ctrTitle"/>
          </p:nvPr>
        </p:nvSpPr>
        <p:spPr>
          <a:xfrm>
            <a:off x="648183" y="636608"/>
            <a:ext cx="3333508" cy="1527859"/>
          </a:xfrm>
        </p:spPr>
        <p:txBody>
          <a:bodyPr>
            <a:normAutofit fontScale="90000"/>
          </a:bodyPr>
          <a:lstStyle/>
          <a:p>
            <a:pPr algn="l"/>
            <a:r>
              <a:rPr lang="en-US" sz="2200" b="1" dirty="0" smtClean="0">
                <a:solidFill>
                  <a:schemeClr val="bg1"/>
                </a:solidFill>
                <a:latin typeface="+mn-lt"/>
              </a:rPr>
              <a:t>Mockup</a:t>
            </a:r>
            <a:br>
              <a:rPr lang="en-US" sz="2200" b="1" dirty="0" smtClean="0">
                <a:solidFill>
                  <a:schemeClr val="bg1"/>
                </a:solidFill>
                <a:latin typeface="+mn-lt"/>
              </a:rPr>
            </a:br>
            <a:r>
              <a:rPr lang="en-US" sz="2200" b="1" dirty="0">
                <a:solidFill>
                  <a:schemeClr val="bg1"/>
                </a:solidFill>
                <a:latin typeface="+mn-lt"/>
              </a:rPr>
              <a:t/>
            </a:r>
            <a:br>
              <a:rPr lang="en-US" sz="2200" b="1" dirty="0">
                <a:solidFill>
                  <a:schemeClr val="bg1"/>
                </a:solidFill>
                <a:latin typeface="+mn-lt"/>
              </a:rPr>
            </a:br>
            <a:r>
              <a:rPr lang="en-US" sz="1400" b="1" dirty="0">
                <a:solidFill>
                  <a:schemeClr val="bg1"/>
                </a:solidFill>
                <a:latin typeface="+mn-lt"/>
              </a:rPr>
              <a:t>I used the </a:t>
            </a:r>
            <a:r>
              <a:rPr lang="en-US" sz="1400" b="1" dirty="0" smtClean="0">
                <a:solidFill>
                  <a:schemeClr val="bg1"/>
                </a:solidFill>
                <a:latin typeface="+mn-lt"/>
              </a:rPr>
              <a:t>“Adobe Photoshop” software </a:t>
            </a:r>
            <a:r>
              <a:rPr lang="en-US" sz="1400" b="1" dirty="0">
                <a:solidFill>
                  <a:schemeClr val="bg1"/>
                </a:solidFill>
                <a:latin typeface="+mn-lt"/>
              </a:rPr>
              <a:t>for that</a:t>
            </a:r>
            <a:r>
              <a:rPr lang="en-US" sz="1400" b="1" dirty="0" smtClean="0">
                <a:solidFill>
                  <a:schemeClr val="bg1"/>
                </a:solidFill>
                <a:latin typeface="+mn-lt"/>
              </a:rPr>
              <a:t>.</a:t>
            </a:r>
            <a:br>
              <a:rPr lang="en-US" sz="1400" b="1" dirty="0" smtClean="0">
                <a:solidFill>
                  <a:schemeClr val="bg1"/>
                </a:solidFill>
                <a:latin typeface="+mn-lt"/>
              </a:rPr>
            </a:br>
            <a:r>
              <a:rPr lang="en-US" sz="1400" b="1" dirty="0" smtClean="0">
                <a:solidFill>
                  <a:schemeClr val="bg1"/>
                </a:solidFill>
                <a:latin typeface="+mn-lt"/>
              </a:rPr>
              <a:t>(</a:t>
            </a:r>
            <a:r>
              <a:rPr lang="en-US" sz="1400" b="1" dirty="0">
                <a:solidFill>
                  <a:schemeClr val="bg1"/>
                </a:solidFill>
                <a:latin typeface="+mn-lt"/>
              </a:rPr>
              <a:t>All the </a:t>
            </a:r>
            <a:r>
              <a:rPr lang="en-US" sz="1400" b="1" dirty="0" smtClean="0">
                <a:solidFill>
                  <a:schemeClr val="bg1"/>
                </a:solidFill>
                <a:latin typeface="+mn-lt"/>
              </a:rPr>
              <a:t>project files </a:t>
            </a:r>
            <a:r>
              <a:rPr lang="en-US" sz="1400" b="1" dirty="0">
                <a:solidFill>
                  <a:schemeClr val="bg1"/>
                </a:solidFill>
                <a:latin typeface="+mn-lt"/>
              </a:rPr>
              <a:t>created are included in </a:t>
            </a:r>
            <a:r>
              <a:rPr lang="en-US" sz="1400" b="1" dirty="0" smtClean="0">
                <a:solidFill>
                  <a:schemeClr val="bg1"/>
                </a:solidFill>
                <a:latin typeface="+mn-lt"/>
              </a:rPr>
              <a:t>this)</a:t>
            </a:r>
            <a:br>
              <a:rPr lang="en-US" sz="1400" b="1" dirty="0" smtClean="0">
                <a:solidFill>
                  <a:schemeClr val="bg1"/>
                </a:solidFill>
                <a:latin typeface="+mn-lt"/>
              </a:rPr>
            </a:br>
            <a:endParaRPr lang="en-US" sz="1200" b="1" cap="all"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0723" y="636607"/>
            <a:ext cx="2690580" cy="9045363"/>
          </a:xfrm>
          <a:prstGeom prst="rect">
            <a:avLst/>
          </a:prstGeom>
        </p:spPr>
      </p:pic>
    </p:spTree>
    <p:extLst>
      <p:ext uri="{BB962C8B-B14F-4D97-AF65-F5344CB8AC3E}">
        <p14:creationId xmlns:p14="http://schemas.microsoft.com/office/powerpoint/2010/main" val="627545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24000" y="1524000"/>
            <a:ext cx="9906000" cy="6858000"/>
          </a:xfrm>
          <a:prstGeom prst="rect">
            <a:avLst/>
          </a:prstGeom>
        </p:spPr>
      </p:pic>
      <p:sp>
        <p:nvSpPr>
          <p:cNvPr id="2" name="Title 1"/>
          <p:cNvSpPr>
            <a:spLocks noGrp="1"/>
          </p:cNvSpPr>
          <p:nvPr>
            <p:ph type="ctrTitle"/>
          </p:nvPr>
        </p:nvSpPr>
        <p:spPr>
          <a:xfrm>
            <a:off x="648183" y="486138"/>
            <a:ext cx="3333508" cy="648530"/>
          </a:xfrm>
        </p:spPr>
        <p:txBody>
          <a:bodyPr>
            <a:normAutofit/>
          </a:bodyPr>
          <a:lstStyle/>
          <a:p>
            <a:pPr algn="l"/>
            <a:r>
              <a:rPr lang="en-US" sz="2200" b="1" dirty="0" smtClean="0">
                <a:solidFill>
                  <a:schemeClr val="bg1"/>
                </a:solidFill>
                <a:latin typeface="+mn-lt"/>
              </a:rPr>
              <a:t>Screen Short</a:t>
            </a:r>
            <a:r>
              <a:rPr lang="en-US" sz="1400" b="1" dirty="0" smtClean="0">
                <a:solidFill>
                  <a:schemeClr val="bg1"/>
                </a:solidFill>
                <a:latin typeface="+mn-lt"/>
              </a:rPr>
              <a:t/>
            </a:r>
            <a:br>
              <a:rPr lang="en-US" sz="1400" b="1" dirty="0" smtClean="0">
                <a:solidFill>
                  <a:schemeClr val="bg1"/>
                </a:solidFill>
                <a:latin typeface="+mn-lt"/>
              </a:rPr>
            </a:br>
            <a:endParaRPr lang="en-US" sz="1200" b="1" cap="all"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82" y="4348518"/>
            <a:ext cx="5926238" cy="207883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183" y="1209852"/>
            <a:ext cx="5926238" cy="1928813"/>
          </a:xfrm>
          <a:prstGeom prst="rect">
            <a:avLst/>
          </a:prstGeom>
        </p:spPr>
      </p:pic>
      <p:sp>
        <p:nvSpPr>
          <p:cNvPr id="7" name="Title 1"/>
          <p:cNvSpPr txBox="1">
            <a:spLocks/>
          </p:cNvSpPr>
          <p:nvPr/>
        </p:nvSpPr>
        <p:spPr>
          <a:xfrm>
            <a:off x="1533646" y="3138665"/>
            <a:ext cx="4155311" cy="590526"/>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1400" b="1" dirty="0" err="1" smtClean="0">
                <a:solidFill>
                  <a:schemeClr val="bg1"/>
                </a:solidFill>
                <a:latin typeface="+mn-lt"/>
              </a:rPr>
              <a:t>Screan</a:t>
            </a:r>
            <a:r>
              <a:rPr lang="en-US" sz="1400" b="1" dirty="0" smtClean="0">
                <a:solidFill>
                  <a:schemeClr val="bg1"/>
                </a:solidFill>
                <a:latin typeface="+mn-lt"/>
              </a:rPr>
              <a:t> Short -  HTML Cording – Adobe </a:t>
            </a:r>
            <a:r>
              <a:rPr lang="en-US" sz="1400" b="1" dirty="0" err="1" smtClean="0">
                <a:solidFill>
                  <a:schemeClr val="bg1"/>
                </a:solidFill>
                <a:latin typeface="+mn-lt"/>
              </a:rPr>
              <a:t>Dreamwever</a:t>
            </a:r>
            <a:r>
              <a:rPr lang="en-US" sz="1400" b="1" dirty="0" smtClean="0">
                <a:solidFill>
                  <a:schemeClr val="bg1"/>
                </a:solidFill>
                <a:latin typeface="+mn-lt"/>
              </a:rPr>
              <a:t/>
            </a:r>
            <a:br>
              <a:rPr lang="en-US" sz="1400" b="1" dirty="0" smtClean="0">
                <a:solidFill>
                  <a:schemeClr val="bg1"/>
                </a:solidFill>
                <a:latin typeface="+mn-lt"/>
              </a:rPr>
            </a:br>
            <a:endParaRPr lang="en-US" sz="1200" b="1" cap="all" dirty="0"/>
          </a:p>
        </p:txBody>
      </p:sp>
      <p:sp>
        <p:nvSpPr>
          <p:cNvPr id="8" name="Title 1"/>
          <p:cNvSpPr txBox="1">
            <a:spLocks/>
          </p:cNvSpPr>
          <p:nvPr/>
        </p:nvSpPr>
        <p:spPr>
          <a:xfrm>
            <a:off x="3087547" y="6514023"/>
            <a:ext cx="1047508" cy="326615"/>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1400" b="1" dirty="0" smtClean="0">
                <a:solidFill>
                  <a:schemeClr val="bg1"/>
                </a:solidFill>
                <a:latin typeface="+mn-lt"/>
              </a:rPr>
              <a:t>Mongo DB</a:t>
            </a:r>
            <a:endParaRPr lang="en-US" sz="1200" b="1" cap="all" dirty="0"/>
          </a:p>
        </p:txBody>
      </p:sp>
    </p:spTree>
    <p:extLst>
      <p:ext uri="{BB962C8B-B14F-4D97-AF65-F5344CB8AC3E}">
        <p14:creationId xmlns:p14="http://schemas.microsoft.com/office/powerpoint/2010/main" val="269288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24000" y="1524000"/>
            <a:ext cx="9906000" cy="6858000"/>
          </a:xfrm>
          <a:prstGeom prst="rect">
            <a:avLst/>
          </a:prstGeom>
        </p:spPr>
      </p:pic>
      <p:sp>
        <p:nvSpPr>
          <p:cNvPr id="2" name="Title 1"/>
          <p:cNvSpPr>
            <a:spLocks noGrp="1"/>
          </p:cNvSpPr>
          <p:nvPr>
            <p:ph type="ctrTitle"/>
          </p:nvPr>
        </p:nvSpPr>
        <p:spPr>
          <a:xfrm>
            <a:off x="648182" y="486136"/>
            <a:ext cx="5729469" cy="5544274"/>
          </a:xfrm>
        </p:spPr>
        <p:txBody>
          <a:bodyPr>
            <a:normAutofit fontScale="90000"/>
          </a:bodyPr>
          <a:lstStyle/>
          <a:p>
            <a:pPr algn="l"/>
            <a:r>
              <a:rPr lang="en-US" sz="2200" b="1" dirty="0" smtClean="0">
                <a:solidFill>
                  <a:schemeClr val="bg1"/>
                </a:solidFill>
                <a:latin typeface="+mn-lt"/>
              </a:rPr>
              <a:t>Feedback</a:t>
            </a:r>
            <a:br>
              <a:rPr lang="en-US" sz="2200" b="1" dirty="0" smtClean="0">
                <a:solidFill>
                  <a:schemeClr val="bg1"/>
                </a:solidFill>
                <a:latin typeface="+mn-lt"/>
              </a:rPr>
            </a:br>
            <a:r>
              <a:rPr lang="en-US" sz="2200" b="1" dirty="0">
                <a:solidFill>
                  <a:schemeClr val="bg1"/>
                </a:solidFill>
                <a:latin typeface="+mn-lt"/>
              </a:rPr>
              <a:t/>
            </a:r>
            <a:br>
              <a:rPr lang="en-US" sz="2200" b="1" dirty="0">
                <a:solidFill>
                  <a:schemeClr val="bg1"/>
                </a:solidFill>
                <a:latin typeface="+mn-lt"/>
              </a:rPr>
            </a:br>
            <a:r>
              <a:rPr lang="en-US" sz="1300" dirty="0">
                <a:solidFill>
                  <a:schemeClr val="bg1"/>
                </a:solidFill>
                <a:latin typeface="+mn-lt"/>
              </a:rPr>
              <a:t>Below are the comments of some of my friends on the </a:t>
            </a:r>
            <a:r>
              <a:rPr lang="en-US" sz="1300" dirty="0" smtClean="0">
                <a:solidFill>
                  <a:schemeClr val="bg1"/>
                </a:solidFill>
                <a:latin typeface="+mn-lt"/>
              </a:rPr>
              <a:t>AMDT </a:t>
            </a:r>
            <a:r>
              <a:rPr lang="en-US" sz="1300" dirty="0">
                <a:solidFill>
                  <a:schemeClr val="bg1"/>
                </a:solidFill>
                <a:latin typeface="+mn-lt"/>
              </a:rPr>
              <a:t>webpage I </a:t>
            </a:r>
            <a:r>
              <a:rPr lang="en-US" sz="1300" dirty="0" smtClean="0">
                <a:solidFill>
                  <a:schemeClr val="bg1"/>
                </a:solidFill>
                <a:latin typeface="+mn-lt"/>
              </a:rPr>
              <a:t>created.</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smtClean="0">
                <a:solidFill>
                  <a:schemeClr val="bg1"/>
                </a:solidFill>
                <a:latin typeface="+mn-lt"/>
              </a:rPr>
              <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err="1" smtClean="0">
                <a:solidFill>
                  <a:schemeClr val="bg1"/>
                </a:solidFill>
                <a:latin typeface="+mn-lt"/>
              </a:rPr>
              <a:t>Asela</a:t>
            </a:r>
            <a:r>
              <a:rPr lang="en-US" sz="1300" dirty="0" smtClean="0">
                <a:solidFill>
                  <a:schemeClr val="bg1"/>
                </a:solidFill>
                <a:latin typeface="+mn-lt"/>
              </a:rPr>
              <a:t> – Tharindu </a:t>
            </a:r>
            <a:r>
              <a:rPr lang="en-US" sz="1300" dirty="0" err="1" smtClean="0">
                <a:solidFill>
                  <a:schemeClr val="bg1"/>
                </a:solidFill>
                <a:latin typeface="+mn-lt"/>
              </a:rPr>
              <a:t>Malli</a:t>
            </a:r>
            <a:r>
              <a:rPr lang="en-US" sz="1300" dirty="0" smtClean="0">
                <a:solidFill>
                  <a:schemeClr val="bg1"/>
                </a:solidFill>
                <a:latin typeface="+mn-lt"/>
              </a:rPr>
              <a:t>, The </a:t>
            </a:r>
            <a:r>
              <a:rPr lang="en-US" sz="1300" dirty="0">
                <a:solidFill>
                  <a:schemeClr val="bg1"/>
                </a:solidFill>
                <a:latin typeface="+mn-lt"/>
              </a:rPr>
              <a:t>page you have set up is pretty good, but if you have an existing </a:t>
            </a:r>
            <a:r>
              <a:rPr lang="en-US" sz="1300" dirty="0" smtClean="0">
                <a:solidFill>
                  <a:schemeClr val="bg1"/>
                </a:solidFill>
                <a:latin typeface="+mn-lt"/>
              </a:rPr>
              <a:t>AMDT </a:t>
            </a:r>
            <a:r>
              <a:rPr lang="en-US" sz="1300" dirty="0">
                <a:solidFill>
                  <a:schemeClr val="bg1"/>
                </a:solidFill>
                <a:latin typeface="+mn-lt"/>
              </a:rPr>
              <a:t>page with a background in light, you can make me a background in dark tubes</a:t>
            </a:r>
            <a:r>
              <a:rPr lang="en-US" sz="1300" dirty="0" smtClean="0">
                <a:solidFill>
                  <a:schemeClr val="bg1"/>
                </a:solidFill>
                <a:latin typeface="+mn-lt"/>
              </a:rPr>
              <a:t>.</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err="1" smtClean="0">
                <a:solidFill>
                  <a:schemeClr val="bg1"/>
                </a:solidFill>
                <a:latin typeface="+mn-lt"/>
              </a:rPr>
              <a:t>Sharm</a:t>
            </a:r>
            <a:r>
              <a:rPr lang="en-US" sz="1300" dirty="0" smtClean="0">
                <a:solidFill>
                  <a:schemeClr val="bg1"/>
                </a:solidFill>
                <a:latin typeface="+mn-lt"/>
              </a:rPr>
              <a:t> – </a:t>
            </a:r>
            <a:r>
              <a:rPr lang="en-US" sz="1300" dirty="0" err="1" smtClean="0">
                <a:solidFill>
                  <a:schemeClr val="bg1"/>
                </a:solidFill>
                <a:latin typeface="+mn-lt"/>
              </a:rPr>
              <a:t>Machan</a:t>
            </a:r>
            <a:r>
              <a:rPr lang="en-US" sz="1300" dirty="0" smtClean="0">
                <a:solidFill>
                  <a:schemeClr val="bg1"/>
                </a:solidFill>
                <a:latin typeface="+mn-lt"/>
              </a:rPr>
              <a:t>, </a:t>
            </a:r>
            <a:r>
              <a:rPr lang="en-US" sz="1300" dirty="0">
                <a:solidFill>
                  <a:schemeClr val="bg1"/>
                </a:solidFill>
                <a:latin typeface="+mn-lt"/>
              </a:rPr>
              <a:t>better if you link to the super </a:t>
            </a:r>
            <a:r>
              <a:rPr lang="en-US" sz="1300" dirty="0" smtClean="0">
                <a:solidFill>
                  <a:schemeClr val="bg1"/>
                </a:solidFill>
                <a:latin typeface="+mn-lt"/>
              </a:rPr>
              <a:t>YouTube </a:t>
            </a:r>
            <a:r>
              <a:rPr lang="en-US" sz="1300" dirty="0">
                <a:solidFill>
                  <a:schemeClr val="bg1"/>
                </a:solidFill>
                <a:latin typeface="+mn-lt"/>
              </a:rPr>
              <a:t>channel you </a:t>
            </a:r>
            <a:r>
              <a:rPr lang="en-US" sz="1300" dirty="0" smtClean="0">
                <a:solidFill>
                  <a:schemeClr val="bg1"/>
                </a:solidFill>
                <a:latin typeface="+mn-lt"/>
              </a:rPr>
              <a:t>made.</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smtClean="0">
                <a:solidFill>
                  <a:schemeClr val="bg1"/>
                </a:solidFill>
                <a:latin typeface="+mn-lt"/>
              </a:rPr>
              <a:t>Dilan -  AMDT </a:t>
            </a:r>
            <a:r>
              <a:rPr lang="en-US" sz="1300" dirty="0">
                <a:solidFill>
                  <a:schemeClr val="bg1"/>
                </a:solidFill>
                <a:latin typeface="+mn-lt"/>
              </a:rPr>
              <a:t>is much better than the previous webpage because it is pretty clear and everything is very </a:t>
            </a:r>
            <a:r>
              <a:rPr lang="en-US" sz="1300" dirty="0" smtClean="0">
                <a:solidFill>
                  <a:schemeClr val="bg1"/>
                </a:solidFill>
                <a:latin typeface="+mn-lt"/>
              </a:rPr>
              <a:t>good.</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err="1" smtClean="0">
                <a:solidFill>
                  <a:schemeClr val="bg1"/>
                </a:solidFill>
                <a:latin typeface="+mn-lt"/>
              </a:rPr>
              <a:t>Lakmal</a:t>
            </a:r>
            <a:r>
              <a:rPr lang="en-US" sz="1300" dirty="0" smtClean="0">
                <a:solidFill>
                  <a:schemeClr val="bg1"/>
                </a:solidFill>
                <a:latin typeface="+mn-lt"/>
              </a:rPr>
              <a:t> - Dude</a:t>
            </a:r>
            <a:r>
              <a:rPr lang="en-US" sz="1300" dirty="0">
                <a:solidFill>
                  <a:schemeClr val="bg1"/>
                </a:solidFill>
                <a:latin typeface="+mn-lt"/>
              </a:rPr>
              <a:t>, some spellings wrong. do correct right </a:t>
            </a:r>
            <a:r>
              <a:rPr lang="en-US" sz="1300" dirty="0" smtClean="0">
                <a:solidFill>
                  <a:schemeClr val="bg1"/>
                </a:solidFill>
                <a:latin typeface="+mn-lt"/>
              </a:rPr>
              <a:t>now. Looks good.</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a:solidFill>
                  <a:schemeClr val="bg1"/>
                </a:solidFill>
                <a:latin typeface="+mn-lt"/>
              </a:rPr>
              <a:t>The feedback I received from my friends has been very helpful, because spelling mistakes can make a lot of mistakes. A lot of people said that it was better to have a brief explanation of all this than a quiet </a:t>
            </a:r>
            <a:r>
              <a:rPr lang="en-US" sz="1300" dirty="0" err="1" smtClean="0">
                <a:solidFill>
                  <a:schemeClr val="bg1"/>
                </a:solidFill>
                <a:latin typeface="+mn-lt"/>
              </a:rPr>
              <a:t>website.But</a:t>
            </a:r>
            <a:r>
              <a:rPr lang="en-US" sz="1300" dirty="0" smtClean="0">
                <a:solidFill>
                  <a:schemeClr val="bg1"/>
                </a:solidFill>
                <a:latin typeface="+mn-lt"/>
              </a:rPr>
              <a:t> </a:t>
            </a:r>
            <a:r>
              <a:rPr lang="en-US" sz="1300" dirty="0">
                <a:solidFill>
                  <a:schemeClr val="bg1"/>
                </a:solidFill>
                <a:latin typeface="+mn-lt"/>
              </a:rPr>
              <a:t>some things I didn't </a:t>
            </a:r>
            <a:r>
              <a:rPr lang="en-US" sz="1300" dirty="0" smtClean="0">
                <a:solidFill>
                  <a:schemeClr val="bg1"/>
                </a:solidFill>
                <a:latin typeface="+mn-lt"/>
              </a:rPr>
              <a:t>change.</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smtClean="0">
                <a:solidFill>
                  <a:schemeClr val="bg1"/>
                </a:solidFill>
                <a:latin typeface="+mn-lt"/>
              </a:rPr>
              <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smtClean="0">
                <a:solidFill>
                  <a:schemeClr val="bg1"/>
                </a:solidFill>
                <a:latin typeface="+mn-lt"/>
              </a:rPr>
              <a:t/>
            </a:r>
            <a:br>
              <a:rPr lang="en-US" sz="1300" dirty="0" smtClean="0">
                <a:solidFill>
                  <a:schemeClr val="bg1"/>
                </a:solidFill>
                <a:latin typeface="+mn-lt"/>
              </a:rPr>
            </a:br>
            <a:r>
              <a:rPr lang="en-US" sz="1300" dirty="0" smtClean="0">
                <a:solidFill>
                  <a:schemeClr val="bg1"/>
                </a:solidFill>
                <a:latin typeface="+mn-lt"/>
              </a:rPr>
              <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smtClean="0">
                <a:solidFill>
                  <a:schemeClr val="bg1"/>
                </a:solidFill>
                <a:latin typeface="+mn-lt"/>
              </a:rPr>
              <a:t/>
            </a:r>
            <a:br>
              <a:rPr lang="en-US" sz="1300" dirty="0" smtClean="0">
                <a:solidFill>
                  <a:schemeClr val="bg1"/>
                </a:solidFill>
                <a:latin typeface="+mn-lt"/>
              </a:rPr>
            </a:br>
            <a:r>
              <a:rPr lang="en-US" sz="1300" dirty="0">
                <a:solidFill>
                  <a:schemeClr val="bg1"/>
                </a:solidFill>
                <a:latin typeface="+mn-lt"/>
              </a:rPr>
              <a:t/>
            </a:r>
            <a:br>
              <a:rPr lang="en-US" sz="1300" dirty="0">
                <a:solidFill>
                  <a:schemeClr val="bg1"/>
                </a:solidFill>
                <a:latin typeface="+mn-lt"/>
              </a:rPr>
            </a:br>
            <a:r>
              <a:rPr lang="en-US" sz="1300" dirty="0" smtClean="0">
                <a:solidFill>
                  <a:schemeClr val="bg1"/>
                </a:solidFill>
                <a:latin typeface="+mn-lt"/>
              </a:rPr>
              <a:t>In </a:t>
            </a:r>
            <a:r>
              <a:rPr lang="en-US" sz="1300" dirty="0">
                <a:solidFill>
                  <a:schemeClr val="bg1"/>
                </a:solidFill>
                <a:latin typeface="+mn-lt"/>
              </a:rPr>
              <a:t>the end, I thank Miss </a:t>
            </a:r>
            <a:r>
              <a:rPr lang="en-US" sz="1400" dirty="0" err="1">
                <a:solidFill>
                  <a:schemeClr val="bg1"/>
                </a:solidFill>
                <a:latin typeface="+mn-lt"/>
              </a:rPr>
              <a:t>Krishnakripa</a:t>
            </a:r>
            <a:r>
              <a:rPr lang="en-US" sz="1400" dirty="0">
                <a:solidFill>
                  <a:schemeClr val="bg1"/>
                </a:solidFill>
                <a:latin typeface="+mn-lt"/>
              </a:rPr>
              <a:t> </a:t>
            </a:r>
            <a:r>
              <a:rPr lang="en-US" sz="1400" dirty="0" err="1" smtClean="0">
                <a:solidFill>
                  <a:schemeClr val="bg1"/>
                </a:solidFill>
                <a:latin typeface="+mn-lt"/>
              </a:rPr>
              <a:t>Jayakumar</a:t>
            </a:r>
            <a:r>
              <a:rPr lang="en-US" sz="1400" dirty="0" smtClean="0">
                <a:solidFill>
                  <a:schemeClr val="bg1"/>
                </a:solidFill>
                <a:latin typeface="+mn-lt"/>
              </a:rPr>
              <a:t> (</a:t>
            </a:r>
            <a:r>
              <a:rPr lang="en-US" sz="1400" dirty="0" err="1" smtClean="0">
                <a:solidFill>
                  <a:schemeClr val="bg1"/>
                </a:solidFill>
                <a:latin typeface="+mn-lt"/>
              </a:rPr>
              <a:t>Kripa</a:t>
            </a:r>
            <a:r>
              <a:rPr lang="en-US" sz="1400" dirty="0" smtClean="0">
                <a:solidFill>
                  <a:schemeClr val="bg1"/>
                </a:solidFill>
                <a:latin typeface="+mn-lt"/>
              </a:rPr>
              <a:t>) </a:t>
            </a:r>
            <a:r>
              <a:rPr lang="en-US" sz="1300" dirty="0">
                <a:solidFill>
                  <a:schemeClr val="bg1"/>
                </a:solidFill>
                <a:latin typeface="+mn-lt"/>
              </a:rPr>
              <a:t>for advising for me on how to do this correctly</a:t>
            </a:r>
            <a:endParaRPr lang="en-US" sz="1300" b="1" cap="all" dirty="0"/>
          </a:p>
        </p:txBody>
      </p:sp>
    </p:spTree>
    <p:extLst>
      <p:ext uri="{BB962C8B-B14F-4D97-AF65-F5344CB8AC3E}">
        <p14:creationId xmlns:p14="http://schemas.microsoft.com/office/powerpoint/2010/main" val="149247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31</Words>
  <Application>Microsoft Office PowerPoint</Application>
  <PresentationFormat>A4 Paper (210x297 mm)</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Web &amp; App Development Documentation</vt:lpstr>
      <vt:lpstr> Explanation of the web page I created   This is done by updating the existing AMDT web page. For this  website I used HTML,CSS &amp; Mongo DB Database.  Using the asset on the current web page, I started creating this new one. The current web page contains all videos embedded into that webpage and can only be viewed by them. But I think that YouTube is one of the most popular social media to date. The AMDT Universities have a variety of other activities that can be published on YouTube and I decided to put this on my web page. By inserting videos directly into the web page, AMDT YouTube channel is not made public. The Fb page with AMDT has more than 146,115 people added, but there are only 460 on YouTube channel.  So I decided to link to the AMDT YouTube channel at the top of the web page I created.  Then I decided to go into detail about the jackfruit being taught there.  I also started a TESTIMONIALS which is not from the existing AMDT web page.  Finally, I have included all the details needed to get AMDT contact.  Get MongoDB downloaded from http://www.mongodb.org/downloads  Install MongoDB  Install Node.JS (https://nodejs.org/en/download/)  Install Composer (https://getcomposer.org/download/)  Create a database amdt_db and the collection "testimonials“  Write the routes for API  Use postman for test APIs</vt:lpstr>
      <vt:lpstr>Wireframe  I used the “Balsamiq Wireframes” software for that. (All the project files created are included in this) </vt:lpstr>
      <vt:lpstr>Mockup  I used the “Adobe Photoshop” software for that. (All the project files created are included in this) </vt:lpstr>
      <vt:lpstr>Screen Short </vt:lpstr>
      <vt:lpstr>Feedback  Below are the comments of some of my friends on the AMDT webpage I created.    Asela – Tharindu Malli, The page you have set up is pretty good, but if you have an existing AMDT page with a background in light, you can make me a background in dark tubes.  Sharm – Machan, better if you link to the super YouTube channel you made.  Dilan -  AMDT is much better than the previous webpage because it is pretty clear and everything is very good.  Lakmal - Dude, some spellings wrong. do correct right now. Looks good.   The feedback I received from my friends has been very helpful, because spelling mistakes can make a lot of mistakes. A lot of people said that it was better to have a brief explanation of all this than a quiet website.But some things I didn't change.         In the end, I thank Miss Krishnakripa Jayakumar (Kripa) for advising for me on how to do this correctly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&amp; App Development Documentation</dc:title>
  <dc:creator>Microsoft account</dc:creator>
  <cp:lastModifiedBy>Microsoft account</cp:lastModifiedBy>
  <cp:revision>8</cp:revision>
  <dcterms:created xsi:type="dcterms:W3CDTF">2020-06-19T11:47:20Z</dcterms:created>
  <dcterms:modified xsi:type="dcterms:W3CDTF">2020-06-19T12:56:09Z</dcterms:modified>
</cp:coreProperties>
</file>