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5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.asp" TargetMode="External"/><Relationship Id="rId2" Type="http://schemas.openxmlformats.org/officeDocument/2006/relationships/hyperlink" Target="https://www.w3schools.com/cssref/css_selector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background.asp" TargetMode="External"/><Relationship Id="rId4" Type="http://schemas.openxmlformats.org/officeDocument/2006/relationships/hyperlink" Target="https://www.w3schools.com/cssref/css3_pr_box-shadow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767C-F022-6DFC-33B8-85B9F330F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Client-Side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2828-9526-C48E-5FA4-60639B1FF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How The Web Works?</a:t>
            </a:r>
          </a:p>
          <a:p>
            <a:r>
              <a:rPr lang="en-GB" dirty="0"/>
              <a:t>HTML5</a:t>
            </a:r>
          </a:p>
          <a:p>
            <a:r>
              <a:rPr lang="en-GB" dirty="0"/>
              <a:t>Core CSS (</a:t>
            </a:r>
            <a:r>
              <a:rPr lang="en-GB" dirty="0" err="1"/>
              <a:t>Color</a:t>
            </a:r>
            <a:r>
              <a:rPr lang="en-GB" dirty="0"/>
              <a:t>, Text, Shadows and gradients etc.)</a:t>
            </a:r>
          </a:p>
          <a:p>
            <a:r>
              <a:rPr lang="en-GB" dirty="0"/>
              <a:t>Ebad Majeed</a:t>
            </a:r>
          </a:p>
        </p:txBody>
      </p:sp>
    </p:spTree>
    <p:extLst>
      <p:ext uri="{BB962C8B-B14F-4D97-AF65-F5344CB8AC3E}">
        <p14:creationId xmlns:p14="http://schemas.microsoft.com/office/powerpoint/2010/main" val="5488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BD0A-0452-4942-1A34-F33A30B9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&lt;meta name="viewport" content="width=device-width, initial-scale=1.0"&gt;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AD6-75BF-6590-7E35-73758987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&lt;meta&gt; tag controls the viewport's behaviour, crucial for </a:t>
            </a:r>
            <a:r>
              <a:rPr lang="en-GB" dirty="0">
                <a:solidFill>
                  <a:srgbClr val="FF0000"/>
                </a:solidFill>
              </a:rPr>
              <a:t>responsive web design</a:t>
            </a:r>
            <a:r>
              <a:rPr lang="en-GB" dirty="0"/>
              <a:t>.</a:t>
            </a:r>
          </a:p>
          <a:p>
            <a:r>
              <a:rPr lang="en-GB" dirty="0"/>
              <a:t>It tells the browser how to scale the content on different devices.</a:t>
            </a:r>
          </a:p>
          <a:p>
            <a:r>
              <a:rPr lang="en-GB" dirty="0"/>
              <a:t>width=device-width makes sure the page fits the screen width of the device, and initial-scale=1.0 sets the initial zoom level.</a:t>
            </a:r>
          </a:p>
        </p:txBody>
      </p:sp>
    </p:spTree>
    <p:extLst>
      <p:ext uri="{BB962C8B-B14F-4D97-AF65-F5344CB8AC3E}">
        <p14:creationId xmlns:p14="http://schemas.microsoft.com/office/powerpoint/2010/main" val="399272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C57-F81E-EB92-7271-B6FA83B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&lt;title&gt;HTML &amp; CSS Example with Gradients&lt;/title&gt;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AF-3DF7-3459-FC89-3FFBE033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&lt;title&gt; tag specifies the title of the webpage, which is shown on the browser tab.</a:t>
            </a:r>
          </a:p>
          <a:p>
            <a:r>
              <a:rPr lang="en-GB" dirty="0"/>
              <a:t>It helps users understand the content of the page before clicking and improves SEO.</a:t>
            </a:r>
          </a:p>
        </p:txBody>
      </p:sp>
    </p:spTree>
    <p:extLst>
      <p:ext uri="{BB962C8B-B14F-4D97-AF65-F5344CB8AC3E}">
        <p14:creationId xmlns:p14="http://schemas.microsoft.com/office/powerpoint/2010/main" val="135384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C5B4-581A-C053-868E-269C2F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&lt;header&gt;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6F6-B29A-1BF7-4AD5-6351146B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&lt;header&gt; element is used to define introductory content or a navigation section at the top of the page.</a:t>
            </a:r>
          </a:p>
          <a:p>
            <a:r>
              <a:rPr lang="en-GB" dirty="0"/>
              <a:t>Typically contains headings, logos, or navigation links. </a:t>
            </a:r>
          </a:p>
        </p:txBody>
      </p:sp>
    </p:spTree>
    <p:extLst>
      <p:ext uri="{BB962C8B-B14F-4D97-AF65-F5344CB8AC3E}">
        <p14:creationId xmlns:p14="http://schemas.microsoft.com/office/powerpoint/2010/main" val="25000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C5B4-581A-C053-868E-269C2F52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&lt;nav&gt;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86F6-B29A-1BF7-4AD5-6351146B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&lt;nav&gt; element defines a set of navigation links.</a:t>
            </a:r>
          </a:p>
          <a:p>
            <a:r>
              <a:rPr lang="en-GB" dirty="0"/>
              <a:t>Helps users navigate to other pages or sections within the site.</a:t>
            </a:r>
          </a:p>
        </p:txBody>
      </p:sp>
    </p:spTree>
    <p:extLst>
      <p:ext uri="{BB962C8B-B14F-4D97-AF65-F5344CB8AC3E}">
        <p14:creationId xmlns:p14="http://schemas.microsoft.com/office/powerpoint/2010/main" val="150957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31BF-B05F-1EAE-2B68-8C976E3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&lt;section&gt;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3960-C999-24BD-CF37-A383157B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&lt;section&gt; element defines a section in a document, often used to group content that has a related theme.</a:t>
            </a:r>
          </a:p>
          <a:p>
            <a:r>
              <a:rPr lang="en-GB" dirty="0"/>
              <a:t>For example, section containing two articles, grouping them together under a common theme.</a:t>
            </a:r>
          </a:p>
        </p:txBody>
      </p:sp>
    </p:spTree>
    <p:extLst>
      <p:ext uri="{BB962C8B-B14F-4D97-AF65-F5344CB8AC3E}">
        <p14:creationId xmlns:p14="http://schemas.microsoft.com/office/powerpoint/2010/main" val="321179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EE28-B17E-2F7A-6D03-3587010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&lt;article&gt;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3418-DBB5-6251-A7F6-770C7A3A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&lt;article&gt; element represents a self-contained composition in a document, which could be reused or shared independently.</a:t>
            </a:r>
          </a:p>
          <a:p>
            <a:r>
              <a:rPr lang="en-GB" dirty="0"/>
              <a:t>Typically used for blog posts, news articles, or forum posts. </a:t>
            </a:r>
          </a:p>
        </p:txBody>
      </p:sp>
    </p:spTree>
    <p:extLst>
      <p:ext uri="{BB962C8B-B14F-4D97-AF65-F5344CB8AC3E}">
        <p14:creationId xmlns:p14="http://schemas.microsoft.com/office/powerpoint/2010/main" val="425074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95AB-661B-B6D1-D6C0-D993F8E4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&lt;mark&gt;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046E-8735-21C0-0E39-5E311AD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&lt;mark&gt; element highlights text.</a:t>
            </a:r>
          </a:p>
          <a:p>
            <a:r>
              <a:rPr lang="en-GB" dirty="0"/>
              <a:t>It represents text that has been marked or highlighted for reference or emphasis.</a:t>
            </a:r>
          </a:p>
        </p:txBody>
      </p:sp>
    </p:spTree>
    <p:extLst>
      <p:ext uri="{BB962C8B-B14F-4D97-AF65-F5344CB8AC3E}">
        <p14:creationId xmlns:p14="http://schemas.microsoft.com/office/powerpoint/2010/main" val="134328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3ADB-7C6B-3F73-A08E-03C9C06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&lt;figure&gt; and 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2B54-10E2-C8A3-9E03-B592E20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&lt;figure&gt;: Represents self-contained content, often with media like images or code snippets.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&gt;: Provides a caption or description for the media inside &lt;figure&gt;.</a:t>
            </a:r>
          </a:p>
          <a:p>
            <a:r>
              <a:rPr lang="en-GB" dirty="0"/>
              <a:t>Together, these elements provide a structured way to display images with appropriate descriptions, enhancing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11955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AB3-9F74-2568-1325-962AE16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&lt;details&gt; and &lt;summary&gt;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4259-A12C-6571-F8FC-088F272D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&lt;details&gt;: A collapsible container for additional content.</a:t>
            </a:r>
          </a:p>
          <a:p>
            <a:r>
              <a:rPr lang="en-GB" dirty="0"/>
              <a:t>&lt;summary&gt;: Defines the visible heading of the &lt;details&gt; element.</a:t>
            </a:r>
          </a:p>
          <a:p>
            <a:r>
              <a:rPr lang="en-GB" dirty="0"/>
              <a:t>Allows users to reveal more content interactively (by clicking on the summary).</a:t>
            </a:r>
          </a:p>
        </p:txBody>
      </p:sp>
    </p:spTree>
    <p:extLst>
      <p:ext uri="{BB962C8B-B14F-4D97-AF65-F5344CB8AC3E}">
        <p14:creationId xmlns:p14="http://schemas.microsoft.com/office/powerpoint/2010/main" val="16793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853-3C5B-D1A7-DFB4-9A76CAE7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&lt;time datetime="2023-09-20"&gt;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7E6C-D6ED-508E-979F-C98F7D4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&lt;time&gt; element represents a specific point in time, with the datetime attribute holding a machine-readable date.</a:t>
            </a:r>
          </a:p>
          <a:p>
            <a:r>
              <a:rPr lang="en-GB" dirty="0"/>
              <a:t>Improves semantics and searchability for time-related content.</a:t>
            </a:r>
          </a:p>
        </p:txBody>
      </p:sp>
    </p:spTree>
    <p:extLst>
      <p:ext uri="{BB962C8B-B14F-4D97-AF65-F5344CB8AC3E}">
        <p14:creationId xmlns:p14="http://schemas.microsoft.com/office/powerpoint/2010/main" val="138651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BB49-69F8-128F-6B0B-3A89860D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The Web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DC29-76AD-87CD-A455-184B7111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about it!</a:t>
            </a:r>
          </a:p>
          <a:p>
            <a:r>
              <a:rPr lang="en-GB" dirty="0"/>
              <a:t>What terms/technologies can you think of?</a:t>
            </a:r>
          </a:p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9283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72AA-190C-C429-ECE8-6539BA10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&lt;progress&gt;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854F-9884-8388-5093-536B1FCC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&lt;progress&gt; element represents the completion progress of a task.</a:t>
            </a:r>
          </a:p>
          <a:p>
            <a:r>
              <a:rPr lang="en-GB" dirty="0"/>
              <a:t>Useful for showing users how much of a task is completed, like a progress bar.</a:t>
            </a:r>
          </a:p>
        </p:txBody>
      </p:sp>
    </p:spTree>
    <p:extLst>
      <p:ext uri="{BB962C8B-B14F-4D97-AF65-F5344CB8AC3E}">
        <p14:creationId xmlns:p14="http://schemas.microsoft.com/office/powerpoint/2010/main" val="382912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BDD-1F26-FD68-DAE2-3A0B4DE0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&lt;meter&gt;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1429-E282-A015-3CC7-0099F949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&lt;meter&gt; element represents a scalar measurement within a known range (e.g., disk usage, temperature).</a:t>
            </a:r>
          </a:p>
          <a:p>
            <a:r>
              <a:rPr lang="en-GB" dirty="0"/>
              <a:t>Provides visual feedback for a specific measurement within a range.</a:t>
            </a:r>
          </a:p>
        </p:txBody>
      </p:sp>
    </p:spTree>
    <p:extLst>
      <p:ext uri="{BB962C8B-B14F-4D97-AF65-F5344CB8AC3E}">
        <p14:creationId xmlns:p14="http://schemas.microsoft.com/office/powerpoint/2010/main" val="168763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FE3-E3F4-0C62-6166-8881468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301D-2381-137C-647E-3E9A7EF3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&lt;aside&gt; element represents content that is tangentially related to the main content (e.g., a sidebar).</a:t>
            </a:r>
          </a:p>
          <a:p>
            <a:r>
              <a:rPr lang="en-GB" dirty="0"/>
              <a:t>Often used for ads, related links, or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8101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F06-C146-0831-7F2C-B82E24B8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&lt;footer&gt;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D375-0502-939D-AC05-CA559802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&lt;footer&gt; element represents the footer of a document or section, typically containing copyright information or navigation links.</a:t>
            </a:r>
          </a:p>
          <a:p>
            <a:r>
              <a:rPr lang="en-GB" dirty="0"/>
              <a:t>It appears at the bottom of the webpage and usually includes metadata like author details or legal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7857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854-B387-95A6-EAAF-8A2A9D7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Semantic Elements in HTML5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10BFA-A40D-3A1B-A99E-6DEF4546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(index.html)</a:t>
            </a:r>
          </a:p>
        </p:txBody>
      </p:sp>
    </p:spTree>
    <p:extLst>
      <p:ext uri="{BB962C8B-B14F-4D97-AF65-F5344CB8AC3E}">
        <p14:creationId xmlns:p14="http://schemas.microsoft.com/office/powerpoint/2010/main" val="174984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D5D-6177-8093-856D-A6D93D5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C9B-0518-B28B-A76F-68566FA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Font</a:t>
            </a:r>
          </a:p>
          <a:p>
            <a:r>
              <a:rPr lang="en-GB" dirty="0" err="1"/>
              <a:t>Colors</a:t>
            </a:r>
            <a:endParaRPr lang="en-GB" dirty="0"/>
          </a:p>
          <a:p>
            <a:r>
              <a:rPr lang="en-GB" dirty="0"/>
              <a:t>Text Effects</a:t>
            </a:r>
          </a:p>
          <a:p>
            <a:r>
              <a:rPr lang="en-GB" dirty="0"/>
              <a:t>Backgrounds</a:t>
            </a:r>
          </a:p>
          <a:p>
            <a:r>
              <a:rPr lang="en-GB" dirty="0"/>
              <a:t>Shadows</a:t>
            </a:r>
          </a:p>
          <a:p>
            <a:r>
              <a:rPr lang="en-GB" dirty="0"/>
              <a:t>Gradients</a:t>
            </a:r>
          </a:p>
          <a:p>
            <a:r>
              <a:rPr lang="en-GB" dirty="0"/>
              <a:t>Attribute Selectors</a:t>
            </a:r>
          </a:p>
        </p:txBody>
      </p:sp>
    </p:spTree>
    <p:extLst>
      <p:ext uri="{BB962C8B-B14F-4D97-AF65-F5344CB8AC3E}">
        <p14:creationId xmlns:p14="http://schemas.microsoft.com/office/powerpoint/2010/main" val="258644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D5D-6177-8093-856D-A6D93D5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CSS (See example 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C9B-0518-B28B-A76F-68566FA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Explanation:</a:t>
            </a:r>
          </a:p>
          <a:p>
            <a:pPr lvl="1"/>
            <a:r>
              <a:rPr lang="en-GB" dirty="0"/>
              <a:t>Font: Integrated Google Fonts (Roboto for the body and Lobster for the headings).</a:t>
            </a:r>
          </a:p>
          <a:p>
            <a:pPr lvl="1"/>
            <a:r>
              <a:rPr lang="en-GB" dirty="0" err="1"/>
              <a:t>Colors</a:t>
            </a:r>
            <a:r>
              <a:rPr lang="en-GB" dirty="0"/>
              <a:t>: Solid background on body (#3498db) and a semi-transparent background on the header.</a:t>
            </a:r>
          </a:p>
          <a:p>
            <a:pPr lvl="1"/>
            <a:r>
              <a:rPr lang="en-GB" dirty="0"/>
              <a:t>Text Effects: Underline on the header text and text-shadow on the &lt;h2&gt; elements.</a:t>
            </a:r>
          </a:p>
          <a:p>
            <a:pPr lvl="1"/>
            <a:r>
              <a:rPr lang="en-GB" dirty="0"/>
              <a:t>Backgrounds: section uses a background image with a gradient overlay.</a:t>
            </a:r>
          </a:p>
          <a:p>
            <a:pPr lvl="1"/>
            <a:r>
              <a:rPr lang="en-GB" dirty="0"/>
              <a:t>Shadows: Applied box-shadow to .article-card for a shadow effect.</a:t>
            </a:r>
          </a:p>
          <a:p>
            <a:pPr lvl="1"/>
            <a:r>
              <a:rPr lang="en-GB" dirty="0"/>
              <a:t>Gradients: The footer has a linear gradient from orange to pink.</a:t>
            </a:r>
          </a:p>
          <a:p>
            <a:pPr lvl="1"/>
            <a:r>
              <a:rPr lang="en-GB" dirty="0"/>
              <a:t>Attribute Selectors: Links starting with https are styled green, and images with an alt attribute are given a red border.</a:t>
            </a:r>
          </a:p>
        </p:txBody>
      </p:sp>
    </p:spTree>
    <p:extLst>
      <p:ext uri="{BB962C8B-B14F-4D97-AF65-F5344CB8AC3E}">
        <p14:creationId xmlns:p14="http://schemas.microsoft.com/office/powerpoint/2010/main" val="351198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3085-0ABF-A31D-E3D6-75BF802D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A8F4-3758-1C33-F588-612E2EA9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https://www.w3schools.com/cssref/css_selectors.php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https://www.w3schools.com/css/css3_gradients.asp</a:t>
            </a:r>
            <a:endParaRPr lang="en-GB" dirty="0"/>
          </a:p>
          <a:p>
            <a:r>
              <a:rPr lang="en-GB" dirty="0">
                <a:hlinkClick r:id="rId4"/>
              </a:rPr>
              <a:t>https://www.w3schools.com/cssref/css3_pr_box-shadow.php</a:t>
            </a:r>
            <a:endParaRPr lang="en-GB" dirty="0"/>
          </a:p>
          <a:p>
            <a:r>
              <a:rPr lang="en-GB" dirty="0">
                <a:hlinkClick r:id="rId5"/>
              </a:rPr>
              <a:t>https://www.w3schools.com/css/css_background.asp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E65-4762-633F-9598-D0F36004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BA5-6CDB-49D9-986A-5CE0429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Hypertext Markup Language</a:t>
            </a:r>
          </a:p>
          <a:p>
            <a:r>
              <a:rPr lang="en-GB" dirty="0"/>
              <a:t>H1 – H6, Div, Span etc.</a:t>
            </a:r>
          </a:p>
          <a:p>
            <a:r>
              <a:rPr lang="en-GB" dirty="0">
                <a:solidFill>
                  <a:srgbClr val="FF0000"/>
                </a:solidFill>
              </a:rPr>
              <a:t>HTML vs HTML5?</a:t>
            </a:r>
          </a:p>
          <a:p>
            <a:r>
              <a:rPr lang="en-GB" dirty="0">
                <a:solidFill>
                  <a:srgbClr val="FF0000"/>
                </a:solidFill>
              </a:rPr>
              <a:t>What are the common HTML5 elements?</a:t>
            </a:r>
          </a:p>
        </p:txBody>
      </p:sp>
    </p:spTree>
    <p:extLst>
      <p:ext uri="{BB962C8B-B14F-4D97-AF65-F5344CB8AC3E}">
        <p14:creationId xmlns:p14="http://schemas.microsoft.com/office/powerpoint/2010/main" val="6788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E65-4762-633F-9598-D0F36004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BA5-6CDB-49D9-986A-5CE04296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 semantic element clearly describes its meaning to both </a:t>
            </a:r>
            <a:r>
              <a:rPr lang="en-GB" b="1" dirty="0">
                <a:solidFill>
                  <a:schemeClr val="tx1"/>
                </a:solidFill>
              </a:rPr>
              <a:t>the browser and the developer.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Examples of non-semantic elements: &lt;div&gt; and &lt;span&gt; - Tells nothing about its content.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Examples of semantic elements: &lt;form&gt;, &lt;table&gt;, and &lt;article&gt; - Clearly defines its content.</a:t>
            </a:r>
          </a:p>
        </p:txBody>
      </p:sp>
    </p:spTree>
    <p:extLst>
      <p:ext uri="{BB962C8B-B14F-4D97-AF65-F5344CB8AC3E}">
        <p14:creationId xmlns:p14="http://schemas.microsoft.com/office/powerpoint/2010/main" val="10955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854-B387-95A6-EAAF-8A2A9D7D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Semantic Elements in HTML5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498BE-49D6-3D36-AB24-BC2E7C47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78100"/>
            <a:ext cx="2819400" cy="3276600"/>
          </a:xfrm>
        </p:spPr>
      </p:pic>
    </p:spTree>
    <p:extLst>
      <p:ext uri="{BB962C8B-B14F-4D97-AF65-F5344CB8AC3E}">
        <p14:creationId xmlns:p14="http://schemas.microsoft.com/office/powerpoint/2010/main" val="37884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EE4-1BB1-75B6-99B7-8711241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D47E-0CE3-A443-AB12-231A47B3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declaration defines the document type and version of HTML. If give, it tells the browser that the document follows HTML5.</a:t>
            </a:r>
          </a:p>
          <a:p>
            <a:r>
              <a:rPr lang="en-GB" dirty="0"/>
              <a:t>Ensures that the webpage is rendered correctly by modern browsers, preventing them from switching to "quirks mode" (which can lead to unexpected behaviour).</a:t>
            </a:r>
          </a:p>
        </p:txBody>
      </p:sp>
    </p:spTree>
    <p:extLst>
      <p:ext uri="{BB962C8B-B14F-4D97-AF65-F5344CB8AC3E}">
        <p14:creationId xmlns:p14="http://schemas.microsoft.com/office/powerpoint/2010/main" val="3464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6C1-79C9-111C-E5A5-CCF5EEC0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&lt;html lang="</a:t>
            </a:r>
            <a:r>
              <a:rPr lang="en-GB" dirty="0" err="1"/>
              <a:t>en</a:t>
            </a:r>
            <a:r>
              <a:rPr lang="en-GB" dirty="0"/>
              <a:t>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2BF7-5BB7-BFFB-DE02-44B6B1B1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&lt;html&gt; tag wraps the entire HTML document. The lang="</a:t>
            </a:r>
            <a:r>
              <a:rPr lang="en-GB" dirty="0" err="1"/>
              <a:t>en</a:t>
            </a:r>
            <a:r>
              <a:rPr lang="en-GB" dirty="0"/>
              <a:t>" attribute specifies that the document is written in English.</a:t>
            </a:r>
          </a:p>
          <a:p>
            <a:r>
              <a:rPr lang="en-GB" dirty="0"/>
              <a:t>It signals to browsers, screen readers, and search engines the language of the webpage, which improves accessibility and SEO.</a:t>
            </a:r>
          </a:p>
        </p:txBody>
      </p:sp>
    </p:spTree>
    <p:extLst>
      <p:ext uri="{BB962C8B-B14F-4D97-AF65-F5344CB8AC3E}">
        <p14:creationId xmlns:p14="http://schemas.microsoft.com/office/powerpoint/2010/main" val="2734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89B-3325-2753-3DE4-52800EA6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8B5C-387E-7F54-5B5C-381D6F90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&lt;head&gt; element contains meta-information about the HTML document, like its title, character encoding, and viewport settings.</a:t>
            </a:r>
          </a:p>
          <a:p>
            <a:r>
              <a:rPr lang="en-GB" dirty="0"/>
              <a:t>It helps define how the document behaves in the browser and how it’s displayed in 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23405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C5E-8A32-94DB-FB16-0DD7F6DA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&lt;meta charset="UTF-8"&gt;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EF5E-4CED-1C9B-08DA-05BF530E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&lt;meta&gt; tag with the charset attribute sets the character encoding of the document to UTF-8 (Unicode Transformation Format 8), which supports most languages and characters.</a:t>
            </a:r>
          </a:p>
          <a:p>
            <a:r>
              <a:rPr lang="en-GB" dirty="0"/>
              <a:t>Ensures that the webpage correctly displays characters from different languages and symbols.</a:t>
            </a:r>
          </a:p>
        </p:txBody>
      </p:sp>
    </p:spTree>
    <p:extLst>
      <p:ext uri="{BB962C8B-B14F-4D97-AF65-F5344CB8AC3E}">
        <p14:creationId xmlns:p14="http://schemas.microsoft.com/office/powerpoint/2010/main" val="152903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1107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Segoe UI</vt:lpstr>
      <vt:lpstr>Organic</vt:lpstr>
      <vt:lpstr>Advanced Client-Side Development</vt:lpstr>
      <vt:lpstr>How The Web Works?</vt:lpstr>
      <vt:lpstr>HTML5</vt:lpstr>
      <vt:lpstr>Semantic Elements</vt:lpstr>
      <vt:lpstr>Semantic Elements in HTML5</vt:lpstr>
      <vt:lpstr>&lt;!DOCTYPE html&gt;</vt:lpstr>
      <vt:lpstr>&lt;html lang="en"&gt;</vt:lpstr>
      <vt:lpstr>&lt;head&gt;</vt:lpstr>
      <vt:lpstr>&lt;meta charset="UTF-8"&gt;</vt:lpstr>
      <vt:lpstr>&lt;meta name="viewport" content="width=device-width, initial-scale=1.0"&gt;</vt:lpstr>
      <vt:lpstr>&lt;title&gt;HTML &amp; CSS Example with Gradients&lt;/title&gt;</vt:lpstr>
      <vt:lpstr>&lt;header&gt;</vt:lpstr>
      <vt:lpstr>&lt;nav&gt;</vt:lpstr>
      <vt:lpstr>&lt;section&gt;</vt:lpstr>
      <vt:lpstr>&lt;article&gt;</vt:lpstr>
      <vt:lpstr>&lt;mark&gt;</vt:lpstr>
      <vt:lpstr>&lt;figure&gt; and &lt;figcaption&gt;</vt:lpstr>
      <vt:lpstr>&lt;details&gt; and &lt;summary&gt;</vt:lpstr>
      <vt:lpstr>&lt;time datetime="2023-09-20"&gt;</vt:lpstr>
      <vt:lpstr>&lt;progress&gt;</vt:lpstr>
      <vt:lpstr>&lt;meter&gt;</vt:lpstr>
      <vt:lpstr>&lt;aside&gt;</vt:lpstr>
      <vt:lpstr>&lt;footer&gt;</vt:lpstr>
      <vt:lpstr>Semantic Elements in HTML5</vt:lpstr>
      <vt:lpstr>Core CSS</vt:lpstr>
      <vt:lpstr>Core CSS (See example 02)</vt:lpstr>
      <vt:lpstr>Self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Ebad Majeed</dc:creator>
  <cp:lastModifiedBy>Ebad Majeed</cp:lastModifiedBy>
  <cp:revision>4</cp:revision>
  <dcterms:created xsi:type="dcterms:W3CDTF">2024-09-23T23:56:50Z</dcterms:created>
  <dcterms:modified xsi:type="dcterms:W3CDTF">2024-09-24T01:42:43Z</dcterms:modified>
</cp:coreProperties>
</file>