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2872-3869-1BDE-8DAD-FE5BF7CB33D4}"/>
              </a:ext>
            </a:extLst>
          </p:cNvPr>
          <p:cNvSpPr>
            <a:spLocks noGrp="1"/>
          </p:cNvSpPr>
          <p:nvPr>
            <p:ph type="ctrTitle"/>
          </p:nvPr>
        </p:nvSpPr>
        <p:spPr/>
        <p:txBody>
          <a:bodyPr/>
          <a:lstStyle/>
          <a:p>
            <a:r>
              <a:rPr lang="en-GB" dirty="0"/>
              <a:t>Advanced Client-Side Development</a:t>
            </a:r>
          </a:p>
        </p:txBody>
      </p:sp>
      <p:sp>
        <p:nvSpPr>
          <p:cNvPr id="3" name="Subtitle 2">
            <a:extLst>
              <a:ext uri="{FF2B5EF4-FFF2-40B4-BE49-F238E27FC236}">
                <a16:creationId xmlns:a16="http://schemas.microsoft.com/office/drawing/2014/main" id="{188D4200-385E-06EA-FD2D-D325D1DDF905}"/>
              </a:ext>
            </a:extLst>
          </p:cNvPr>
          <p:cNvSpPr>
            <a:spLocks noGrp="1"/>
          </p:cNvSpPr>
          <p:nvPr>
            <p:ph type="subTitle" idx="1"/>
          </p:nvPr>
        </p:nvSpPr>
        <p:spPr/>
        <p:txBody>
          <a:bodyPr>
            <a:normAutofit fontScale="55000" lnSpcReduction="20000"/>
          </a:bodyPr>
          <a:lstStyle/>
          <a:p>
            <a:r>
              <a:rPr lang="en-GB" dirty="0"/>
              <a:t>Advanced CSS Selectors and Specificity </a:t>
            </a:r>
          </a:p>
          <a:p>
            <a:r>
              <a:rPr lang="en-GB" dirty="0"/>
              <a:t>Transform, Transition and Animation. </a:t>
            </a:r>
          </a:p>
          <a:p>
            <a:r>
              <a:rPr lang="en-GB" dirty="0"/>
              <a:t>Responsive Web Design, Responsive Layouts and Media Queries</a:t>
            </a:r>
          </a:p>
          <a:p>
            <a:r>
              <a:rPr lang="en-GB" dirty="0"/>
              <a:t>Flex and Grid</a:t>
            </a:r>
          </a:p>
          <a:p>
            <a:r>
              <a:rPr lang="en-GB" dirty="0"/>
              <a:t>By Ebad Majeed</a:t>
            </a:r>
          </a:p>
        </p:txBody>
      </p:sp>
    </p:spTree>
    <p:extLst>
      <p:ext uri="{BB962C8B-B14F-4D97-AF65-F5344CB8AC3E}">
        <p14:creationId xmlns:p14="http://schemas.microsoft.com/office/powerpoint/2010/main" val="261626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A180-6214-A1D0-91BC-CB077807EB45}"/>
              </a:ext>
            </a:extLst>
          </p:cNvPr>
          <p:cNvSpPr>
            <a:spLocks noGrp="1"/>
          </p:cNvSpPr>
          <p:nvPr>
            <p:ph type="title"/>
          </p:nvPr>
        </p:nvSpPr>
        <p:spPr/>
        <p:txBody>
          <a:bodyPr/>
          <a:lstStyle/>
          <a:p>
            <a:r>
              <a:rPr lang="en-GB" dirty="0"/>
              <a:t>Transition</a:t>
            </a:r>
          </a:p>
        </p:txBody>
      </p:sp>
      <p:sp>
        <p:nvSpPr>
          <p:cNvPr id="3" name="Content Placeholder 2">
            <a:extLst>
              <a:ext uri="{FF2B5EF4-FFF2-40B4-BE49-F238E27FC236}">
                <a16:creationId xmlns:a16="http://schemas.microsoft.com/office/drawing/2014/main" id="{6D7B00E0-0570-E20B-6298-C7AFF11AB78B}"/>
              </a:ext>
            </a:extLst>
          </p:cNvPr>
          <p:cNvSpPr>
            <a:spLocks noGrp="1"/>
          </p:cNvSpPr>
          <p:nvPr>
            <p:ph idx="1"/>
          </p:nvPr>
        </p:nvSpPr>
        <p:spPr/>
        <p:txBody>
          <a:bodyPr/>
          <a:lstStyle/>
          <a:p>
            <a:r>
              <a:rPr lang="en-GB" dirty="0"/>
              <a:t>CSS transitions allow you to change property values smoothly (over a given duration) instead of having them change abruptly. </a:t>
            </a:r>
          </a:p>
          <a:p>
            <a:r>
              <a:rPr lang="en-GB" dirty="0"/>
              <a:t>You can specify which properties should transition, the duration of the transition, the timing function (ease, linear, etc.), and any delay before the transition starts.</a:t>
            </a:r>
          </a:p>
          <a:p>
            <a:r>
              <a:rPr lang="en-GB" dirty="0"/>
              <a:t>Examples</a:t>
            </a:r>
          </a:p>
        </p:txBody>
      </p:sp>
    </p:spTree>
    <p:extLst>
      <p:ext uri="{BB962C8B-B14F-4D97-AF65-F5344CB8AC3E}">
        <p14:creationId xmlns:p14="http://schemas.microsoft.com/office/powerpoint/2010/main" val="15875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40EE-3080-7EF3-9F21-AC71C87451AF}"/>
              </a:ext>
            </a:extLst>
          </p:cNvPr>
          <p:cNvSpPr>
            <a:spLocks noGrp="1"/>
          </p:cNvSpPr>
          <p:nvPr>
            <p:ph type="title"/>
          </p:nvPr>
        </p:nvSpPr>
        <p:spPr/>
        <p:txBody>
          <a:bodyPr/>
          <a:lstStyle/>
          <a:p>
            <a:r>
              <a:rPr lang="en-GB" dirty="0"/>
              <a:t>Animations</a:t>
            </a:r>
          </a:p>
        </p:txBody>
      </p:sp>
      <p:sp>
        <p:nvSpPr>
          <p:cNvPr id="3" name="Content Placeholder 2">
            <a:extLst>
              <a:ext uri="{FF2B5EF4-FFF2-40B4-BE49-F238E27FC236}">
                <a16:creationId xmlns:a16="http://schemas.microsoft.com/office/drawing/2014/main" id="{19E31CE4-88AB-AEDD-8BF9-297C0AEB742D}"/>
              </a:ext>
            </a:extLst>
          </p:cNvPr>
          <p:cNvSpPr>
            <a:spLocks noGrp="1"/>
          </p:cNvSpPr>
          <p:nvPr>
            <p:ph idx="1"/>
          </p:nvPr>
        </p:nvSpPr>
        <p:spPr/>
        <p:txBody>
          <a:bodyPr/>
          <a:lstStyle/>
          <a:p>
            <a:r>
              <a:rPr lang="en-GB" dirty="0"/>
              <a:t>CSS animations allow you to animate the transition of properties over time using keyframes. </a:t>
            </a:r>
          </a:p>
          <a:p>
            <a:r>
              <a:rPr lang="en-GB" dirty="0"/>
              <a:t>Unlike transitions, which are triggered by specific events (like hover), animations run automatically when the page loads or when an element is added to the DOM. </a:t>
            </a:r>
          </a:p>
          <a:p>
            <a:r>
              <a:rPr lang="en-GB" dirty="0"/>
              <a:t>You can define multiple keyframes to create complex animations.</a:t>
            </a:r>
          </a:p>
          <a:p>
            <a:r>
              <a:rPr lang="en-GB" dirty="0"/>
              <a:t>Examples</a:t>
            </a:r>
          </a:p>
        </p:txBody>
      </p:sp>
    </p:spTree>
    <p:extLst>
      <p:ext uri="{BB962C8B-B14F-4D97-AF65-F5344CB8AC3E}">
        <p14:creationId xmlns:p14="http://schemas.microsoft.com/office/powerpoint/2010/main" val="97878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5732-1986-9D74-212D-E643359640BA}"/>
              </a:ext>
            </a:extLst>
          </p:cNvPr>
          <p:cNvSpPr>
            <a:spLocks noGrp="1"/>
          </p:cNvSpPr>
          <p:nvPr>
            <p:ph type="title"/>
          </p:nvPr>
        </p:nvSpPr>
        <p:spPr/>
        <p:txBody>
          <a:bodyPr/>
          <a:lstStyle/>
          <a:p>
            <a:r>
              <a:rPr lang="en-GB" dirty="0"/>
              <a:t>RWD</a:t>
            </a:r>
          </a:p>
        </p:txBody>
      </p:sp>
      <p:sp>
        <p:nvSpPr>
          <p:cNvPr id="3" name="Content Placeholder 2">
            <a:extLst>
              <a:ext uri="{FF2B5EF4-FFF2-40B4-BE49-F238E27FC236}">
                <a16:creationId xmlns:a16="http://schemas.microsoft.com/office/drawing/2014/main" id="{95686926-7F9B-B889-DB12-9FEDCADE4764}"/>
              </a:ext>
            </a:extLst>
          </p:cNvPr>
          <p:cNvSpPr>
            <a:spLocks noGrp="1"/>
          </p:cNvSpPr>
          <p:nvPr>
            <p:ph idx="1"/>
          </p:nvPr>
        </p:nvSpPr>
        <p:spPr/>
        <p:txBody>
          <a:bodyPr/>
          <a:lstStyle/>
          <a:p>
            <a:r>
              <a:rPr lang="en-GB" dirty="0"/>
              <a:t>Responsive Web Design (RWD) is an approach to web design that allows web pages to render well on a variety of devices and window or screen sizes.</a:t>
            </a:r>
          </a:p>
          <a:p>
            <a:r>
              <a:rPr lang="en-GB" dirty="0"/>
              <a:t>It involves using flexible layouts, images, and CSS media queries to ensure that users have an optimal viewing experience, regardless of the device they use (desktop, tablet, or mobile).</a:t>
            </a:r>
          </a:p>
        </p:txBody>
      </p:sp>
    </p:spTree>
    <p:extLst>
      <p:ext uri="{BB962C8B-B14F-4D97-AF65-F5344CB8AC3E}">
        <p14:creationId xmlns:p14="http://schemas.microsoft.com/office/powerpoint/2010/main" val="378312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214E-9006-AE45-0DFE-C36B50EF8EF4}"/>
              </a:ext>
            </a:extLst>
          </p:cNvPr>
          <p:cNvSpPr>
            <a:spLocks noGrp="1"/>
          </p:cNvSpPr>
          <p:nvPr>
            <p:ph type="title"/>
          </p:nvPr>
        </p:nvSpPr>
        <p:spPr/>
        <p:txBody>
          <a:bodyPr/>
          <a:lstStyle/>
          <a:p>
            <a:r>
              <a:rPr lang="en-GB" dirty="0"/>
              <a:t>Key Concepts (RWD)</a:t>
            </a:r>
          </a:p>
        </p:txBody>
      </p:sp>
      <p:sp>
        <p:nvSpPr>
          <p:cNvPr id="3" name="Content Placeholder 2">
            <a:extLst>
              <a:ext uri="{FF2B5EF4-FFF2-40B4-BE49-F238E27FC236}">
                <a16:creationId xmlns:a16="http://schemas.microsoft.com/office/drawing/2014/main" id="{125159FE-EA11-6E95-7E97-8A391FE598C5}"/>
              </a:ext>
            </a:extLst>
          </p:cNvPr>
          <p:cNvSpPr>
            <a:spLocks noGrp="1"/>
          </p:cNvSpPr>
          <p:nvPr>
            <p:ph idx="1"/>
          </p:nvPr>
        </p:nvSpPr>
        <p:spPr/>
        <p:txBody>
          <a:bodyPr/>
          <a:lstStyle/>
          <a:p>
            <a:r>
              <a:rPr lang="en-GB" dirty="0"/>
              <a:t>Flexible Layouts: The layout of a web page adjusts based on the size of the viewport.</a:t>
            </a:r>
          </a:p>
          <a:p>
            <a:r>
              <a:rPr lang="en-GB" dirty="0"/>
              <a:t>Responsive Images: Images scale based on the viewport size to avoid overflow.</a:t>
            </a:r>
          </a:p>
          <a:p>
            <a:r>
              <a:rPr lang="en-GB" dirty="0"/>
              <a:t>Media Queries: CSS techniques that apply styles based on the device characteristics (e.g., screen width, height, orientation).</a:t>
            </a:r>
          </a:p>
          <a:p>
            <a:r>
              <a:rPr lang="en-GB" dirty="0"/>
              <a:t>Example</a:t>
            </a:r>
          </a:p>
        </p:txBody>
      </p:sp>
    </p:spTree>
    <p:extLst>
      <p:ext uri="{BB962C8B-B14F-4D97-AF65-F5344CB8AC3E}">
        <p14:creationId xmlns:p14="http://schemas.microsoft.com/office/powerpoint/2010/main" val="368234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D1C9-85B5-E1A9-FA06-E42E587142A3}"/>
              </a:ext>
            </a:extLst>
          </p:cNvPr>
          <p:cNvSpPr>
            <a:spLocks noGrp="1"/>
          </p:cNvSpPr>
          <p:nvPr>
            <p:ph type="title"/>
          </p:nvPr>
        </p:nvSpPr>
        <p:spPr/>
        <p:txBody>
          <a:bodyPr/>
          <a:lstStyle/>
          <a:p>
            <a:r>
              <a:rPr lang="en-GB" dirty="0"/>
              <a:t>Flex box</a:t>
            </a:r>
          </a:p>
        </p:txBody>
      </p:sp>
      <p:sp>
        <p:nvSpPr>
          <p:cNvPr id="3" name="Content Placeholder 2">
            <a:extLst>
              <a:ext uri="{FF2B5EF4-FFF2-40B4-BE49-F238E27FC236}">
                <a16:creationId xmlns:a16="http://schemas.microsoft.com/office/drawing/2014/main" id="{C3316818-2011-4273-BA4E-55DFE79CE6F2}"/>
              </a:ext>
            </a:extLst>
          </p:cNvPr>
          <p:cNvSpPr>
            <a:spLocks noGrp="1"/>
          </p:cNvSpPr>
          <p:nvPr>
            <p:ph idx="1"/>
          </p:nvPr>
        </p:nvSpPr>
        <p:spPr/>
        <p:txBody>
          <a:bodyPr/>
          <a:lstStyle/>
          <a:p>
            <a:r>
              <a:rPr lang="en-GB" dirty="0"/>
              <a:t>Flexbox (Flexible Box Layout) is a CSS layout model that allows you to design complex layouts easily and efficiently. </a:t>
            </a:r>
          </a:p>
          <a:p>
            <a:r>
              <a:rPr lang="en-GB" dirty="0"/>
              <a:t>It provides a more efficient way to align and distribute space among items in a container, even when their size is unknown or dynamic. </a:t>
            </a:r>
          </a:p>
          <a:p>
            <a:r>
              <a:rPr lang="en-GB" dirty="0"/>
              <a:t>Flexbox makes it easier to design responsive layouts without the need for </a:t>
            </a:r>
            <a:r>
              <a:rPr lang="en-GB" dirty="0">
                <a:solidFill>
                  <a:srgbClr val="FF0000"/>
                </a:solidFill>
              </a:rPr>
              <a:t>float or positioning</a:t>
            </a:r>
            <a:r>
              <a:rPr lang="en-GB" dirty="0"/>
              <a:t>.</a:t>
            </a:r>
          </a:p>
        </p:txBody>
      </p:sp>
    </p:spTree>
    <p:extLst>
      <p:ext uri="{BB962C8B-B14F-4D97-AF65-F5344CB8AC3E}">
        <p14:creationId xmlns:p14="http://schemas.microsoft.com/office/powerpoint/2010/main" val="24217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3CD2-C385-A257-C344-E12F4221AE1F}"/>
              </a:ext>
            </a:extLst>
          </p:cNvPr>
          <p:cNvSpPr>
            <a:spLocks noGrp="1"/>
          </p:cNvSpPr>
          <p:nvPr>
            <p:ph type="title"/>
          </p:nvPr>
        </p:nvSpPr>
        <p:spPr/>
        <p:txBody>
          <a:bodyPr/>
          <a:lstStyle/>
          <a:p>
            <a:r>
              <a:rPr lang="en-GB" dirty="0"/>
              <a:t>Key Concepts</a:t>
            </a:r>
          </a:p>
        </p:txBody>
      </p:sp>
      <p:sp>
        <p:nvSpPr>
          <p:cNvPr id="3" name="Content Placeholder 2">
            <a:extLst>
              <a:ext uri="{FF2B5EF4-FFF2-40B4-BE49-F238E27FC236}">
                <a16:creationId xmlns:a16="http://schemas.microsoft.com/office/drawing/2014/main" id="{330640B1-A581-43D8-6638-7266F455F0EC}"/>
              </a:ext>
            </a:extLst>
          </p:cNvPr>
          <p:cNvSpPr>
            <a:spLocks noGrp="1"/>
          </p:cNvSpPr>
          <p:nvPr>
            <p:ph idx="1"/>
          </p:nvPr>
        </p:nvSpPr>
        <p:spPr/>
        <p:txBody>
          <a:bodyPr/>
          <a:lstStyle/>
          <a:p>
            <a:r>
              <a:rPr lang="en-GB" dirty="0"/>
              <a:t>Flex Container: The parent element that has display: flex;. It enables flex properties for its child elements.</a:t>
            </a:r>
          </a:p>
          <a:p>
            <a:r>
              <a:rPr lang="en-GB" dirty="0"/>
              <a:t>Flex Items: The child elements inside the flex container that can be manipulated using flex properties.</a:t>
            </a:r>
          </a:p>
          <a:p>
            <a:r>
              <a:rPr lang="en-GB" dirty="0"/>
              <a:t>Direction: You can set the direction of the flex items (row or column).</a:t>
            </a:r>
          </a:p>
          <a:p>
            <a:r>
              <a:rPr lang="en-GB" dirty="0"/>
              <a:t>Justification: Aligns items along the main axis (e.g., left, </a:t>
            </a:r>
            <a:r>
              <a:rPr lang="en-GB" dirty="0" err="1"/>
              <a:t>center</a:t>
            </a:r>
            <a:r>
              <a:rPr lang="en-GB" dirty="0"/>
              <a:t>, right).</a:t>
            </a:r>
          </a:p>
          <a:p>
            <a:r>
              <a:rPr lang="en-GB" dirty="0"/>
              <a:t>Alignment: Aligns items along the cross axis (e.g., top, bottom, </a:t>
            </a:r>
            <a:r>
              <a:rPr lang="en-GB" dirty="0" err="1"/>
              <a:t>center</a:t>
            </a:r>
            <a:r>
              <a:rPr lang="en-GB" dirty="0"/>
              <a:t>).</a:t>
            </a:r>
          </a:p>
        </p:txBody>
      </p:sp>
    </p:spTree>
    <p:extLst>
      <p:ext uri="{BB962C8B-B14F-4D97-AF65-F5344CB8AC3E}">
        <p14:creationId xmlns:p14="http://schemas.microsoft.com/office/powerpoint/2010/main" val="385452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724A-0BD0-06C6-1969-A2E1BD69F7C9}"/>
              </a:ext>
            </a:extLst>
          </p:cNvPr>
          <p:cNvSpPr>
            <a:spLocks noGrp="1"/>
          </p:cNvSpPr>
          <p:nvPr>
            <p:ph type="title"/>
          </p:nvPr>
        </p:nvSpPr>
        <p:spPr/>
        <p:txBody>
          <a:bodyPr/>
          <a:lstStyle/>
          <a:p>
            <a:r>
              <a:rPr lang="en-GB" dirty="0"/>
              <a:t>Grid</a:t>
            </a:r>
          </a:p>
        </p:txBody>
      </p:sp>
      <p:sp>
        <p:nvSpPr>
          <p:cNvPr id="3" name="Content Placeholder 2">
            <a:extLst>
              <a:ext uri="{FF2B5EF4-FFF2-40B4-BE49-F238E27FC236}">
                <a16:creationId xmlns:a16="http://schemas.microsoft.com/office/drawing/2014/main" id="{9A9245ED-3E91-BD3B-ED24-921517BD96E0}"/>
              </a:ext>
            </a:extLst>
          </p:cNvPr>
          <p:cNvSpPr>
            <a:spLocks noGrp="1"/>
          </p:cNvSpPr>
          <p:nvPr>
            <p:ph idx="1"/>
          </p:nvPr>
        </p:nvSpPr>
        <p:spPr/>
        <p:txBody>
          <a:bodyPr/>
          <a:lstStyle/>
          <a:p>
            <a:r>
              <a:rPr lang="en-GB" dirty="0"/>
              <a:t>CSS Grid Layout is a two-dimensional layout system for the web that allows you to create complex and responsive layouts with ease. </a:t>
            </a:r>
          </a:p>
          <a:p>
            <a:r>
              <a:rPr lang="en-GB" dirty="0"/>
              <a:t>It enables you to define rows and columns in a grid format, making it simple to place items in specific areas of the layout.</a:t>
            </a:r>
          </a:p>
          <a:p>
            <a:endParaRPr lang="en-GB" dirty="0"/>
          </a:p>
        </p:txBody>
      </p:sp>
    </p:spTree>
    <p:extLst>
      <p:ext uri="{BB962C8B-B14F-4D97-AF65-F5344CB8AC3E}">
        <p14:creationId xmlns:p14="http://schemas.microsoft.com/office/powerpoint/2010/main" val="308706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3CB6-79F6-FFB7-9495-F55E262771A3}"/>
              </a:ext>
            </a:extLst>
          </p:cNvPr>
          <p:cNvSpPr>
            <a:spLocks noGrp="1"/>
          </p:cNvSpPr>
          <p:nvPr>
            <p:ph type="title"/>
          </p:nvPr>
        </p:nvSpPr>
        <p:spPr/>
        <p:txBody>
          <a:bodyPr/>
          <a:lstStyle/>
          <a:p>
            <a:r>
              <a:rPr lang="en-GB" dirty="0"/>
              <a:t>Key Concepts</a:t>
            </a:r>
          </a:p>
        </p:txBody>
      </p:sp>
      <p:sp>
        <p:nvSpPr>
          <p:cNvPr id="3" name="Content Placeholder 2">
            <a:extLst>
              <a:ext uri="{FF2B5EF4-FFF2-40B4-BE49-F238E27FC236}">
                <a16:creationId xmlns:a16="http://schemas.microsoft.com/office/drawing/2014/main" id="{F8921E5E-81A0-CF5B-8B6B-C2DBFED578D2}"/>
              </a:ext>
            </a:extLst>
          </p:cNvPr>
          <p:cNvSpPr>
            <a:spLocks noGrp="1"/>
          </p:cNvSpPr>
          <p:nvPr>
            <p:ph idx="1"/>
          </p:nvPr>
        </p:nvSpPr>
        <p:spPr/>
        <p:txBody>
          <a:bodyPr>
            <a:normAutofit lnSpcReduction="10000"/>
          </a:bodyPr>
          <a:lstStyle/>
          <a:p>
            <a:r>
              <a:rPr lang="en-GB" dirty="0"/>
              <a:t>Grid Container: The parent element that has display: grid;. This enables grid properties for its child elements.</a:t>
            </a:r>
          </a:p>
          <a:p>
            <a:r>
              <a:rPr lang="en-GB" dirty="0"/>
              <a:t>Grid Items: The child elements inside the grid container that can be manipulated using grid properties.</a:t>
            </a:r>
          </a:p>
          <a:p>
            <a:r>
              <a:rPr lang="en-GB" dirty="0"/>
              <a:t>Rows and Columns: You can define the number of rows and columns in the grid and how they should behave in terms of size and spacing.</a:t>
            </a:r>
          </a:p>
          <a:p>
            <a:r>
              <a:rPr lang="en-GB" dirty="0"/>
              <a:t>Grid Areas: You can assign specific areas in the grid for grid items, allowing for more control over layout positioning.</a:t>
            </a:r>
          </a:p>
        </p:txBody>
      </p:sp>
    </p:spTree>
    <p:extLst>
      <p:ext uri="{BB962C8B-B14F-4D97-AF65-F5344CB8AC3E}">
        <p14:creationId xmlns:p14="http://schemas.microsoft.com/office/powerpoint/2010/main" val="112832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5A65-CA91-07B7-17A5-7050531DFB2E}"/>
              </a:ext>
            </a:extLst>
          </p:cNvPr>
          <p:cNvSpPr>
            <a:spLocks noGrp="1"/>
          </p:cNvSpPr>
          <p:nvPr>
            <p:ph type="title"/>
          </p:nvPr>
        </p:nvSpPr>
        <p:spPr/>
        <p:txBody>
          <a:bodyPr/>
          <a:lstStyle/>
          <a:p>
            <a:r>
              <a:rPr lang="en-GB" dirty="0"/>
              <a:t>Attribute Selector</a:t>
            </a:r>
          </a:p>
        </p:txBody>
      </p:sp>
      <p:sp>
        <p:nvSpPr>
          <p:cNvPr id="3" name="Content Placeholder 2">
            <a:extLst>
              <a:ext uri="{FF2B5EF4-FFF2-40B4-BE49-F238E27FC236}">
                <a16:creationId xmlns:a16="http://schemas.microsoft.com/office/drawing/2014/main" id="{C9F1E70D-CD8D-E9FF-15A3-EE6C7A097666}"/>
              </a:ext>
            </a:extLst>
          </p:cNvPr>
          <p:cNvSpPr>
            <a:spLocks noGrp="1"/>
          </p:cNvSpPr>
          <p:nvPr>
            <p:ph idx="1"/>
          </p:nvPr>
        </p:nvSpPr>
        <p:spPr/>
        <p:txBody>
          <a:bodyPr>
            <a:normAutofit/>
          </a:bodyPr>
          <a:lstStyle/>
          <a:p>
            <a:r>
              <a:rPr lang="en-GB" dirty="0"/>
              <a:t>The [attribute] selector is used to target elements that have a specific attribute.</a:t>
            </a:r>
          </a:p>
          <a:p>
            <a:r>
              <a:rPr lang="en-GB" dirty="0"/>
              <a:t>Examples: </a:t>
            </a:r>
          </a:p>
          <a:p>
            <a:pPr lvl="1"/>
            <a:r>
              <a:rPr lang="en-GB" dirty="0"/>
              <a:t>a[target] selects all the anchor elements with target attribute.</a:t>
            </a:r>
          </a:p>
          <a:p>
            <a:pPr lvl="1"/>
            <a:r>
              <a:rPr lang="en-GB" dirty="0"/>
              <a:t>[type="text"] selects all the inputs where type is text. </a:t>
            </a:r>
          </a:p>
          <a:p>
            <a:pPr lvl="1"/>
            <a:r>
              <a:rPr lang="en-GB" dirty="0"/>
              <a:t>[</a:t>
            </a:r>
            <a:r>
              <a:rPr lang="en-GB" dirty="0" err="1"/>
              <a:t>href</a:t>
            </a:r>
            <a:r>
              <a:rPr lang="en-GB" dirty="0"/>
              <a:t>^="https"] selects all the elements where </a:t>
            </a:r>
            <a:r>
              <a:rPr lang="en-GB" dirty="0" err="1"/>
              <a:t>href’s</a:t>
            </a:r>
            <a:r>
              <a:rPr lang="en-GB" dirty="0"/>
              <a:t> value starts with https. </a:t>
            </a:r>
          </a:p>
          <a:p>
            <a:pPr lvl="1"/>
            <a:r>
              <a:rPr lang="en-GB" dirty="0"/>
              <a:t>[class*="button"] selects all the elements with a class that contains button</a:t>
            </a:r>
          </a:p>
          <a:p>
            <a:pPr marL="457200" lvl="1" indent="0">
              <a:buNone/>
            </a:pPr>
            <a:endParaRPr lang="en-GB" dirty="0"/>
          </a:p>
        </p:txBody>
      </p:sp>
    </p:spTree>
    <p:extLst>
      <p:ext uri="{BB962C8B-B14F-4D97-AF65-F5344CB8AC3E}">
        <p14:creationId xmlns:p14="http://schemas.microsoft.com/office/powerpoint/2010/main" val="383252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F046-3001-1D4A-912C-D03C214FBBC6}"/>
              </a:ext>
            </a:extLst>
          </p:cNvPr>
          <p:cNvSpPr>
            <a:spLocks noGrp="1"/>
          </p:cNvSpPr>
          <p:nvPr>
            <p:ph type="title"/>
          </p:nvPr>
        </p:nvSpPr>
        <p:spPr/>
        <p:txBody>
          <a:bodyPr/>
          <a:lstStyle/>
          <a:p>
            <a:r>
              <a:rPr lang="en-GB" dirty="0"/>
              <a:t>UI Pseudo-Class Selector</a:t>
            </a:r>
          </a:p>
        </p:txBody>
      </p:sp>
      <p:sp>
        <p:nvSpPr>
          <p:cNvPr id="3" name="Content Placeholder 2">
            <a:extLst>
              <a:ext uri="{FF2B5EF4-FFF2-40B4-BE49-F238E27FC236}">
                <a16:creationId xmlns:a16="http://schemas.microsoft.com/office/drawing/2014/main" id="{A1A39DDC-8024-C437-ABB0-5450F34A7CC9}"/>
              </a:ext>
            </a:extLst>
          </p:cNvPr>
          <p:cNvSpPr>
            <a:spLocks noGrp="1"/>
          </p:cNvSpPr>
          <p:nvPr>
            <p:ph idx="1"/>
          </p:nvPr>
        </p:nvSpPr>
        <p:spPr/>
        <p:txBody>
          <a:bodyPr>
            <a:normAutofit fontScale="85000" lnSpcReduction="10000"/>
          </a:bodyPr>
          <a:lstStyle/>
          <a:p>
            <a:r>
              <a:rPr lang="en-GB" dirty="0"/>
              <a:t>These selectors respond to user interactions and the current state of elements in a web page, providing a way to enhance the user experience.</a:t>
            </a:r>
          </a:p>
          <a:p>
            <a:r>
              <a:rPr lang="en-GB" dirty="0"/>
              <a:t>Examples:</a:t>
            </a:r>
          </a:p>
          <a:p>
            <a:pPr lvl="1"/>
            <a:r>
              <a:rPr lang="en-GB" b="1" dirty="0"/>
              <a:t>:focus</a:t>
            </a:r>
            <a:r>
              <a:rPr lang="en-GB" dirty="0"/>
              <a:t> Applies styles to an element when it receives focus, such as when a user clicks on it or navigates to it using the keyboard (e.g., tabbing).</a:t>
            </a:r>
          </a:p>
          <a:p>
            <a:pPr lvl="1"/>
            <a:r>
              <a:rPr lang="en-GB" b="1" dirty="0"/>
              <a:t>:active</a:t>
            </a:r>
            <a:r>
              <a:rPr lang="en-GB" dirty="0"/>
              <a:t> Styles an element when it is being activated, typically during the time it is being clicked or tapped.</a:t>
            </a:r>
          </a:p>
          <a:p>
            <a:pPr lvl="1"/>
            <a:r>
              <a:rPr lang="en-GB" b="1" dirty="0"/>
              <a:t>:disabled</a:t>
            </a:r>
            <a:r>
              <a:rPr lang="en-GB" dirty="0"/>
              <a:t> Applies styles to elements (like buttons or form inputs) that are disabled and cannot be interacted with.</a:t>
            </a:r>
          </a:p>
          <a:p>
            <a:pPr lvl="1"/>
            <a:r>
              <a:rPr lang="en-GB" b="1" dirty="0"/>
              <a:t>:checked</a:t>
            </a:r>
            <a:r>
              <a:rPr lang="en-GB" dirty="0"/>
              <a:t> Targets input elements like checkboxes or radio buttons that are checked or selected.</a:t>
            </a:r>
          </a:p>
        </p:txBody>
      </p:sp>
    </p:spTree>
    <p:extLst>
      <p:ext uri="{BB962C8B-B14F-4D97-AF65-F5344CB8AC3E}">
        <p14:creationId xmlns:p14="http://schemas.microsoft.com/office/powerpoint/2010/main" val="374035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61EF-743D-75E8-5E0F-6687092C6202}"/>
              </a:ext>
            </a:extLst>
          </p:cNvPr>
          <p:cNvSpPr>
            <a:spLocks noGrp="1"/>
          </p:cNvSpPr>
          <p:nvPr>
            <p:ph type="title"/>
          </p:nvPr>
        </p:nvSpPr>
        <p:spPr/>
        <p:txBody>
          <a:bodyPr/>
          <a:lstStyle/>
          <a:p>
            <a:r>
              <a:rPr lang="en-GB" dirty="0"/>
              <a:t>Structure Selectors</a:t>
            </a:r>
          </a:p>
        </p:txBody>
      </p:sp>
      <p:sp>
        <p:nvSpPr>
          <p:cNvPr id="3" name="Content Placeholder 2">
            <a:extLst>
              <a:ext uri="{FF2B5EF4-FFF2-40B4-BE49-F238E27FC236}">
                <a16:creationId xmlns:a16="http://schemas.microsoft.com/office/drawing/2014/main" id="{27DF7B13-DA14-EC62-AD7F-7296A6445711}"/>
              </a:ext>
            </a:extLst>
          </p:cNvPr>
          <p:cNvSpPr>
            <a:spLocks noGrp="1"/>
          </p:cNvSpPr>
          <p:nvPr>
            <p:ph idx="1"/>
          </p:nvPr>
        </p:nvSpPr>
        <p:spPr/>
        <p:txBody>
          <a:bodyPr/>
          <a:lstStyle/>
          <a:p>
            <a:r>
              <a:rPr lang="en-GB" dirty="0"/>
              <a:t>Selects elements based on their position in the document.</a:t>
            </a:r>
          </a:p>
          <a:p>
            <a:r>
              <a:rPr lang="en-GB" dirty="0"/>
              <a:t>Examples:</a:t>
            </a:r>
          </a:p>
          <a:p>
            <a:pPr lvl="1"/>
            <a:r>
              <a:rPr lang="en-GB" dirty="0"/>
              <a:t>First of type</a:t>
            </a:r>
          </a:p>
          <a:p>
            <a:pPr lvl="1"/>
            <a:r>
              <a:rPr lang="en-GB" dirty="0"/>
              <a:t>First child</a:t>
            </a:r>
          </a:p>
          <a:p>
            <a:pPr lvl="1"/>
            <a:r>
              <a:rPr lang="en-GB" dirty="0"/>
              <a:t>Last of type</a:t>
            </a:r>
          </a:p>
          <a:p>
            <a:pPr lvl="1"/>
            <a:r>
              <a:rPr lang="en-GB" dirty="0"/>
              <a:t>Only child</a:t>
            </a:r>
          </a:p>
        </p:txBody>
      </p:sp>
    </p:spTree>
    <p:extLst>
      <p:ext uri="{BB962C8B-B14F-4D97-AF65-F5344CB8AC3E}">
        <p14:creationId xmlns:p14="http://schemas.microsoft.com/office/powerpoint/2010/main" val="11359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4FA3-0DA7-8B18-A532-457244DE69C4}"/>
              </a:ext>
            </a:extLst>
          </p:cNvPr>
          <p:cNvSpPr>
            <a:spLocks noGrp="1"/>
          </p:cNvSpPr>
          <p:nvPr>
            <p:ph type="title"/>
          </p:nvPr>
        </p:nvSpPr>
        <p:spPr/>
        <p:txBody>
          <a:bodyPr/>
          <a:lstStyle/>
          <a:p>
            <a:r>
              <a:rPr lang="en-GB" dirty="0"/>
              <a:t>Negation Pseudo class</a:t>
            </a:r>
          </a:p>
        </p:txBody>
      </p:sp>
      <p:sp>
        <p:nvSpPr>
          <p:cNvPr id="3" name="Content Placeholder 2">
            <a:extLst>
              <a:ext uri="{FF2B5EF4-FFF2-40B4-BE49-F238E27FC236}">
                <a16:creationId xmlns:a16="http://schemas.microsoft.com/office/drawing/2014/main" id="{F4733ECE-5EA8-7B48-A177-F61F0024574B}"/>
              </a:ext>
            </a:extLst>
          </p:cNvPr>
          <p:cNvSpPr>
            <a:spLocks noGrp="1"/>
          </p:cNvSpPr>
          <p:nvPr>
            <p:ph idx="1"/>
          </p:nvPr>
        </p:nvSpPr>
        <p:spPr/>
        <p:txBody>
          <a:bodyPr/>
          <a:lstStyle/>
          <a:p>
            <a:r>
              <a:rPr lang="en-GB" dirty="0"/>
              <a:t>Selecting elements that do not match a certain selector.</a:t>
            </a:r>
          </a:p>
          <a:p>
            <a:r>
              <a:rPr lang="en-GB" dirty="0"/>
              <a:t>Example </a:t>
            </a:r>
          </a:p>
        </p:txBody>
      </p:sp>
    </p:spTree>
    <p:extLst>
      <p:ext uri="{BB962C8B-B14F-4D97-AF65-F5344CB8AC3E}">
        <p14:creationId xmlns:p14="http://schemas.microsoft.com/office/powerpoint/2010/main" val="26736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D996-ECD1-B817-6756-10026E88E49A}"/>
              </a:ext>
            </a:extLst>
          </p:cNvPr>
          <p:cNvSpPr>
            <a:spLocks noGrp="1"/>
          </p:cNvSpPr>
          <p:nvPr>
            <p:ph type="title"/>
          </p:nvPr>
        </p:nvSpPr>
        <p:spPr/>
        <p:txBody>
          <a:bodyPr/>
          <a:lstStyle/>
          <a:p>
            <a:r>
              <a:rPr lang="en-GB" dirty="0"/>
              <a:t>Pseudo Elements</a:t>
            </a:r>
          </a:p>
        </p:txBody>
      </p:sp>
      <p:sp>
        <p:nvSpPr>
          <p:cNvPr id="3" name="Content Placeholder 2">
            <a:extLst>
              <a:ext uri="{FF2B5EF4-FFF2-40B4-BE49-F238E27FC236}">
                <a16:creationId xmlns:a16="http://schemas.microsoft.com/office/drawing/2014/main" id="{B50043AB-3BEB-BAE0-AF96-8FB00B325E95}"/>
              </a:ext>
            </a:extLst>
          </p:cNvPr>
          <p:cNvSpPr>
            <a:spLocks noGrp="1"/>
          </p:cNvSpPr>
          <p:nvPr>
            <p:ph idx="1"/>
          </p:nvPr>
        </p:nvSpPr>
        <p:spPr/>
        <p:txBody>
          <a:bodyPr>
            <a:normAutofit lnSpcReduction="10000"/>
          </a:bodyPr>
          <a:lstStyle/>
          <a:p>
            <a:r>
              <a:rPr lang="en-GB" dirty="0"/>
              <a:t>Pseudo-elements are special CSS selectors that allow you to style specific parts of an element, such as the first line, first letter, or content before or after an element, without altering the HTML structure.</a:t>
            </a:r>
          </a:p>
          <a:p>
            <a:r>
              <a:rPr lang="en-GB" dirty="0"/>
              <a:t>Examples:</a:t>
            </a:r>
          </a:p>
          <a:p>
            <a:pPr lvl="1"/>
            <a:r>
              <a:rPr lang="en-GB" dirty="0"/>
              <a:t>Before content</a:t>
            </a:r>
          </a:p>
          <a:p>
            <a:pPr lvl="1"/>
            <a:r>
              <a:rPr lang="en-GB" dirty="0"/>
              <a:t>After content</a:t>
            </a:r>
          </a:p>
          <a:p>
            <a:pPr lvl="1"/>
            <a:r>
              <a:rPr lang="en-GB" dirty="0"/>
              <a:t>First line</a:t>
            </a:r>
          </a:p>
          <a:p>
            <a:pPr lvl="1"/>
            <a:r>
              <a:rPr lang="en-GB" dirty="0"/>
              <a:t>First letter </a:t>
            </a:r>
          </a:p>
          <a:p>
            <a:pPr lvl="1"/>
            <a:endParaRPr lang="en-GB" dirty="0"/>
          </a:p>
        </p:txBody>
      </p:sp>
    </p:spTree>
    <p:extLst>
      <p:ext uri="{BB962C8B-B14F-4D97-AF65-F5344CB8AC3E}">
        <p14:creationId xmlns:p14="http://schemas.microsoft.com/office/powerpoint/2010/main" val="115407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2213-E5AF-D0AD-1EA2-B218A029BCED}"/>
              </a:ext>
            </a:extLst>
          </p:cNvPr>
          <p:cNvSpPr>
            <a:spLocks noGrp="1"/>
          </p:cNvSpPr>
          <p:nvPr>
            <p:ph type="title"/>
          </p:nvPr>
        </p:nvSpPr>
        <p:spPr/>
        <p:txBody>
          <a:bodyPr/>
          <a:lstStyle/>
          <a:p>
            <a:r>
              <a:rPr lang="en-GB" dirty="0"/>
              <a:t>Specificity</a:t>
            </a:r>
          </a:p>
        </p:txBody>
      </p:sp>
      <p:sp>
        <p:nvSpPr>
          <p:cNvPr id="3" name="Content Placeholder 2">
            <a:extLst>
              <a:ext uri="{FF2B5EF4-FFF2-40B4-BE49-F238E27FC236}">
                <a16:creationId xmlns:a16="http://schemas.microsoft.com/office/drawing/2014/main" id="{F976221F-FD10-31E5-5BB3-DA7EE2942E75}"/>
              </a:ext>
            </a:extLst>
          </p:cNvPr>
          <p:cNvSpPr>
            <a:spLocks noGrp="1"/>
          </p:cNvSpPr>
          <p:nvPr>
            <p:ph idx="1"/>
          </p:nvPr>
        </p:nvSpPr>
        <p:spPr/>
        <p:txBody>
          <a:bodyPr/>
          <a:lstStyle/>
          <a:p>
            <a:r>
              <a:rPr lang="en-GB" dirty="0"/>
              <a:t>Specificity is a way of determining which CSS rule applies to an element when there are multiple rules that could apply.</a:t>
            </a:r>
          </a:p>
          <a:p>
            <a:endParaRPr lang="en-GB" dirty="0"/>
          </a:p>
        </p:txBody>
      </p:sp>
    </p:spTree>
    <p:extLst>
      <p:ext uri="{BB962C8B-B14F-4D97-AF65-F5344CB8AC3E}">
        <p14:creationId xmlns:p14="http://schemas.microsoft.com/office/powerpoint/2010/main" val="121495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2213-E5AF-D0AD-1EA2-B218A029BCED}"/>
              </a:ext>
            </a:extLst>
          </p:cNvPr>
          <p:cNvSpPr>
            <a:spLocks noGrp="1"/>
          </p:cNvSpPr>
          <p:nvPr>
            <p:ph type="title"/>
          </p:nvPr>
        </p:nvSpPr>
        <p:spPr/>
        <p:txBody>
          <a:bodyPr/>
          <a:lstStyle/>
          <a:p>
            <a:r>
              <a:rPr lang="en-GB" dirty="0"/>
              <a:t>Specificity</a:t>
            </a:r>
          </a:p>
        </p:txBody>
      </p:sp>
      <p:sp>
        <p:nvSpPr>
          <p:cNvPr id="3" name="Content Placeholder 2">
            <a:extLst>
              <a:ext uri="{FF2B5EF4-FFF2-40B4-BE49-F238E27FC236}">
                <a16:creationId xmlns:a16="http://schemas.microsoft.com/office/drawing/2014/main" id="{F976221F-FD10-31E5-5BB3-DA7EE2942E75}"/>
              </a:ext>
            </a:extLst>
          </p:cNvPr>
          <p:cNvSpPr>
            <a:spLocks noGrp="1"/>
          </p:cNvSpPr>
          <p:nvPr>
            <p:ph idx="1"/>
          </p:nvPr>
        </p:nvSpPr>
        <p:spPr/>
        <p:txBody>
          <a:bodyPr>
            <a:normAutofit/>
          </a:bodyPr>
          <a:lstStyle/>
          <a:p>
            <a:r>
              <a:rPr lang="en-GB" dirty="0"/>
              <a:t>Specificity Calculation:</a:t>
            </a:r>
          </a:p>
          <a:p>
            <a:pPr lvl="1"/>
            <a:r>
              <a:rPr lang="en-GB" dirty="0"/>
              <a:t>Specificity is calculated based on the types of selectors used in a rule. It's usually represented as a four-part value (a, b, c, d):</a:t>
            </a:r>
          </a:p>
          <a:p>
            <a:pPr lvl="1"/>
            <a:r>
              <a:rPr lang="en-GB" dirty="0"/>
              <a:t>a: Inline styles (style attribute directly on the HTML element). This is the highest specificity and counts as 1, 0, 0, 0.</a:t>
            </a:r>
          </a:p>
          <a:p>
            <a:pPr lvl="1"/>
            <a:r>
              <a:rPr lang="en-GB" dirty="0"/>
              <a:t>b: IDs. Each ID counts as 0, 1, 0, 0.</a:t>
            </a:r>
          </a:p>
          <a:p>
            <a:pPr lvl="1"/>
            <a:r>
              <a:rPr lang="en-GB" dirty="0"/>
              <a:t>c: Classes, attributes, and pseudo-classes. Each of these counts as 0, 0, 1, 0.</a:t>
            </a:r>
          </a:p>
          <a:p>
            <a:pPr lvl="1"/>
            <a:r>
              <a:rPr lang="en-GB" dirty="0"/>
              <a:t>d: Elements and pseudo-elements. Each of these counts as 0, 0, 0, 1.</a:t>
            </a:r>
          </a:p>
        </p:txBody>
      </p:sp>
    </p:spTree>
    <p:extLst>
      <p:ext uri="{BB962C8B-B14F-4D97-AF65-F5344CB8AC3E}">
        <p14:creationId xmlns:p14="http://schemas.microsoft.com/office/powerpoint/2010/main" val="339025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D3F2-AA31-5417-3C2A-442799499A4D}"/>
              </a:ext>
            </a:extLst>
          </p:cNvPr>
          <p:cNvSpPr>
            <a:spLocks noGrp="1"/>
          </p:cNvSpPr>
          <p:nvPr>
            <p:ph type="title"/>
          </p:nvPr>
        </p:nvSpPr>
        <p:spPr/>
        <p:txBody>
          <a:bodyPr/>
          <a:lstStyle/>
          <a:p>
            <a:r>
              <a:rPr lang="en-GB" dirty="0"/>
              <a:t>Transform</a:t>
            </a:r>
          </a:p>
        </p:txBody>
      </p:sp>
      <p:sp>
        <p:nvSpPr>
          <p:cNvPr id="3" name="Content Placeholder 2">
            <a:extLst>
              <a:ext uri="{FF2B5EF4-FFF2-40B4-BE49-F238E27FC236}">
                <a16:creationId xmlns:a16="http://schemas.microsoft.com/office/drawing/2014/main" id="{567C2671-6CD1-573C-3BD9-FF7AAEF922F1}"/>
              </a:ext>
            </a:extLst>
          </p:cNvPr>
          <p:cNvSpPr>
            <a:spLocks noGrp="1"/>
          </p:cNvSpPr>
          <p:nvPr>
            <p:ph idx="1"/>
          </p:nvPr>
        </p:nvSpPr>
        <p:spPr/>
        <p:txBody>
          <a:bodyPr/>
          <a:lstStyle/>
          <a:p>
            <a:r>
              <a:rPr lang="en-GB" dirty="0"/>
              <a:t>Allows you to modify the coordinate space of the CSS visual formatting model. </a:t>
            </a:r>
          </a:p>
          <a:p>
            <a:r>
              <a:rPr lang="en-GB" dirty="0"/>
              <a:t>It can be used to apply various transformations like translation, rotation, scaling, and skewing to an element.</a:t>
            </a:r>
          </a:p>
          <a:p>
            <a:r>
              <a:rPr lang="en-GB" dirty="0"/>
              <a:t>Examples</a:t>
            </a:r>
          </a:p>
        </p:txBody>
      </p:sp>
    </p:spTree>
    <p:extLst>
      <p:ext uri="{BB962C8B-B14F-4D97-AF65-F5344CB8AC3E}">
        <p14:creationId xmlns:p14="http://schemas.microsoft.com/office/powerpoint/2010/main" val="30375127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147</TotalTime>
  <Words>1047</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Advanced Client-Side Development</vt:lpstr>
      <vt:lpstr>Attribute Selector</vt:lpstr>
      <vt:lpstr>UI Pseudo-Class Selector</vt:lpstr>
      <vt:lpstr>Structure Selectors</vt:lpstr>
      <vt:lpstr>Negation Pseudo class</vt:lpstr>
      <vt:lpstr>Pseudo Elements</vt:lpstr>
      <vt:lpstr>Specificity</vt:lpstr>
      <vt:lpstr>Specificity</vt:lpstr>
      <vt:lpstr>Transform</vt:lpstr>
      <vt:lpstr>Transition</vt:lpstr>
      <vt:lpstr>Animations</vt:lpstr>
      <vt:lpstr>RWD</vt:lpstr>
      <vt:lpstr>Key Concepts (RWD)</vt:lpstr>
      <vt:lpstr>Flex box</vt:lpstr>
      <vt:lpstr>Key Concepts</vt:lpstr>
      <vt:lpstr>Grid</vt:lpstr>
      <vt:lpstr>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Ebad Majeed</dc:creator>
  <cp:lastModifiedBy>Ebad Majeed</cp:lastModifiedBy>
  <cp:revision>4</cp:revision>
  <dcterms:created xsi:type="dcterms:W3CDTF">2024-09-30T21:55:14Z</dcterms:created>
  <dcterms:modified xsi:type="dcterms:W3CDTF">2024-10-01T00:22:48Z</dcterms:modified>
</cp:coreProperties>
</file>