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0.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46"/>
  </p:notesMasterIdLst>
  <p:sldIdLst>
    <p:sldId id="277" r:id="rId3"/>
    <p:sldId id="302" r:id="rId4"/>
    <p:sldId id="258" r:id="rId5"/>
    <p:sldId id="259" r:id="rId6"/>
    <p:sldId id="310" r:id="rId7"/>
    <p:sldId id="322" r:id="rId8"/>
    <p:sldId id="261" r:id="rId9"/>
    <p:sldId id="301" r:id="rId10"/>
    <p:sldId id="306" r:id="rId11"/>
    <p:sldId id="307" r:id="rId12"/>
    <p:sldId id="308" r:id="rId13"/>
    <p:sldId id="326" r:id="rId14"/>
    <p:sldId id="262" r:id="rId15"/>
    <p:sldId id="263" r:id="rId16"/>
    <p:sldId id="257" r:id="rId17"/>
    <p:sldId id="265" r:id="rId18"/>
    <p:sldId id="266" r:id="rId19"/>
    <p:sldId id="267" r:id="rId20"/>
    <p:sldId id="271" r:id="rId21"/>
    <p:sldId id="272" r:id="rId22"/>
    <p:sldId id="274" r:id="rId23"/>
    <p:sldId id="276" r:id="rId24"/>
    <p:sldId id="327" r:id="rId25"/>
    <p:sldId id="328" r:id="rId26"/>
    <p:sldId id="329" r:id="rId27"/>
    <p:sldId id="264" r:id="rId28"/>
    <p:sldId id="313" r:id="rId29"/>
    <p:sldId id="332" r:id="rId30"/>
    <p:sldId id="333" r:id="rId31"/>
    <p:sldId id="339" r:id="rId32"/>
    <p:sldId id="335" r:id="rId33"/>
    <p:sldId id="317" r:id="rId34"/>
    <p:sldId id="336" r:id="rId35"/>
    <p:sldId id="337" r:id="rId36"/>
    <p:sldId id="319" r:id="rId37"/>
    <p:sldId id="320" r:id="rId38"/>
    <p:sldId id="292" r:id="rId39"/>
    <p:sldId id="293" r:id="rId40"/>
    <p:sldId id="294" r:id="rId41"/>
    <p:sldId id="295" r:id="rId42"/>
    <p:sldId id="298" r:id="rId43"/>
    <p:sldId id="299" r:id="rId44"/>
    <p:sldId id="33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239" autoAdjust="0"/>
  </p:normalViewPr>
  <p:slideViewPr>
    <p:cSldViewPr snapToGrid="0">
      <p:cViewPr varScale="1">
        <p:scale>
          <a:sx n="74" d="100"/>
          <a:sy n="74" d="100"/>
        </p:scale>
        <p:origin x="1042" y="31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8T22:09:23.625"/>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09:31.494"/>
    </inkml:context>
    <inkml:brush xml:id="br0">
      <inkml:brushProperty name="width" value="0.05" units="cm"/>
      <inkml:brushProperty name="height" value="0.05" units="cm"/>
      <inkml:brushProperty name="color" value="#E71224"/>
    </inkml:brush>
  </inkml:definitions>
  <inkml:trace contextRef="#ctx0" brushRef="#br0">71 0 24575,'-1'105'0,"-22"164"0,10-90 0,8-65 0,-11-44-100,10-48-1165,0 4-5561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09:35.454"/>
    </inkml:context>
    <inkml:brush xml:id="br0">
      <inkml:brushProperty name="width" value="0.05" units="cm"/>
      <inkml:brushProperty name="height" value="0.05" units="cm"/>
      <inkml:brushProperty name="color" value="#E71224"/>
    </inkml:brush>
  </inkml:definitions>
  <inkml:trace contextRef="#ctx0" brushRef="#br0">1 279 24575,'-1'-19'0,"2"0"0,0 0 0,1 0 0,1 0 0,9-33 0,-9 45 0,0 0 0,0 0 0,1 0 0,0 1 0,0-1 0,0 1 0,1 0 0,0 0 0,0 1 0,0-1 0,1 1 0,0 1 0,0-1 0,0 1 0,1 0 0,-1 0 0,10-4 0,-1 3 0,0-1 0,1 2 0,-1 0 0,1 1 0,0 1 0,0 0 0,0 1 0,0 0 0,32 5 0,-17 0 0,0 2 0,-1 1 0,1 1 0,31 14 0,-54-19 0,1 0 0,-1 1 0,0 1 0,0-1 0,0 1 0,-1 0 0,1 1 0,-1 0 0,-1 0 0,1 1 0,-1 0 0,0 0 0,-1 0 0,6 9 0,-5-5 0,-1 1 0,-1 0 0,0 0 0,0 0 0,-1 0 0,-1 0 0,0 1 0,-1-1 0,0 22 0,-1-25 0,2 32 0,-2-1 0,-2 1 0,-2 0 0,-1-1 0,-19 70 0,16-95 0,0-1 0,-1 0 0,0 0 0,-1-1 0,-1 0 0,0-1 0,0 0 0,-2-1 0,-22 18 0,-8 8 0,-144 158 0,186-194 0,0 0 0,0 0 0,-1 0 0,1 0 0,0 1 0,1-1 0,-1 0 0,0 1 0,0-1 0,0 1 0,1-1 0,-1 1 0,1-1 0,-1 1 0,1 0 0,-1 2 0,2-3 0,-1-1 0,0 1 0,0-1 0,1 1 0,-1-1 0,1 1 0,-1-1 0,0 1 0,1-1 0,-1 1 0,1-1 0,-1 0 0,1 1 0,-1-1 0,1 0 0,0 1 0,-1-1 0,1 0 0,-1 0 0,1 1 0,0-1 0,-1 0 0,1 0 0,-1 0 0,1 0 0,0 0 0,0 0 0,7 0 0,-1 0 0,0-1 0,0 0 0,0 0 0,0-1 0,6-2 0,31-11 0,-12 3 0,1 1 0,0 2 0,0 1 0,1 2 0,42-3 0,41 9-1365,-84 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09:40.901"/>
    </inkml:context>
    <inkml:brush xml:id="br0">
      <inkml:brushProperty name="width" value="0.05" units="cm"/>
      <inkml:brushProperty name="height" value="0.05" units="cm"/>
      <inkml:brushProperty name="color" value="#E71224"/>
    </inkml:brush>
  </inkml:definitions>
  <inkml:trace contextRef="#ctx0" brushRef="#br0">0 41 24575,'40'-2'0,"-1"-2"0,45-10 0,-42 7 0,67-5 0,-105 12 0,15-2 0,1 2 0,-1 1 0,1 0 0,-1 1 0,26 6 0,-40-6 0,0-1 0,-1 1 0,1 0 0,-1 0 0,1 1 0,-1-1 0,0 1 0,0 0 0,0 0 0,0 1 0,-1-1 0,1 1 0,-1-1 0,0 1 0,0 0 0,0 0 0,-1 1 0,1-1 0,-1 0 0,0 1 0,-1-1 0,1 1 0,-1 0 0,1 0 0,-1 0 0,0 6 0,-1-7 0,1 0 0,-1 0 0,0 0 0,0 0 0,-1 0 0,1 0 0,-1 0 0,0 0 0,0 0 0,0 0 0,0 0 0,-1 0 0,0 0 0,0-1 0,0 1 0,-4 5 0,1-4 0,0 1 0,-1-1 0,1 1 0,-1-2 0,0 1 0,-1-1 0,1 0 0,-10 5 0,-7 1 0,-1-2 0,-1 0 0,1-1 0,-31 5 0,32-8 0,1 1 0,-43 16 0,64-17 0,10-2 0,14 0 0,121-4 0,67 4 0,-207-2 0,0 1 0,0 0 0,0 0 0,0 0 0,0 0 0,0 1 0,0 0 0,0-1 0,-1 1 0,1 1 0,-1-1 0,1 0 0,-1 1 0,0 0 0,0 0 0,0 0 0,0 0 0,-1 0 0,1 1 0,-1-1 0,0 1 0,0-1 0,0 1 0,0 0 0,-1 0 0,0 0 0,1 0 0,-1 0 0,-1 0 0,1 0 0,-1 0 0,1 0 0,-1 1 0,-1 5 0,1-1 0,0-1 0,-1 1 0,0 0 0,0 0 0,-1 0 0,0-1 0,-1 1 0,0-1 0,0 0 0,-1 0 0,0 0 0,0 0 0,-1 0 0,0-1 0,-9 10 0,3-6 0,1-1 0,-2-1 0,0 0 0,0 0 0,0-1 0,-1-1 0,0 0 0,-1 0 0,0-2 0,0 0 0,0 0 0,0-1 0,-1-1 0,1 0 0,-24 0 0,-196-5-1365,200 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14:02.673"/>
    </inkml:context>
    <inkml:brush xml:id="br0">
      <inkml:brushProperty name="width" value="0.05" units="cm"/>
      <inkml:brushProperty name="height" value="0.05" units="cm"/>
      <inkml:brushProperty name="color" value="#E71224"/>
    </inkml:brush>
  </inkml:definitions>
  <inkml:trace contextRef="#ctx0" brushRef="#br0">1 0 24575,'0'659'0,"-1"-651"0,1-1 0,1 0 0,0 1 0,0-1 0,0 1 0,1-1 0,0 0 0,0 0 0,3 7 0,-3-11 0,0 0 0,0 0 0,1 0 0,-1 0 0,1 0 0,0 0 0,-1-1 0,1 0 0,0 1 0,0-1 0,1 0 0,-1 0 0,0-1 0,1 1 0,-1-1 0,1 1 0,-1-1 0,1 0 0,7 0 0,30 4 0,0-2 0,1-2 0,61-7 0,-4 1 0,-13 4-1365,-49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14:10.489"/>
    </inkml:context>
    <inkml:brush xml:id="br0">
      <inkml:brushProperty name="width" value="0.05" units="cm"/>
      <inkml:brushProperty name="height" value="0.05" units="cm"/>
      <inkml:brushProperty name="color" value="#E71224"/>
    </inkml:brush>
  </inkml:definitions>
  <inkml:trace contextRef="#ctx0" brushRef="#br0">0 0 24575,'0'7'0,"0"9"0,0 9 0,0 7 0,0 5 0,0 4 0,0 1 0,0 1 0,0-1 0,0 1 0,0-1 0,0 0 0,0-1 0,0 0 0,0 0 0,0-7-8191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15:12.200"/>
    </inkml:context>
    <inkml:brush xml:id="br0">
      <inkml:brushProperty name="width" value="0.05" units="cm"/>
      <inkml:brushProperty name="height" value="0.05" units="cm"/>
      <inkml:brushProperty name="color" value="#E71224"/>
    </inkml:brush>
  </inkml:definitions>
  <inkml:trace contextRef="#ctx0" brushRef="#br0">1 0 24575,'0'659'0,"-1"-651"0,1-1 0,1 0 0,0 1 0,0-1 0,0 1 0,1-1 0,0 0 0,0 0 0,3 7 0,-3-11 0,0 0 0,0 0 0,1 0 0,-1 0 0,1 0 0,0 0 0,-1-1 0,1 0 0,0 1 0,0-1 0,1 0 0,-1 0 0,0-1 0,1 1 0,-1-1 0,1 1 0,-1-1 0,1 0 0,7 0 0,30 4 0,0-2 0,1-2 0,61-7 0,-4 1 0,-13 4-1365,-49 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15:34.480"/>
    </inkml:context>
    <inkml:brush xml:id="br0">
      <inkml:brushProperty name="width" value="0.05" units="cm"/>
      <inkml:brushProperty name="height" value="0.05" units="cm"/>
      <inkml:brushProperty name="color" value="#E71224"/>
    </inkml:brush>
  </inkml:definitions>
  <inkml:trace contextRef="#ctx0" brushRef="#br0">0 0 24575,'0'7'0,"0"9"0,0 9 0,0 7 0,0 5 0,0 4 0,0 1 0,0 1 0,0-1 0,0 1 0,0-1 0,0 0 0,0-1 0,0 0 0,0 0 0,0-7-8191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21:14.072"/>
    </inkml:context>
    <inkml:brush xml:id="br0">
      <inkml:brushProperty name="width" value="0.05" units="cm"/>
      <inkml:brushProperty name="height" value="0.05" units="cm"/>
      <inkml:brushProperty name="color" value="#E71224"/>
    </inkml:brush>
  </inkml:definitions>
  <inkml:trace contextRef="#ctx0" brushRef="#br0">37 11 24575,'353'21'0,"-90"-2"0,-111-17 0,-341-1 0,-106-4 0,197-16 0,72 12 0,0 2 0,-29-3 0,26 4 0,-19-3 0,46 7 0,0 0 0,0-1 0,0 1 0,0 0 0,0 1 0,0-1 0,0 0 0,0 0 0,0 1 0,0-1 0,0 1 0,0 0 0,0 0 0,0 0 0,-2 1 0,3-1 0,0 0 0,1 0 0,0 0 0,-1 0 0,1 0 0,-1 0 0,1 0 0,0 0 0,0 0 0,0 0 0,-1 0 0,1 0 0,0 0 0,0 0 0,0 0 0,1 0 0,-1 0 0,0 0 0,0 0 0,0 0 0,1 0 0,-1 0 0,1 0 0,-1 0 0,1-1 0,-1 1 0,2 1 0,20 29 0,-13-19 0,-2 3 0,0-1 0,-1 1 0,0-1 0,-2 2 0,0-1 0,0 0 0,-2 1 0,0 0 0,1 24 0,-1-12 0,11 54 0,-2-10 0,-10-57 0,1 0 0,1 0 0,0 0 0,9 25 0,-10-36 0,0 0 0,1-1 0,0 1 0,0-1 0,0 1 0,0-1 0,0 0 0,0 0 0,1 0 0,0-1 0,-1 1 0,1-1 0,0 0 0,0 0 0,0 0 0,1-1 0,-1 1 0,0-1 0,1 0 0,-1 0 0,8 0 0,11 1 0,1-1 0,45-4 0,-38 2 0,44-3 0,3 0 0,101 7 0,-174-2 0,1 0 0,-1 0 0,1 0 0,-1 1 0,1-1 0,-1 1 0,0 1 0,0-1 0,0 1 0,0 0 0,-1 0 0,1 0 0,-1 0 0,0 1 0,0 0 0,0 0 0,0 0 0,-1 0 0,1 1 0,-1-1 0,0 1 0,-1 0 0,1 0 0,-1 0 0,0 0 0,0 1 0,0-1 0,1 10 0,2 13 0,-2 0 0,-1 0 0,-1 1 0,-3 40 0,0-33 0,2-23 0,-1-1 0,0 0 0,-1 0 0,0 0 0,-1 0 0,-1 0 0,0-1 0,-9 20 0,10-26 0,0 1 0,0-1 0,-1 0 0,0 0 0,0 0 0,0-1 0,-1 1 0,0-1 0,0 0 0,0 0 0,0-1 0,0 0 0,-1 0 0,1 0 0,-1 0 0,0-1 0,0 0 0,-10 2 0,-28 2 0,-1-2 0,1-2 0,-80-7 0,15 1 0,28 4-1365,46 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21:23.878"/>
    </inkml:context>
    <inkml:brush xml:id="br0">
      <inkml:brushProperty name="width" value="0.05" units="cm"/>
      <inkml:brushProperty name="height" value="0.05" units="cm"/>
      <inkml:brushProperty name="color" value="#E71224"/>
    </inkml:brush>
  </inkml:definitions>
  <inkml:trace contextRef="#ctx0" brushRef="#br0">1 231 24575,'0'-2'0,"0"0"0,1 0 0,-1 0 0,1 1 0,0-1 0,0 0 0,-1 1 0,1-1 0,0 0 0,0 1 0,1-1 0,-1 1 0,0-1 0,0 1 0,1 0 0,2-3 0,28-18 0,-25 18 0,24-14 0,2 1 0,-1 1 0,61-18 0,109-18 0,-145 43 0,1 4 0,0 1 0,82 7 0,-96-2 0,-72-2-455,1-2 0,-38-8 0,35 2-6371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21:27.734"/>
    </inkml:context>
    <inkml:brush xml:id="br0">
      <inkml:brushProperty name="width" value="0.05" units="cm"/>
      <inkml:brushProperty name="height" value="0.05" units="cm"/>
      <inkml:brushProperty name="color" value="#E71224"/>
    </inkml:brush>
  </inkml:definitions>
  <inkml:trace contextRef="#ctx0" brushRef="#br0">1 1 24575,'1'4'0,"0"-1"0,0 1 0,0-1 0,1 1 0,0-1 0,0 1 0,0-1 0,0 0 0,0 0 0,0 0 0,1 0 0,0 0 0,3 2 0,12 17 0,-10-8 0,-1 1 0,-1 1 0,0-1 0,-1 1 0,3 16 0,5 16 0,-6-21 0,-2 1 0,0-1 0,-2 1 0,-1 46 0,2 7 0,-4-77 0,0 0 0,1 0 0,0 0 0,0-1 0,0 1 0,0 0 0,1 0 0,-1 0 0,1-1 0,0 1 0,0-1 0,0 0 0,1 1 0,-1-1 0,1 0 0,3 3 0,-4-4 0,0-1 0,1 1 0,-1-1 0,0 0 0,0 0 0,0 0 0,1-1 0,-1 1 0,0 0 0,1-1 0,-1 0 0,1 1 0,-1-1 0,1 0 0,-1 0 0,1 0 0,-1-1 0,0 1 0,1-1 0,-1 1 0,0-1 0,1 0 0,-1 0 0,0 0 0,0 0 0,1 0 0,2-3 0,32-21 0,-2-2 0,51-50 0,25-21 0,-104 93 0,0 0 0,0 0 0,1 1 0,-1 0 0,1 0 0,0 1 0,0 0 0,0 0 0,0 0 0,1 1 0,-1 1 0,1 0 0,-1 0 0,1 0 0,-1 1 0,1 0 0,0 1 0,-1 0 0,1 0 0,-1 1 0,1 0 0,-1 0 0,0 1 0,0 0 0,0 1 0,0 0 0,-1 0 0,0 1 0,1-1 0,-2 1 0,1 1 0,0 0 0,-1 0 0,0 0 0,8 12 0,3 3 0,-1 1 0,-2 1 0,0 1 0,-1 0 0,18 48 0,-27-61 0,-1 1 0,-1-1 0,0 1 0,0 0 0,-1-1 0,-1 1 0,0 0 0,0 0 0,-1 0 0,-1-1 0,0 1 0,0-1 0,-2 1 0,1-1 0,-1 0 0,-7 13 0,-9 18 0,5-10 0,0-1 0,-2-1 0,-40 52 0,50-74 0,0 0 0,-1 0 0,0-1 0,0 0 0,0-1 0,-1 0 0,0 0 0,0-1 0,-1 0 0,1-1 0,-1 0 0,0 0 0,0-1 0,-1 0 0,1-1 0,-1 0 0,-11 0 0,-97-1-1365,84-2-5461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8T22:09:24.564"/>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8T22:09:25.56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8T22:09:29.94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09:09.553"/>
    </inkml:context>
    <inkml:brush xml:id="br0">
      <inkml:brushProperty name="width" value="0.05" units="cm"/>
      <inkml:brushProperty name="height" value="0.05" units="cm"/>
      <inkml:brushProperty name="color" value="#E71224"/>
    </inkml:brush>
  </inkml:definitions>
  <inkml:trace contextRef="#ctx0" brushRef="#br0">0 0 24575,'0'13'0,"0"12"0,0 7 0,0 6 0,0 2 0,0 2 0,0 0 0,0-1 0,0 0 0,0-1 0,0 0 0,0-1 0,0 0 0,0 0 0,0 0 0,0 0 0,0-6-8191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09:14.732"/>
    </inkml:context>
    <inkml:brush xml:id="br0">
      <inkml:brushProperty name="width" value="0.05" units="cm"/>
      <inkml:brushProperty name="height" value="0.05" units="cm"/>
      <inkml:brushProperty name="color" value="#E71224"/>
    </inkml:brush>
  </inkml:definitions>
  <inkml:trace contextRef="#ctx0" brushRef="#br0">0 78 24575,'1'-2'0,"-1"-1"0,1 0 0,0 1 0,-1-1 0,1 0 0,0 1 0,1-1 0,-1 1 0,0-1 0,1 1 0,-1 0 0,1 0 0,0 0 0,0 0 0,0 0 0,0 0 0,0 0 0,0 0 0,0 1 0,1-1 0,-1 1 0,0 0 0,1 0 0,2-1 0,6-3 0,0 1 0,0 0 0,0 1 0,15-2 0,-19 3 0,0 1 0,1 0 0,-1 1 0,0 0 0,0 0 0,1 0 0,-1 1 0,0 0 0,0 0 0,0 1 0,0 0 0,0 0 0,0 1 0,-1 0 0,1 0 0,-1 0 0,1 1 0,-1 0 0,-1 0 0,1 1 0,0 0 0,-1 0 0,0 0 0,0 0 0,-1 1 0,1 0 0,-1 0 0,-1 0 0,1 0 0,-1 1 0,0-1 0,0 1 0,-1 0 0,0 0 0,0 0 0,-1 0 0,2 12 0,1 54 0,-2-1 0,-11 97 0,8-163 0,0 0 0,0 0 0,0-1 0,-1 1 0,1 0 0,-1 0 0,-1-1 0,1 0 0,-1 1 0,0-1 0,0 0 0,0 0 0,-1 0 0,0-1 0,0 1 0,0-1 0,0 0 0,-6 4 0,-1-2 0,0 1 0,0-1 0,-1-1 0,0 0 0,0-1 0,0 0 0,-19 3 0,13-4 0,9-1 0,0-1 0,0 2 0,0-1 0,0 1 0,1 0 0,-11 6 0,11 1 0,20-8 0,21-7 0,-10 0 0,0 0 0,0 1 0,0 1 0,0 1 0,1 1 0,-1 1 0,1 1 0,-1 2 0,0 0 0,0 1 0,0 1 0,0 2 0,41 16 0,-35-11-1365,-2-3-5461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09:23.635"/>
    </inkml:context>
    <inkml:brush xml:id="br0">
      <inkml:brushProperty name="width" value="0.05" units="cm"/>
      <inkml:brushProperty name="height" value="0.05" units="cm"/>
      <inkml:brushProperty name="color" value="#E71224"/>
    </inkml:brush>
  </inkml:definitions>
  <inkml:trace contextRef="#ctx0" brushRef="#br0">1 80 24575,'0'-1'0,"0"-1"0,0 1 0,1 0 0,-1 0 0,0 0 0,1-1 0,-1 1 0,1 0 0,0 0 0,-1 0 0,1 0 0,0 0 0,0 0 0,0 0 0,-1 0 0,1 1 0,0-1 0,0 0 0,0 0 0,0 1 0,1-1 0,-1 0 0,0 1 0,0-1 0,0 1 0,2-1 0,38-9 0,-28 8 0,31-9 0,-16 3 0,0 1 0,1 1 0,0 1 0,0 2 0,59 1 0,-78 4 0,0 0 0,0 0 0,0 2 0,0-1 0,0 1 0,-1 1 0,0-1 0,0 1 0,0 1 0,-1 0 0,1 0 0,-1 1 0,-1 0 0,1 0 0,-1 1 0,-1 0 0,0 0 0,0 1 0,0-1 0,-1 1 0,0 1 0,-1-1 0,0 1 0,0-1 0,-1 1 0,4 19 0,-6-15 0,1 0 0,-2 1 0,0-1 0,0 0 0,-1 0 0,-1 0 0,0 0 0,-6 17 0,6-25 0,-1-1 0,1 0 0,-1 0 0,0 0 0,0 0 0,-1 0 0,1 0 0,-1-1 0,0 0 0,-1 0 0,1 0 0,-1 0 0,1-1 0,-1 1 0,0-1 0,0-1 0,-1 1 0,1-1 0,0 1 0,-1-2 0,0 1 0,-8 1 0,-14 1 0,-1 0 0,0-3 0,0 0 0,-40-5 0,92 4 0,43 3 0,-41 2 0,0 0 0,0 2 0,48 19 0,-66-23 0,-1 0 0,0 0 0,0 1 0,0 0 0,0 0 0,0 0 0,-1 1 0,0 0 0,0 0 0,0 0 0,-1 1 0,0 0 0,0-1 0,0 1 0,0 1 0,-1-1 0,0 1 0,-1-1 0,4 13 0,-3-3 0,0 1 0,-1-1 0,0 1 0,-2 0 0,0 0 0,-3 20 0,3-32 0,-1-1 0,0 0 0,0 1 0,0-1 0,0 0 0,-1 0 0,1 1 0,-1-1 0,0-1 0,-1 1 0,1 0 0,-1 0 0,1-1 0,-1 0 0,0 1 0,-1-1 0,1 0 0,0 0 0,-1-1 0,1 1 0,-1-1 0,0 0 0,0 0 0,0 0 0,0 0 0,0-1 0,-9 3 0,-25 0 11,0-1-1,0-2 1,-66-6-1,8 0-1417,62 4-5419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09:27.820"/>
    </inkml:context>
    <inkml:brush xml:id="br0">
      <inkml:brushProperty name="width" value="0.05" units="cm"/>
      <inkml:brushProperty name="height" value="0.05" units="cm"/>
      <inkml:brushProperty name="color" value="#E71224"/>
    </inkml:brush>
  </inkml:definitions>
  <inkml:trace contextRef="#ctx0" brushRef="#br0">78 0 24575,'-1'3'0,"0"0"0,1 0 0,-1 0 0,0 0 0,-1 0 0,1 0 0,0 0 0,-4 5 0,-6 14 0,4 6 0,2-1 0,1 1 0,0 54 0,3-46 0,-10 62 0,5-72 0,2-12 0,0 0 0,2 0 0,-1 0 0,2 0 0,0 0 0,0 1 0,2-1 0,0 0 0,4 22 0,-4-33 0,1 1 0,0-1 0,1 1 0,-1-1 0,0 0 0,1 0 0,0 0 0,0-1 0,0 1 0,0-1 0,0 1 0,0-1 0,1 0 0,-1 0 0,1 0 0,-1-1 0,1 1 0,0-1 0,-1 0 0,1 0 0,0 0 0,0-1 0,6 1 0,14 1 0,-1-1 0,44-5 0,-37 2 0,38-2 0,104-20 0,-130 17-682,71-2-1,-80 8-6143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01:09:29.112"/>
    </inkml:context>
    <inkml:brush xml:id="br0">
      <inkml:brushProperty name="width" value="0.05" units="cm"/>
      <inkml:brushProperty name="height" value="0.05" units="cm"/>
      <inkml:brushProperty name="color" value="#E71224"/>
    </inkml:brush>
  </inkml:definitions>
  <inkml:trace contextRef="#ctx0" brushRef="#br0">40 0 24575,'-6'7'0,"-3"8"0,1 9 0,1 7 0,2 11 0,2 12 0,2 10 0,0 1 0,1-4 0,0-6 0,1-5 0,-1-12-8191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E19E5-942E-4623-B1A6-67E8498DC709}"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58F02-C498-4DAF-B376-55B1D50FA27A}" type="slidenum">
              <a:rPr lang="en-US" smtClean="0"/>
              <a:t>‹#›</a:t>
            </a:fld>
            <a:endParaRPr lang="en-US"/>
          </a:p>
        </p:txBody>
      </p:sp>
    </p:spTree>
    <p:extLst>
      <p:ext uri="{BB962C8B-B14F-4D97-AF65-F5344CB8AC3E}">
        <p14:creationId xmlns:p14="http://schemas.microsoft.com/office/powerpoint/2010/main" val="211763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58F02-C498-4DAF-B376-55B1D50FA27A}" type="slidenum">
              <a:rPr lang="en-US" smtClean="0"/>
              <a:t>2</a:t>
            </a:fld>
            <a:endParaRPr lang="en-US"/>
          </a:p>
        </p:txBody>
      </p:sp>
    </p:spTree>
    <p:extLst>
      <p:ext uri="{BB962C8B-B14F-4D97-AF65-F5344CB8AC3E}">
        <p14:creationId xmlns:p14="http://schemas.microsoft.com/office/powerpoint/2010/main" val="2202619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E58F02-C498-4DAF-B376-55B1D50FA27A}" type="slidenum">
              <a:rPr lang="en-US" smtClean="0"/>
              <a:t>21</a:t>
            </a:fld>
            <a:endParaRPr lang="en-US"/>
          </a:p>
        </p:txBody>
      </p:sp>
    </p:spTree>
    <p:extLst>
      <p:ext uri="{BB962C8B-B14F-4D97-AF65-F5344CB8AC3E}">
        <p14:creationId xmlns:p14="http://schemas.microsoft.com/office/powerpoint/2010/main" val="142911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E58F02-C498-4DAF-B376-55B1D50FA2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29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5244DB-AD78-49BC-946E-4C40C16B44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536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5244DB-AD78-49BC-946E-4C40C16B44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3091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5244DB-AD78-49BC-946E-4C40C16B44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304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5244DB-AD78-49BC-946E-4C40C16B44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32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E58F02-C498-4DAF-B376-55B1D50FA27A}" type="slidenum">
              <a:rPr lang="en-US" smtClean="0"/>
              <a:t>40</a:t>
            </a:fld>
            <a:endParaRPr lang="en-US"/>
          </a:p>
        </p:txBody>
      </p:sp>
    </p:spTree>
    <p:extLst>
      <p:ext uri="{BB962C8B-B14F-4D97-AF65-F5344CB8AC3E}">
        <p14:creationId xmlns:p14="http://schemas.microsoft.com/office/powerpoint/2010/main" val="66936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E58F02-C498-4DAF-B376-55B1D50FA27A}" type="slidenum">
              <a:rPr lang="en-US" smtClean="0"/>
              <a:t>43</a:t>
            </a:fld>
            <a:endParaRPr lang="en-US"/>
          </a:p>
        </p:txBody>
      </p:sp>
    </p:spTree>
    <p:extLst>
      <p:ext uri="{BB962C8B-B14F-4D97-AF65-F5344CB8AC3E}">
        <p14:creationId xmlns:p14="http://schemas.microsoft.com/office/powerpoint/2010/main" val="397830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403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403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AFEF-3066-7CE4-7A58-C44EDF7A167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D55F188-AFE9-DAE3-1CAD-45B3517E1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D9E774B-C442-AAC4-3887-0A2EF2916BF7}"/>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5" name="Footer Placeholder 4">
            <a:extLst>
              <a:ext uri="{FF2B5EF4-FFF2-40B4-BE49-F238E27FC236}">
                <a16:creationId xmlns:a16="http://schemas.microsoft.com/office/drawing/2014/main" id="{C25F06BD-33A6-441B-97CE-F6E0D75CD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44903-3A9F-7C77-4EC9-CF764B6A9558}"/>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179356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6A44-BE6E-B358-BAB7-F74E30E7F97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A116CA-F284-7DB4-42C5-2BD8703277C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33CA64-CB97-E05D-5979-3DF7E4ADDFDA}"/>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5" name="Footer Placeholder 4">
            <a:extLst>
              <a:ext uri="{FF2B5EF4-FFF2-40B4-BE49-F238E27FC236}">
                <a16:creationId xmlns:a16="http://schemas.microsoft.com/office/drawing/2014/main" id="{83D0C37E-6CD4-CC8A-7A13-93972E34C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03B2A-64DC-1A39-1B4F-D60B7EA065C4}"/>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75144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71C33-A688-055E-BFD0-6D543107195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F89A05-868A-3333-4BA3-0EC1172CFAC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3FC0C2-4E6A-F76F-1465-7AEE2253288F}"/>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5" name="Footer Placeholder 4">
            <a:extLst>
              <a:ext uri="{FF2B5EF4-FFF2-40B4-BE49-F238E27FC236}">
                <a16:creationId xmlns:a16="http://schemas.microsoft.com/office/drawing/2014/main" id="{0D443568-BC3B-9E31-701B-764D24AF0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98F38-3254-5622-B21B-542BE2999104}"/>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1319569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7D17C-50D7-883B-E1AC-1122555FA53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6897CB6-1690-D44D-341C-ED424CE6C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0873EBA-A86D-6080-0DFB-E9A13BCB117B}"/>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5" name="Footer Placeholder 4">
            <a:extLst>
              <a:ext uri="{FF2B5EF4-FFF2-40B4-BE49-F238E27FC236}">
                <a16:creationId xmlns:a16="http://schemas.microsoft.com/office/drawing/2014/main" id="{545BBD80-19A2-8D7E-970F-FD5671847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6BDBF-2DA0-84F0-1400-CEEE6451A243}"/>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1782199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2CF1-CEA5-A7C4-2393-D6ACF3DA1F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C3F50E7-46EB-4A1D-444C-7C6880EF6C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480293-3657-6B3A-BBF0-C81C974504ED}"/>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5" name="Footer Placeholder 4">
            <a:extLst>
              <a:ext uri="{FF2B5EF4-FFF2-40B4-BE49-F238E27FC236}">
                <a16:creationId xmlns:a16="http://schemas.microsoft.com/office/drawing/2014/main" id="{E405A1E2-6EFB-323B-238E-7BBF21F65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E5BCE-21EA-BF9F-B41C-EC1B33ECCD86}"/>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2639680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8467-A445-EBF8-B3F2-EEBD07DE333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AA5167D-76C5-2421-38D8-C6EEDB8EC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17EAD28-0D8A-0E04-3B50-EC472DA3B9C6}"/>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5" name="Footer Placeholder 4">
            <a:extLst>
              <a:ext uri="{FF2B5EF4-FFF2-40B4-BE49-F238E27FC236}">
                <a16:creationId xmlns:a16="http://schemas.microsoft.com/office/drawing/2014/main" id="{F76C36D4-6255-7EB1-681D-6BD3FA235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796E6-54CC-A8D4-C3AD-11B464F01AEC}"/>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333275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90F9-3C89-1F25-DCB8-3626895358D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CBF531-087F-E27B-D40B-988F0F8EE3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8D9A467-3673-9733-48F9-28C790BE90E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6B0C08C-6BF5-8533-CDE4-8C836FECCEA3}"/>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6" name="Footer Placeholder 5">
            <a:extLst>
              <a:ext uri="{FF2B5EF4-FFF2-40B4-BE49-F238E27FC236}">
                <a16:creationId xmlns:a16="http://schemas.microsoft.com/office/drawing/2014/main" id="{B1D7FB98-26DC-947C-4016-720E60FC9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0035F-B80E-E044-CA6D-F7FF633FF585}"/>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1780159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537A-1CB2-7EA1-65CC-2858BA5B970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F0557D-5563-8389-3F0E-E55C6DAE4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31184F0-F5D6-D375-A766-8201719E43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AB59CE-3049-C5E5-1507-ED979699F7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80A6925-A737-14D5-6433-AC5D4C23B98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B629410-AA53-2F9B-68AC-A87DE44999E5}"/>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8" name="Footer Placeholder 7">
            <a:extLst>
              <a:ext uri="{FF2B5EF4-FFF2-40B4-BE49-F238E27FC236}">
                <a16:creationId xmlns:a16="http://schemas.microsoft.com/office/drawing/2014/main" id="{A675E522-75B2-BBC2-B5E5-1373ADCB10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FA0227-38FF-1C7A-9EFC-5D5963DC8CF0}"/>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1520038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7198-6CC1-3D8B-A8F4-1E25CF1000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245BED4-DAB8-6F45-307F-6169546F98C1}"/>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4" name="Footer Placeholder 3">
            <a:extLst>
              <a:ext uri="{FF2B5EF4-FFF2-40B4-BE49-F238E27FC236}">
                <a16:creationId xmlns:a16="http://schemas.microsoft.com/office/drawing/2014/main" id="{26757CF1-92A4-905F-19A9-FE5E354725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A220B-CA51-10CC-91B8-DEDFBD783698}"/>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1456991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A4005F-DDAE-147D-680D-C7DB08D2ECC4}"/>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3" name="Footer Placeholder 2">
            <a:extLst>
              <a:ext uri="{FF2B5EF4-FFF2-40B4-BE49-F238E27FC236}">
                <a16:creationId xmlns:a16="http://schemas.microsoft.com/office/drawing/2014/main" id="{71F2BF8F-CF86-9377-8B94-79521EBC44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5FA059-CB57-74E5-8149-519CF86969E4}"/>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1081931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4967-BAF7-5D1F-16A7-9D991E8426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2110660-1C0A-9618-530C-ABDD92B84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AB39345-2951-6E5B-AF92-CC176F782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216598-F2E5-6A7C-D3C0-4B503C2E9C79}"/>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6" name="Footer Placeholder 5">
            <a:extLst>
              <a:ext uri="{FF2B5EF4-FFF2-40B4-BE49-F238E27FC236}">
                <a16:creationId xmlns:a16="http://schemas.microsoft.com/office/drawing/2014/main" id="{0C61E83B-3B55-B7DC-77CE-4EFB87ACDC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5F532-09A2-0AB9-8E75-4EBAA69D01AE}"/>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39366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26A2-76A9-05AD-F7A1-8550E8E8EC9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410381-1504-AE70-21EA-8D55A03DF4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F03725-D30B-3366-CB4B-AE55334AAD0F}"/>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5" name="Footer Placeholder 4">
            <a:extLst>
              <a:ext uri="{FF2B5EF4-FFF2-40B4-BE49-F238E27FC236}">
                <a16:creationId xmlns:a16="http://schemas.microsoft.com/office/drawing/2014/main" id="{BA3EF3D1-C84D-EF83-EA94-0EA43C0D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88B13-F585-612E-EB93-0B0F82355A20}"/>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1101549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E4D9-775E-923E-C1CF-B3222DD56F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1F9C07-83D8-60F9-24D6-4737B7C2A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7D9244-73C9-7CC3-82A1-8049F1605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43F2F6-931E-A377-9DB1-D30838294DC6}"/>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6" name="Footer Placeholder 5">
            <a:extLst>
              <a:ext uri="{FF2B5EF4-FFF2-40B4-BE49-F238E27FC236}">
                <a16:creationId xmlns:a16="http://schemas.microsoft.com/office/drawing/2014/main" id="{B2D56587-D2B0-8C95-EE4A-95699A4D2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6C6DC-E709-D1DD-7183-9E654A451C6D}"/>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1821120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81CD-9B6B-BE95-86DD-3AFF6C61343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829F151-159D-F729-DDDD-C300059619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5C6754-F5BD-2595-DFBA-F1EF99FEC852}"/>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5" name="Footer Placeholder 4">
            <a:extLst>
              <a:ext uri="{FF2B5EF4-FFF2-40B4-BE49-F238E27FC236}">
                <a16:creationId xmlns:a16="http://schemas.microsoft.com/office/drawing/2014/main" id="{8910D45B-74AF-E385-AD8F-19B281638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2D081-C145-83D4-9D22-BD268C10736F}"/>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1771540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9747B-407E-CB61-89D5-385E27741A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1A94B5A-43A5-379E-3798-9E800D42B44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B66831-C7B8-A010-809B-B34BEFFF3A3C}"/>
              </a:ext>
            </a:extLst>
          </p:cNvPr>
          <p:cNvSpPr>
            <a:spLocks noGrp="1"/>
          </p:cNvSpPr>
          <p:nvPr>
            <p:ph type="dt" sz="half" idx="10"/>
          </p:nvPr>
        </p:nvSpPr>
        <p:spPr/>
        <p:txBody>
          <a:bodyPr/>
          <a:lstStyle/>
          <a:p>
            <a:fld id="{F3B068EA-5AF6-473F-BC1E-1F36DE4F8ED9}" type="datetimeFigureOut">
              <a:rPr lang="en-US" smtClean="0"/>
              <a:t>2/10/2023</a:t>
            </a:fld>
            <a:endParaRPr lang="en-US"/>
          </a:p>
        </p:txBody>
      </p:sp>
      <p:sp>
        <p:nvSpPr>
          <p:cNvPr id="5" name="Footer Placeholder 4">
            <a:extLst>
              <a:ext uri="{FF2B5EF4-FFF2-40B4-BE49-F238E27FC236}">
                <a16:creationId xmlns:a16="http://schemas.microsoft.com/office/drawing/2014/main" id="{223F7FCD-FA81-0E1F-FEEB-BBFFA9E9F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19D74-6E55-A86D-7848-6E1439AF3155}"/>
              </a:ext>
            </a:extLst>
          </p:cNvPr>
          <p:cNvSpPr>
            <a:spLocks noGrp="1"/>
          </p:cNvSpPr>
          <p:nvPr>
            <p:ph type="sldNum" sz="quarter" idx="12"/>
          </p:nvPr>
        </p:nvSpPr>
        <p:spPr/>
        <p:txBody>
          <a:bodyPr/>
          <a:lstStyle/>
          <a:p>
            <a:fld id="{31D2AAFD-CFCD-4582-823B-D1D76673D7E7}" type="slidenum">
              <a:rPr lang="en-US" smtClean="0"/>
              <a:t>‹#›</a:t>
            </a:fld>
            <a:endParaRPr lang="en-US"/>
          </a:p>
        </p:txBody>
      </p:sp>
    </p:spTree>
    <p:extLst>
      <p:ext uri="{BB962C8B-B14F-4D97-AF65-F5344CB8AC3E}">
        <p14:creationId xmlns:p14="http://schemas.microsoft.com/office/powerpoint/2010/main" val="124280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198F-9292-E772-D58E-5C524AC9510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53ACA44-9E63-06BE-CCA2-D804661B16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02FF16-3797-59DD-35F4-21F0B52D17EC}"/>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5" name="Footer Placeholder 4">
            <a:extLst>
              <a:ext uri="{FF2B5EF4-FFF2-40B4-BE49-F238E27FC236}">
                <a16:creationId xmlns:a16="http://schemas.microsoft.com/office/drawing/2014/main" id="{B74434C1-8467-02C5-98F2-B8969402D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43E55-0682-0227-CC23-E4E295D10DC3}"/>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427042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5E75-A2F4-7049-CB93-402D9205DBF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443FBA-9244-44B0-B89A-DD288F341C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308EFC-EDCB-BB00-8BBD-DEE56BDA06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0E0B669-45A4-6F8B-B5BC-0E85E9E3388C}"/>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6" name="Footer Placeholder 5">
            <a:extLst>
              <a:ext uri="{FF2B5EF4-FFF2-40B4-BE49-F238E27FC236}">
                <a16:creationId xmlns:a16="http://schemas.microsoft.com/office/drawing/2014/main" id="{835FA4F7-C7C0-BAE8-150F-BC5150459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44074-6AAF-6C0D-9097-FF112859F224}"/>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289088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F4CC-58A3-336D-4D77-23E335B2A56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2D58C0E-78D0-A1B5-117C-31407C237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C77259-1A7F-52D9-0E16-92F25149C12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4F640F1-4705-2BFE-0D78-DC7F793A1E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588EE6-C49D-8CC9-8F47-FB9F3BE8C9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D184ABA-4CB5-DA24-9A67-3A03C4A6C13E}"/>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8" name="Footer Placeholder 7">
            <a:extLst>
              <a:ext uri="{FF2B5EF4-FFF2-40B4-BE49-F238E27FC236}">
                <a16:creationId xmlns:a16="http://schemas.microsoft.com/office/drawing/2014/main" id="{4D4C0829-09B6-4F07-8C53-0DFB112DFF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353D67-7CF9-7926-506B-3DDE89404B1C}"/>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404916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E102-5DC9-9743-BC0E-2326B7701A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0082CEA-4887-8381-09C2-DA30DCBB0E94}"/>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4" name="Footer Placeholder 3">
            <a:extLst>
              <a:ext uri="{FF2B5EF4-FFF2-40B4-BE49-F238E27FC236}">
                <a16:creationId xmlns:a16="http://schemas.microsoft.com/office/drawing/2014/main" id="{BF271EAE-01EF-39D4-5E1A-646074288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80C282-7278-0227-62A8-E39587CD6E9E}"/>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85521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12CB7-2979-BFD1-B9F1-54E27322CFAB}"/>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3" name="Footer Placeholder 2">
            <a:extLst>
              <a:ext uri="{FF2B5EF4-FFF2-40B4-BE49-F238E27FC236}">
                <a16:creationId xmlns:a16="http://schemas.microsoft.com/office/drawing/2014/main" id="{CA86C9B2-AAF9-FE4D-9D8C-4065B2751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FAD587-27DB-6F3F-1D0C-2CD9F2D358C8}"/>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301244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8F65-EC3F-4005-A679-90C83A1873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588DA06-B0C6-298E-E2A9-BF98DAE9B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19AC25-7516-2A61-7205-8A045BE0B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D5BE70-5BD8-0DAE-2084-4737294477A6}"/>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6" name="Footer Placeholder 5">
            <a:extLst>
              <a:ext uri="{FF2B5EF4-FFF2-40B4-BE49-F238E27FC236}">
                <a16:creationId xmlns:a16="http://schemas.microsoft.com/office/drawing/2014/main" id="{8AADDB95-E531-C1AE-2390-AFECF82CA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B1266-18B7-D0D9-EAB7-C34989E12427}"/>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429124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2924-84A7-2368-D623-4D7163E3F9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BFE8D5B-51C7-C9EC-1827-A819D612A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337C1A-87BA-1EDF-9F4E-82F8D8E82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E10108-3329-11E4-14AD-B996C51F9E62}"/>
              </a:ext>
            </a:extLst>
          </p:cNvPr>
          <p:cNvSpPr>
            <a:spLocks noGrp="1"/>
          </p:cNvSpPr>
          <p:nvPr>
            <p:ph type="dt" sz="half" idx="10"/>
          </p:nvPr>
        </p:nvSpPr>
        <p:spPr/>
        <p:txBody>
          <a:bodyPr/>
          <a:lstStyle/>
          <a:p>
            <a:fld id="{D9F360B6-6CCC-4C97-B172-71F948F5AF50}" type="datetimeFigureOut">
              <a:rPr lang="en-US" smtClean="0"/>
              <a:t>2/10/2023</a:t>
            </a:fld>
            <a:endParaRPr lang="en-US"/>
          </a:p>
        </p:txBody>
      </p:sp>
      <p:sp>
        <p:nvSpPr>
          <p:cNvPr id="6" name="Footer Placeholder 5">
            <a:extLst>
              <a:ext uri="{FF2B5EF4-FFF2-40B4-BE49-F238E27FC236}">
                <a16:creationId xmlns:a16="http://schemas.microsoft.com/office/drawing/2014/main" id="{4F3E2DB1-B757-D5AC-EBD4-431029148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7990E-BEEC-C753-B233-879C40166878}"/>
              </a:ext>
            </a:extLst>
          </p:cNvPr>
          <p:cNvSpPr>
            <a:spLocks noGrp="1"/>
          </p:cNvSpPr>
          <p:nvPr>
            <p:ph type="sldNum" sz="quarter" idx="12"/>
          </p:nvPr>
        </p:nvSpPr>
        <p:spPr/>
        <p:txBody>
          <a:bodyPr/>
          <a:lstStyle/>
          <a:p>
            <a:fld id="{96C2A503-1DC1-449C-8DC5-508F2A136890}" type="slidenum">
              <a:rPr lang="en-US" smtClean="0"/>
              <a:t>‹#›</a:t>
            </a:fld>
            <a:endParaRPr lang="en-US"/>
          </a:p>
        </p:txBody>
      </p:sp>
    </p:spTree>
    <p:extLst>
      <p:ext uri="{BB962C8B-B14F-4D97-AF65-F5344CB8AC3E}">
        <p14:creationId xmlns:p14="http://schemas.microsoft.com/office/powerpoint/2010/main" val="267902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E4CA5B-3693-C680-08F9-3D72405E8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0C3E1B-8BCF-AFC0-4C8C-ABF4FC372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0AD1FB6-2EA9-FD29-2683-41DC4BC32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360B6-6CCC-4C97-B172-71F948F5AF50}" type="datetimeFigureOut">
              <a:rPr lang="en-US" smtClean="0"/>
              <a:t>2/10/2023</a:t>
            </a:fld>
            <a:endParaRPr lang="en-US"/>
          </a:p>
        </p:txBody>
      </p:sp>
      <p:sp>
        <p:nvSpPr>
          <p:cNvPr id="5" name="Footer Placeholder 4">
            <a:extLst>
              <a:ext uri="{FF2B5EF4-FFF2-40B4-BE49-F238E27FC236}">
                <a16:creationId xmlns:a16="http://schemas.microsoft.com/office/drawing/2014/main" id="{7B2E0298-87CA-7B79-E1D7-820D1C4ED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19E3B-7184-23C3-8D84-3755BD688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2A503-1DC1-449C-8DC5-508F2A136890}" type="slidenum">
              <a:rPr lang="en-US" smtClean="0"/>
              <a:t>‹#›</a:t>
            </a:fld>
            <a:endParaRPr lang="en-US"/>
          </a:p>
        </p:txBody>
      </p:sp>
    </p:spTree>
    <p:extLst>
      <p:ext uri="{BB962C8B-B14F-4D97-AF65-F5344CB8AC3E}">
        <p14:creationId xmlns:p14="http://schemas.microsoft.com/office/powerpoint/2010/main" val="3098941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9DC8E-86D7-97DA-1235-E8DEC3F6F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8FD082-4222-AA2D-03A3-1305DC9CC4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0F93A7-270E-CF37-C0E4-AAF2C70787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068EA-5AF6-473F-BC1E-1F36DE4F8ED9}" type="datetimeFigureOut">
              <a:rPr lang="en-US" smtClean="0"/>
              <a:t>2/10/2023</a:t>
            </a:fld>
            <a:endParaRPr lang="en-US"/>
          </a:p>
        </p:txBody>
      </p:sp>
      <p:sp>
        <p:nvSpPr>
          <p:cNvPr id="5" name="Footer Placeholder 4">
            <a:extLst>
              <a:ext uri="{FF2B5EF4-FFF2-40B4-BE49-F238E27FC236}">
                <a16:creationId xmlns:a16="http://schemas.microsoft.com/office/drawing/2014/main" id="{CE63BCFC-5CA0-E55B-6F05-C2B196F30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144111-EDAC-E38D-3C52-303001669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2AAFD-CFCD-4582-823B-D1D76673D7E7}" type="slidenum">
              <a:rPr lang="en-US" smtClean="0"/>
              <a:t>‹#›</a:t>
            </a:fld>
            <a:endParaRPr lang="en-US"/>
          </a:p>
        </p:txBody>
      </p:sp>
    </p:spTree>
    <p:extLst>
      <p:ext uri="{BB962C8B-B14F-4D97-AF65-F5344CB8AC3E}">
        <p14:creationId xmlns:p14="http://schemas.microsoft.com/office/powerpoint/2010/main" val="1045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jp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customXml" Target="../ink/ink3.xml"/><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customXml" Target="../ink/ink2.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00.png"/><Relationship Id="rId5" Type="http://schemas.openxmlformats.org/officeDocument/2006/relationships/image" Target="../media/image31.png"/><Relationship Id="rId4" Type="http://schemas.openxmlformats.org/officeDocument/2006/relationships/image" Target="../media/image30.png"/><Relationship Id="rId14" Type="http://schemas.openxmlformats.org/officeDocument/2006/relationships/customXml" Target="../ink/ink4.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8.xml"/><Relationship Id="rId18" Type="http://schemas.openxmlformats.org/officeDocument/2006/relationships/image" Target="NULL"/><Relationship Id="rId3" Type="http://schemas.openxmlformats.org/officeDocument/2006/relationships/image" Target="../media/image46.PNG"/><Relationship Id="rId21" Type="http://schemas.openxmlformats.org/officeDocument/2006/relationships/customXml" Target="../ink/ink12.xml"/><Relationship Id="rId12" Type="http://schemas.openxmlformats.org/officeDocument/2006/relationships/image" Target="NULL"/><Relationship Id="rId17" Type="http://schemas.openxmlformats.org/officeDocument/2006/relationships/customXml" Target="../ink/ink10.xml"/><Relationship Id="rId2" Type="http://schemas.openxmlformats.org/officeDocument/2006/relationships/image" Target="../media/image45.PNG"/><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13.xml"/><Relationship Id="rId11" Type="http://schemas.openxmlformats.org/officeDocument/2006/relationships/customXml" Target="../ink/ink7.xml"/><Relationship Id="rId5" Type="http://schemas.openxmlformats.org/officeDocument/2006/relationships/customXml" Target="../ink/ink5.xml"/><Relationship Id="rId15" Type="http://schemas.openxmlformats.org/officeDocument/2006/relationships/customXml" Target="../ink/ink9.xml"/><Relationship Id="rId10" Type="http://schemas.openxmlformats.org/officeDocument/2006/relationships/image" Target="NULL"/><Relationship Id="rId19" Type="http://schemas.openxmlformats.org/officeDocument/2006/relationships/customXml" Target="../ink/ink11.xml"/><Relationship Id="rId4" Type="http://schemas.openxmlformats.org/officeDocument/2006/relationships/image" Target="../media/image47.PNG"/><Relationship Id="rId9" Type="http://schemas.openxmlformats.org/officeDocument/2006/relationships/customXml" Target="../ink/ink6.xml"/><Relationship Id="rId14" Type="http://schemas.openxmlformats.org/officeDocument/2006/relationships/image" Target="NULL"/><Relationship Id="rId22" Type="http://schemas.openxmlformats.org/officeDocument/2006/relationships/image" Target="NULL"/></Relationships>
</file>

<file path=ppt/slides/_rels/slide24.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NULL"/><Relationship Id="rId3" Type="http://schemas.openxmlformats.org/officeDocument/2006/relationships/image" Target="../media/image49.PNG"/><Relationship Id="rId7" Type="http://schemas.openxmlformats.org/officeDocument/2006/relationships/image" Target="NULL"/><Relationship Id="rId12" Type="http://schemas.openxmlformats.org/officeDocument/2006/relationships/customXml" Target="../ink/ink17.xml"/><Relationship Id="rId17" Type="http://schemas.openxmlformats.org/officeDocument/2006/relationships/image" Target="NULL"/><Relationship Id="rId2" Type="http://schemas.openxmlformats.org/officeDocument/2006/relationships/image" Target="../media/image48.PNG"/><Relationship Id="rId16" Type="http://schemas.openxmlformats.org/officeDocument/2006/relationships/customXml" Target="../ink/ink19.xml"/><Relationship Id="rId1" Type="http://schemas.openxmlformats.org/officeDocument/2006/relationships/slideLayout" Target="../slideLayouts/slideLayout13.xml"/><Relationship Id="rId11" Type="http://schemas.openxmlformats.org/officeDocument/2006/relationships/customXml" Target="../ink/ink16.xml"/><Relationship Id="rId15" Type="http://schemas.openxmlformats.org/officeDocument/2006/relationships/image" Target="NULL"/><Relationship Id="rId10" Type="http://schemas.openxmlformats.org/officeDocument/2006/relationships/customXml" Target="../ink/ink15.xml"/><Relationship Id="rId4" Type="http://schemas.openxmlformats.org/officeDocument/2006/relationships/customXml" Target="../ink/ink13.xml"/><Relationship Id="rId9" Type="http://schemas.openxmlformats.org/officeDocument/2006/relationships/image" Target="NULL"/><Relationship Id="rId14" Type="http://schemas.openxmlformats.org/officeDocument/2006/relationships/customXml" Target="../ink/ink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65.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roadtraffic.dft.gov.uk/custom-downloads/road-accidents/reports/93e0efc1-6337-44db-ae68-a226eb1c96c0" TargetMode="External"/><Relationship Id="rId5" Type="http://schemas.openxmlformats.org/officeDocument/2006/relationships/hyperlink" Target="https://data.gov.uk/dataset/cb7ae6f0-4be6-4935-9277-47e5ce24a11f/road-safety-data"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microsoft.com/office/2007/relationships/media" Target="../media/media1.m4a"/><Relationship Id="rId1" Type="http://schemas.openxmlformats.org/officeDocument/2006/relationships/audio" Target="NULL" TargetMode="Externa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80.jpg"/></Relationships>
</file>

<file path=ppt/slides/_rels/slide34.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83.jpg"/><Relationship Id="rId4" Type="http://schemas.openxmlformats.org/officeDocument/2006/relationships/image" Target="../media/image82.jpg"/></Relationships>
</file>

<file path=ppt/slides/_rels/slide3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eather.visualcrossing.com/VisualCrossingWebServices/rest/services/timeline/south%20Yorkshire/2015-01-01/2017-05-31?unitGroup=metric&amp;include=days&amp;key=WK6LC5WXP2L37SWR96EQ9JVKS&amp;contentType=cs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roadtraffic.dft.gov.uk/custom-downloads/road-accidents/reports/93e0efc1-6337-44db-ae68-a226eb1c96c0" TargetMode="External"/><Relationship Id="rId3" Type="http://schemas.openxmlformats.org/officeDocument/2006/relationships/hyperlink" Target="https://doi.org/10.4103/2249-" TargetMode="External"/><Relationship Id="rId7" Type="http://schemas.openxmlformats.org/officeDocument/2006/relationships/hyperlink" Target="https://data.gov.uk/dataset/cb7ae6f0-4be6-4935-9277-47e5ce24a11f/road-safety-dat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eather.visualcrossing.com/VisualCrossingWebServices/rest/services/timeline/south%20Yorkshire/2015-01-01/2017-05-31?unitGroup=metric&amp;include=days&amp;key=WK6LC5WXP2L37SWR96EQ9JVKS&amp;contentType=csv" TargetMode="External"/><Relationship Id="rId5" Type="http://schemas.openxmlformats.org/officeDocument/2006/relationships/hyperlink" Target="https://doi.org/10.1007/978-1-4302-6056-1_1" TargetMode="External"/><Relationship Id="rId4" Type="http://schemas.openxmlformats.org/officeDocument/2006/relationships/hyperlink" Target="https://books.google.co.uk/books?hl=en&amp;lr=&amp;id=drbI_aro20oC&amp;oi=fnd&amp;pg=PR5&amp;ots=t0BizhlZc6&amp;sig=4Fl_ZLlkoSZpfFDBfthaoAdnp9I&amp;redir_esc=y#v=on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252CBC-86AD-DBEF-855C-8739715BF662}"/>
              </a:ext>
            </a:extLst>
          </p:cNvPr>
          <p:cNvSpPr>
            <a:spLocks noGrp="1"/>
          </p:cNvSpPr>
          <p:nvPr>
            <p:ph type="subTitle" idx="1"/>
          </p:nvPr>
        </p:nvSpPr>
        <p:spPr>
          <a:xfrm>
            <a:off x="0" y="0"/>
            <a:ext cx="12191999" cy="6858000"/>
          </a:xfrm>
          <a:solidFill>
            <a:schemeClr val="bg1"/>
          </a:solidFill>
        </p:spPr>
        <p:txBody>
          <a:bodyPr>
            <a:norm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Advance Database Project Management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Insights into Factors Leading to Road  Traffic Accidents in the United Kingdom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Presented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Tharindu Niroshan Madushanka Deegoda </a:t>
            </a:r>
            <a:r>
              <a:rPr lang="en-US" sz="1800">
                <a:effectLst/>
                <a:latin typeface="Times New Roman" panose="02020603050405020304" pitchFamily="18" charset="0"/>
                <a:ea typeface="Calibri" panose="020F0502020204030204" pitchFamily="34" charset="0"/>
                <a:cs typeface="Times New Roman" panose="02020603050405020304" pitchFamily="18" charset="0"/>
              </a:rPr>
              <a:t>Kankanamge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1768429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8"/>
          <p:cNvSpPr txBox="1"/>
          <p:nvPr/>
        </p:nvSpPr>
        <p:spPr>
          <a:xfrm>
            <a:off x="0" y="0"/>
            <a:ext cx="4768948" cy="479685"/>
          </a:xfrm>
          <a:prstGeom prst="rect">
            <a:avLst/>
          </a:prstGeom>
          <a:solidFill>
            <a:schemeClr val="accent1"/>
          </a:solid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90000"/>
              </a:lnSpc>
              <a:spcBef>
                <a:spcPts val="0"/>
              </a:spcBef>
              <a:spcAft>
                <a:spcPts val="0"/>
              </a:spcAft>
              <a:buClr>
                <a:prstClr val="black"/>
              </a:buClr>
              <a:buSzPts val="2400"/>
              <a:buFont typeface="Arial"/>
              <a:buNone/>
              <a:tabLst/>
              <a:defRPr/>
            </a:pPr>
            <a:r>
              <a:rPr kumimoji="0" lang="en-US" sz="2400" b="0" i="0" u="none" strike="noStrike" kern="1200" cap="none" spc="0" normalizeH="0" baseline="0" noProof="0" dirty="0">
                <a:ln>
                  <a:noFill/>
                </a:ln>
                <a:solidFill>
                  <a:prstClr val="white"/>
                </a:solidFill>
                <a:effectLst/>
                <a:uLnTx/>
                <a:uFillTx/>
                <a:latin typeface="Times New Roman" panose="02020603050405020304" pitchFamily="18" charset="0"/>
                <a:ea typeface="Calibri"/>
                <a:cs typeface="Times New Roman" panose="02020603050405020304" pitchFamily="18" charset="0"/>
                <a:sym typeface="Calibri"/>
              </a:rPr>
              <a:t>Software Solution</a:t>
            </a:r>
            <a:endParaRPr kumimoji="0"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 name="Table 3">
            <a:extLst>
              <a:ext uri="{FF2B5EF4-FFF2-40B4-BE49-F238E27FC236}">
                <a16:creationId xmlns:a16="http://schemas.microsoft.com/office/drawing/2014/main" id="{5062A1CE-962A-843E-EE70-E0609103BE0A}"/>
              </a:ext>
            </a:extLst>
          </p:cNvPr>
          <p:cNvGraphicFramePr>
            <a:graphicFrameLocks noGrp="1"/>
          </p:cNvGraphicFramePr>
          <p:nvPr/>
        </p:nvGraphicFramePr>
        <p:xfrm>
          <a:off x="0" y="479685"/>
          <a:ext cx="12192000" cy="66908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514971459"/>
                    </a:ext>
                  </a:extLst>
                </a:gridCol>
                <a:gridCol w="6096000">
                  <a:extLst>
                    <a:ext uri="{9D8B030D-6E8A-4147-A177-3AD203B41FA5}">
                      <a16:colId xmlns:a16="http://schemas.microsoft.com/office/drawing/2014/main" val="2814758658"/>
                    </a:ext>
                  </a:extLst>
                </a:gridCol>
              </a:tblGrid>
              <a:tr h="3973279">
                <a:tc>
                  <a:txBody>
                    <a:bodyPr/>
                    <a:lstStyle/>
                    <a:p>
                      <a:pPr>
                        <a:lnSpc>
                          <a:spcPct val="150000"/>
                        </a:lnSpc>
                      </a:pPr>
                      <a:r>
                        <a:rPr lang="en-US" sz="1600" b="1" kern="1200" dirty="0">
                          <a:solidFill>
                            <a:schemeClr val="tx1"/>
                          </a:solidFill>
                          <a:effectLst/>
                          <a:latin typeface="+mn-lt"/>
                          <a:ea typeface="+mn-ea"/>
                          <a:cs typeface="+mn-cs"/>
                        </a:rPr>
                        <a:t>Hadoop Distribution Vendor: </a:t>
                      </a:r>
                    </a:p>
                    <a:p>
                      <a:pPr>
                        <a:lnSpc>
                          <a:spcPct val="150000"/>
                        </a:lnSpc>
                      </a:pPr>
                      <a:r>
                        <a:rPr lang="en-US" sz="1600" kern="1200" dirty="0">
                          <a:solidFill>
                            <a:schemeClr val="tx1"/>
                          </a:solidFill>
                          <a:effectLst/>
                          <a:latin typeface="+mn-lt"/>
                          <a:ea typeface="+mn-ea"/>
                          <a:cs typeface="+mn-cs"/>
                        </a:rPr>
                        <a:t>This project uses Microsoft Azure to defect the compatibility issues faced by other Hadoop platform. It is fully powered by Hadoop and can easily integrate with Tableau for the visualization.(Sarkar, 2014).</a:t>
                      </a:r>
                    </a:p>
                    <a:p>
                      <a:pPr>
                        <a:lnSpc>
                          <a:spcPct val="150000"/>
                        </a:lnSpc>
                      </a:pPr>
                      <a:endParaRPr lang="en-US" sz="1600" b="1" kern="1200" dirty="0">
                        <a:solidFill>
                          <a:schemeClr val="tx1"/>
                        </a:solidFill>
                        <a:effectLst/>
                        <a:latin typeface="+mn-lt"/>
                        <a:ea typeface="+mn-ea"/>
                        <a:cs typeface="+mn-cs"/>
                      </a:endParaRPr>
                    </a:p>
                    <a:p>
                      <a:pPr>
                        <a:lnSpc>
                          <a:spcPct val="150000"/>
                        </a:lnSpc>
                      </a:pPr>
                      <a:r>
                        <a:rPr lang="en-US" sz="1600" b="1" kern="1200" dirty="0">
                          <a:solidFill>
                            <a:schemeClr val="tx1"/>
                          </a:solidFill>
                          <a:effectLst/>
                          <a:latin typeface="+mn-lt"/>
                          <a:ea typeface="+mn-ea"/>
                          <a:cs typeface="+mn-cs"/>
                        </a:rPr>
                        <a:t>R Studio</a:t>
                      </a:r>
                      <a:r>
                        <a:rPr lang="en-US" sz="1600" kern="1200" dirty="0">
                          <a:solidFill>
                            <a:schemeClr val="tx1"/>
                          </a:solidFill>
                          <a:effectLst/>
                          <a:latin typeface="+mn-lt"/>
                          <a:ea typeface="+mn-ea"/>
                          <a:cs typeface="+mn-cs"/>
                        </a:rPr>
                        <a:t>: R was used for data cleaning and integrity check because of its strength in identifying and removing inaccurate raw data; however, due to its limitation in handling large volume of dataset, we will utilize </a:t>
                      </a:r>
                      <a:r>
                        <a:rPr lang="en-US" sz="1600" kern="1200" dirty="0" err="1">
                          <a:solidFill>
                            <a:schemeClr val="tx1"/>
                          </a:solidFill>
                          <a:effectLst/>
                          <a:latin typeface="+mn-lt"/>
                          <a:ea typeface="+mn-ea"/>
                          <a:cs typeface="+mn-cs"/>
                        </a:rPr>
                        <a:t>SparkR</a:t>
                      </a:r>
                      <a:r>
                        <a:rPr lang="en-US" sz="1600" kern="1200" dirty="0">
                          <a:solidFill>
                            <a:schemeClr val="tx1"/>
                          </a:solidFill>
                          <a:effectLst/>
                          <a:latin typeface="+mn-lt"/>
                          <a:ea typeface="+mn-ea"/>
                          <a:cs typeface="+mn-cs"/>
                        </a:rPr>
                        <a:t> within RStudio to interact with Apache Spark using an R package called </a:t>
                      </a:r>
                      <a:r>
                        <a:rPr lang="en-US" sz="1600" kern="1200" dirty="0" err="1">
                          <a:solidFill>
                            <a:schemeClr val="tx1"/>
                          </a:solidFill>
                          <a:effectLst/>
                          <a:latin typeface="+mn-lt"/>
                          <a:ea typeface="+mn-ea"/>
                          <a:cs typeface="+mn-cs"/>
                        </a:rPr>
                        <a:t>dplyr</a:t>
                      </a:r>
                      <a:r>
                        <a:rPr lang="en-US" sz="1600" kern="1200" dirty="0">
                          <a:solidFill>
                            <a:schemeClr val="tx1"/>
                          </a:solidFill>
                          <a:effectLst/>
                          <a:latin typeface="+mn-lt"/>
                          <a:ea typeface="+mn-ea"/>
                          <a:cs typeface="+mn-cs"/>
                        </a:rPr>
                        <a:t> to manipulate the data. (</a:t>
                      </a:r>
                      <a:r>
                        <a:rPr lang="en-US" sz="1600" kern="1200" dirty="0" err="1">
                          <a:solidFill>
                            <a:schemeClr val="tx1"/>
                          </a:solidFill>
                          <a:effectLst/>
                          <a:latin typeface="+mn-lt"/>
                          <a:ea typeface="+mn-ea"/>
                          <a:cs typeface="+mn-cs"/>
                        </a:rPr>
                        <a:t>Oussous</a:t>
                      </a:r>
                      <a:r>
                        <a:rPr lang="en-US" sz="1600" kern="1200" dirty="0">
                          <a:solidFill>
                            <a:schemeClr val="tx1"/>
                          </a:solidFill>
                          <a:effectLst/>
                          <a:latin typeface="+mn-lt"/>
                          <a:ea typeface="+mn-ea"/>
                          <a:cs typeface="+mn-cs"/>
                        </a:rPr>
                        <a:t> et al., 2018)</a:t>
                      </a:r>
                    </a:p>
                    <a:p>
                      <a:pPr>
                        <a:lnSpc>
                          <a:spcPct val="150000"/>
                        </a:lnSpc>
                      </a:pPr>
                      <a:endParaRPr lang="en-US" sz="1600" dirty="0"/>
                    </a:p>
                  </a:txBody>
                  <a:tcPr>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kern="1200" dirty="0">
                          <a:solidFill>
                            <a:schemeClr val="tx1"/>
                          </a:solidFill>
                          <a:effectLst/>
                          <a:latin typeface="+mn-lt"/>
                          <a:ea typeface="+mn-ea"/>
                          <a:cs typeface="+mn-cs"/>
                        </a:rPr>
                        <a:t>Apache Hadoop</a:t>
                      </a:r>
                      <a:r>
                        <a:rPr lang="en-US" sz="1600" kern="1200" dirty="0">
                          <a:solidFill>
                            <a:schemeClr val="tx1"/>
                          </a:solidFill>
                          <a:effectLst/>
                          <a:latin typeface="+mn-lt"/>
                          <a:ea typeface="+mn-ea"/>
                          <a:cs typeface="+mn-cs"/>
                        </a:rPr>
                        <a:t>: Hadoop framework was utilized for this project because of its flexibility in storing and processing big data due to its large storage capacity and high processing power which saves time when compared to other traditional relational database management system (RDBMS) provides mature fault tolerance (Jonnalagadda,2016).</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1600" kern="1200" dirty="0">
                        <a:solidFill>
                          <a:schemeClr val="tx1"/>
                        </a:solidFill>
                        <a:effectLst/>
                        <a:latin typeface="+mn-lt"/>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kern="1200" dirty="0">
                          <a:solidFill>
                            <a:schemeClr val="tx1"/>
                          </a:solidFill>
                          <a:effectLst/>
                          <a:latin typeface="+mn-lt"/>
                          <a:ea typeface="+mn-ea"/>
                          <a:cs typeface="+mn-cs"/>
                        </a:rPr>
                        <a:t>Hadoop Distributed File System</a:t>
                      </a:r>
                      <a:r>
                        <a:rPr lang="en-US" sz="1600" kern="1200" dirty="0">
                          <a:solidFill>
                            <a:schemeClr val="tx1"/>
                          </a:solidFill>
                          <a:effectLst/>
                          <a:latin typeface="+mn-lt"/>
                          <a:ea typeface="+mn-ea"/>
                          <a:cs typeface="+mn-cs"/>
                        </a:rPr>
                        <a:t>: Because of its reliable storage capability, HDFS was utilized for the development process, the data will be stored on HDFS which is the primary storage for Hadoop. (</a:t>
                      </a:r>
                      <a:r>
                        <a:rPr lang="en-US" sz="1600" i="1" kern="1200" dirty="0">
                          <a:solidFill>
                            <a:schemeClr val="tx1"/>
                          </a:solidFill>
                          <a:effectLst/>
                          <a:latin typeface="+mn-lt"/>
                          <a:ea typeface="+mn-ea"/>
                          <a:cs typeface="+mn-cs"/>
                        </a:rPr>
                        <a:t>Hadoop: The Definitive Guide - Tom White - Google Books</a:t>
                      </a:r>
                      <a:r>
                        <a:rPr lang="en-US" sz="1600" kern="1200" dirty="0">
                          <a:solidFill>
                            <a:schemeClr val="tx1"/>
                          </a:solidFill>
                          <a:effectLst/>
                          <a:latin typeface="+mn-lt"/>
                          <a:ea typeface="+mn-ea"/>
                          <a:cs typeface="+mn-cs"/>
                        </a:rPr>
                        <a:t>, n.d.).</a:t>
                      </a:r>
                    </a:p>
                  </a:txBody>
                  <a:tcPr>
                    <a:solidFill>
                      <a:schemeClr val="bg1"/>
                    </a:solidFill>
                  </a:tcPr>
                </a:tc>
                <a:extLst>
                  <a:ext uri="{0D108BD9-81ED-4DB2-BD59-A6C34878D82A}">
                    <a16:rowId xmlns:a16="http://schemas.microsoft.com/office/drawing/2014/main" val="1301676937"/>
                  </a:ext>
                </a:extLst>
              </a:tr>
              <a:tr h="2547443">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kern="1200" dirty="0">
                          <a:solidFill>
                            <a:schemeClr val="tx1"/>
                          </a:solidFill>
                          <a:effectLst/>
                          <a:latin typeface="+mn-lt"/>
                          <a:ea typeface="+mn-ea"/>
                          <a:cs typeface="+mn-cs"/>
                        </a:rPr>
                        <a:t>Apache Hive</a:t>
                      </a:r>
                      <a:r>
                        <a:rPr lang="en-US" sz="1600" kern="1200" dirty="0">
                          <a:solidFill>
                            <a:schemeClr val="tx1"/>
                          </a:solidFill>
                          <a:effectLst/>
                          <a:latin typeface="+mn-lt"/>
                          <a:ea typeface="+mn-ea"/>
                          <a:cs typeface="+mn-cs"/>
                        </a:rPr>
                        <a:t>: Hive was adopted because it uses batch processing to analyze data quickly across large database compared to traditional RDBMS that are designed to query small dataset. Also, it is built on Hadoop framework which simplifies the integration process. This project will use HiveQL to execute queries, access data and build the data marts</a:t>
                      </a:r>
                    </a:p>
                    <a:p>
                      <a:pPr>
                        <a:lnSpc>
                          <a:spcPct val="150000"/>
                        </a:lnSpc>
                      </a:pPr>
                      <a:endParaRPr lang="en-US" sz="1600" dirty="0"/>
                    </a:p>
                  </a:txBody>
                  <a:tcPr>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600" b="1" kern="1200" dirty="0">
                          <a:solidFill>
                            <a:schemeClr val="tx1"/>
                          </a:solidFill>
                          <a:effectLst/>
                          <a:latin typeface="+mn-lt"/>
                          <a:ea typeface="+mn-ea"/>
                          <a:cs typeface="+mn-cs"/>
                        </a:rPr>
                        <a:t>Tableau</a:t>
                      </a:r>
                      <a:r>
                        <a:rPr lang="en-US" sz="1600" kern="1200" dirty="0">
                          <a:solidFill>
                            <a:schemeClr val="tx1"/>
                          </a:solidFill>
                          <a:effectLst/>
                          <a:latin typeface="+mn-lt"/>
                          <a:ea typeface="+mn-ea"/>
                          <a:cs typeface="+mn-cs"/>
                        </a:rPr>
                        <a:t>: Its great graphical and pictorial representation in visualizing the data effectively due to its simple drag-drop when compared to other visualization tools; also because of its compatibility, it simplifies Hadoop technology by means of easy connection to Apache Hadoop to transform data stored in the data mart and analyze data into an interactive visualization (Cota et al., 2014).</a:t>
                      </a:r>
                    </a:p>
                    <a:p>
                      <a:pPr>
                        <a:lnSpc>
                          <a:spcPct val="150000"/>
                        </a:lnSpc>
                      </a:pPr>
                      <a:endParaRPr lang="en-US" sz="1600" dirty="0"/>
                    </a:p>
                  </a:txBody>
                  <a:tcPr>
                    <a:solidFill>
                      <a:schemeClr val="bg1"/>
                    </a:solidFill>
                  </a:tcPr>
                </a:tc>
                <a:extLst>
                  <a:ext uri="{0D108BD9-81ED-4DB2-BD59-A6C34878D82A}">
                    <a16:rowId xmlns:a16="http://schemas.microsoft.com/office/drawing/2014/main" val="120357043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9"/>
          <p:cNvSpPr txBox="1">
            <a:spLocks noGrp="1"/>
          </p:cNvSpPr>
          <p:nvPr>
            <p:ph type="subTitle" idx="1"/>
          </p:nvPr>
        </p:nvSpPr>
        <p:spPr>
          <a:xfrm>
            <a:off x="-1" y="703385"/>
            <a:ext cx="4980059" cy="6154614"/>
          </a:xfrm>
          <a:prstGeom prst="rect">
            <a:avLst/>
          </a:prstGeom>
          <a:solidFill>
            <a:schemeClr val="bg1"/>
          </a:solidFill>
          <a:ln>
            <a:noFill/>
          </a:ln>
        </p:spPr>
        <p:txBody>
          <a:bodyPr spcFirstLastPara="1" wrap="square" lIns="91425" tIns="45700" rIns="91425" bIns="45700" anchor="t" anchorCtr="0">
            <a:normAutofit/>
          </a:bodyPr>
          <a:lstStyle/>
          <a:p>
            <a:pPr marL="0" lvl="0" indent="0" algn="l" rtl="0">
              <a:lnSpc>
                <a:spcPct val="160000"/>
              </a:lnSpc>
              <a:spcBef>
                <a:spcPts val="0"/>
              </a:spcBef>
              <a:spcAft>
                <a:spcPts val="0"/>
              </a:spcAft>
              <a:buClr>
                <a:schemeClr val="dk1"/>
              </a:buClr>
              <a:buSzPts val="2400"/>
              <a:buNone/>
            </a:pPr>
            <a:r>
              <a:rPr lang="en-US" sz="1600" dirty="0">
                <a:latin typeface="Times New Roman" panose="02020603050405020304" pitchFamily="18" charset="0"/>
                <a:cs typeface="Times New Roman" panose="02020603050405020304" pitchFamily="18" charset="0"/>
              </a:rPr>
              <a:t>This project will adopt the Kimball methodology which follows the bottom-up approach.</a:t>
            </a:r>
          </a:p>
          <a:p>
            <a:pPr marL="0" lvl="0" indent="0" algn="l" rtl="0">
              <a:lnSpc>
                <a:spcPct val="160000"/>
              </a:lnSpc>
              <a:spcBef>
                <a:spcPts val="0"/>
              </a:spcBef>
              <a:spcAft>
                <a:spcPts val="0"/>
              </a:spcAft>
              <a:buClr>
                <a:schemeClr val="dk1"/>
              </a:buClr>
              <a:buSzPts val="2400"/>
              <a:buNone/>
            </a:pPr>
            <a:endParaRPr lang="en-US" sz="1600" dirty="0">
              <a:latin typeface="Times New Roman" panose="02020603050405020304" pitchFamily="18" charset="0"/>
              <a:cs typeface="Times New Roman" panose="02020603050405020304" pitchFamily="18" charset="0"/>
            </a:endParaRPr>
          </a:p>
          <a:p>
            <a:pPr marL="0" lvl="0" indent="0" algn="l" rtl="0">
              <a:lnSpc>
                <a:spcPct val="160000"/>
              </a:lnSpc>
              <a:spcBef>
                <a:spcPts val="0"/>
              </a:spcBef>
              <a:spcAft>
                <a:spcPts val="0"/>
              </a:spcAft>
              <a:buClr>
                <a:schemeClr val="dk1"/>
              </a:buClr>
              <a:buSzPts val="2400"/>
              <a:buNone/>
            </a:pP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Why are we using Kimball’s Approach</a:t>
            </a:r>
            <a:endParaRPr lang="en-US" sz="1600" dirty="0">
              <a:latin typeface="Times New Roman" panose="02020603050405020304" pitchFamily="18" charset="0"/>
              <a:cs typeface="Times New Roman" panose="02020603050405020304" pitchFamily="18" charset="0"/>
            </a:endParaRPr>
          </a:p>
          <a:p>
            <a:pPr marL="285750" lvl="0" indent="-285750" algn="l" rtl="0">
              <a:lnSpc>
                <a:spcPct val="160000"/>
              </a:lnSpc>
              <a:spcBef>
                <a:spcPts val="0"/>
              </a:spcBef>
              <a:spcAft>
                <a:spcPts val="0"/>
              </a:spcAft>
              <a:buClr>
                <a:schemeClr val="dk1"/>
              </a:buClr>
              <a:buSzPts val="240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design of the DataMart is formed based on the 5-business question, hence only data required to answer the business </a:t>
            </a:r>
          </a:p>
          <a:p>
            <a:pPr lvl="0" algn="l" rtl="0">
              <a:lnSpc>
                <a:spcPct val="160000"/>
              </a:lnSpc>
              <a:spcBef>
                <a:spcPts val="0"/>
              </a:spcBef>
              <a:spcAft>
                <a:spcPts val="0"/>
              </a:spcAft>
              <a:buClr>
                <a:schemeClr val="dk1"/>
              </a:buClr>
              <a:buSzPts val="2400"/>
            </a:pPr>
            <a:r>
              <a:rPr lang="en-US" sz="1800" dirty="0">
                <a:latin typeface="Times New Roman" panose="02020603050405020304" pitchFamily="18" charset="0"/>
                <a:cs typeface="Times New Roman" panose="02020603050405020304" pitchFamily="18" charset="0"/>
              </a:rPr>
              <a:t>     requirement is accounted for.</a:t>
            </a:r>
          </a:p>
          <a:p>
            <a:pPr marL="0" lvl="0" indent="0" algn="l" rtl="0">
              <a:lnSpc>
                <a:spcPct val="160000"/>
              </a:lnSpc>
              <a:spcBef>
                <a:spcPts val="0"/>
              </a:spcBef>
              <a:spcAft>
                <a:spcPts val="0"/>
              </a:spcAft>
              <a:buClr>
                <a:schemeClr val="dk1"/>
              </a:buClr>
              <a:buSzPts val="2400"/>
              <a:buNone/>
            </a:pPr>
            <a:endParaRPr lang="en-US" sz="16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2400"/>
              <a:buNone/>
            </a:pPr>
            <a:endParaRPr lang="en-US" dirty="0"/>
          </a:p>
        </p:txBody>
      </p:sp>
      <p:sp>
        <p:nvSpPr>
          <p:cNvPr id="147" name="Google Shape;147;p9"/>
          <p:cNvSpPr txBox="1"/>
          <p:nvPr/>
        </p:nvSpPr>
        <p:spPr>
          <a:xfrm>
            <a:off x="-1" y="-44970"/>
            <a:ext cx="5021705" cy="703384"/>
          </a:xfrm>
          <a:prstGeom prst="rect">
            <a:avLst/>
          </a:prstGeom>
          <a:solidFill>
            <a:schemeClr val="accent1"/>
          </a:solidFill>
          <a:ln>
            <a:noFill/>
          </a:ln>
        </p:spPr>
        <p:txBody>
          <a:bodyPr spcFirstLastPara="1" wrap="square" lIns="91425" tIns="45700" rIns="91425" bIns="45700" anchor="t" anchorCtr="0">
            <a:normAutofit/>
          </a:bodyPr>
          <a:lstStyle/>
          <a:p>
            <a:pPr marL="0" marR="0" lvl="0" indent="0" algn="l" defTabSz="914400" rtl="0" eaLnBrk="1" fontAlgn="auto" latinLnBrk="0" hangingPunct="1">
              <a:lnSpc>
                <a:spcPct val="90000"/>
              </a:lnSpc>
              <a:spcBef>
                <a:spcPts val="0"/>
              </a:spcBef>
              <a:spcAft>
                <a:spcPts val="0"/>
              </a:spcAft>
              <a:buClr>
                <a:prstClr val="black"/>
              </a:buClr>
              <a:buSzPts val="2400"/>
              <a:buFont typeface="Arial"/>
              <a:buNone/>
              <a:tabLst/>
              <a:defRPr/>
            </a:pPr>
            <a:r>
              <a:rPr kumimoji="0" lang="en-US" sz="2400" b="0" i="0" u="none" strike="noStrike" kern="1200" cap="none" spc="0" normalizeH="0" baseline="0" noProof="0">
                <a:ln>
                  <a:noFill/>
                </a:ln>
                <a:solidFill>
                  <a:prstClr val="white"/>
                </a:solidFill>
                <a:effectLst/>
                <a:uLnTx/>
                <a:uFillTx/>
                <a:latin typeface="Calibri"/>
                <a:ea typeface="Calibri"/>
                <a:cs typeface="Calibri"/>
                <a:sym typeface="Calibri"/>
              </a:rPr>
              <a:t>Development Methodology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Graphical user interface, application&#10;&#10;Description automatically generated">
            <a:extLst>
              <a:ext uri="{FF2B5EF4-FFF2-40B4-BE49-F238E27FC236}">
                <a16:creationId xmlns:a16="http://schemas.microsoft.com/office/drawing/2014/main" id="{9A94C0CF-BCC8-FAB0-F203-8B97E451D1C1}"/>
              </a:ext>
            </a:extLst>
          </p:cNvPr>
          <p:cNvPicPr>
            <a:picLocks noChangeAspect="1"/>
          </p:cNvPicPr>
          <p:nvPr/>
        </p:nvPicPr>
        <p:blipFill rotWithShape="1">
          <a:blip r:embed="rId3">
            <a:extLst>
              <a:ext uri="{28A0092B-C50C-407E-A947-70E740481C1C}">
                <a14:useLocalDpi xmlns:a14="http://schemas.microsoft.com/office/drawing/2010/main" val="0"/>
              </a:ext>
            </a:extLst>
          </a:blip>
          <a:srcRect l="3787" t="11557" r="1545" b="18868"/>
          <a:stretch/>
        </p:blipFill>
        <p:spPr>
          <a:xfrm>
            <a:off x="3572655" y="3338774"/>
            <a:ext cx="8619345" cy="3534215"/>
          </a:xfrm>
          <a:prstGeom prst="rect">
            <a:avLst/>
          </a:prstGeom>
        </p:spPr>
      </p:pic>
      <p:sp>
        <p:nvSpPr>
          <p:cNvPr id="4" name="TextBox 3">
            <a:extLst>
              <a:ext uri="{FF2B5EF4-FFF2-40B4-BE49-F238E27FC236}">
                <a16:creationId xmlns:a16="http://schemas.microsoft.com/office/drawing/2014/main" id="{34BCD5C1-8629-F0DD-46C3-61AA709709A6}"/>
              </a:ext>
            </a:extLst>
          </p:cNvPr>
          <p:cNvSpPr txBox="1"/>
          <p:nvPr/>
        </p:nvSpPr>
        <p:spPr>
          <a:xfrm>
            <a:off x="5321508" y="149902"/>
            <a:ext cx="6520722" cy="2971967"/>
          </a:xfrm>
          <a:prstGeom prst="rect">
            <a:avLst/>
          </a:prstGeom>
          <a:noFill/>
        </p:spPr>
        <p:txBody>
          <a:bodyPr wrap="square" rtlCol="0">
            <a:spAutoFit/>
          </a:bodyPr>
          <a:lstStyle/>
          <a:p>
            <a:pPr marL="285750" marR="0" lvl="0" indent="-285750" algn="l" defTabSz="914400" rtl="0" eaLnBrk="1" fontAlgn="auto" latinLnBrk="0" hangingPunct="1">
              <a:lnSpc>
                <a:spcPct val="200000"/>
              </a:lnSpc>
              <a:spcBef>
                <a:spcPts val="0"/>
              </a:spcBef>
              <a:spcAft>
                <a:spcPts val="0"/>
              </a:spcAft>
              <a:buClr>
                <a:prstClr val="black"/>
              </a:buClr>
              <a:buSzPts val="2400"/>
              <a:buFont typeface="Wingdings" panose="05000000000000000000" pitchFamily="2" charset="2"/>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It requires a little period to complete considering the timeline allocated for this project as it focuses on locating the ideal response for a certain area.</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200000"/>
              </a:lnSpc>
              <a:spcBef>
                <a:spcPts val="0"/>
              </a:spcBef>
              <a:spcAft>
                <a:spcPts val="0"/>
              </a:spcAft>
              <a:buClr>
                <a:prstClr val="black"/>
              </a:buClr>
              <a:buSzPts val="2400"/>
              <a:buFont typeface="Wingdings" panose="05000000000000000000" pitchFamily="2" charset="2"/>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Data retrieval is quick since the data amount is not excessive.</a:t>
            </a:r>
          </a:p>
          <a:p>
            <a:pPr marL="285750" marR="0" lvl="0" indent="-285750" algn="l" defTabSz="914400" rtl="0" eaLnBrk="1" fontAlgn="auto" latinLnBrk="0" hangingPunct="1">
              <a:lnSpc>
                <a:spcPct val="200000"/>
              </a:lnSpc>
              <a:spcBef>
                <a:spcPts val="0"/>
              </a:spcBef>
              <a:spcAft>
                <a:spcPts val="0"/>
              </a:spcAft>
              <a:buClr>
                <a:prstClr val="black"/>
              </a:buClr>
              <a:buSzPts val="2400"/>
              <a:buFont typeface="Wingdings" panose="05000000000000000000" pitchFamily="2" charset="2"/>
              <a:buChar char="§"/>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With the addition of new data marts and the expansion of current data marts, scaling up is inexpensive and simple.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848AC61B-3EBE-2A90-B1BA-80D26A7BFBB5}"/>
              </a:ext>
            </a:extLst>
          </p:cNvPr>
          <p:cNvSpPr txBox="1">
            <a:spLocks/>
          </p:cNvSpPr>
          <p:nvPr/>
        </p:nvSpPr>
        <p:spPr>
          <a:xfrm>
            <a:off x="152400" y="17635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ubtitle 2">
            <a:extLst>
              <a:ext uri="{FF2B5EF4-FFF2-40B4-BE49-F238E27FC236}">
                <a16:creationId xmlns:a16="http://schemas.microsoft.com/office/drawing/2014/main" id="{5F77DA5B-6D6F-BD39-78F9-1EC6388C015B}"/>
              </a:ext>
            </a:extLst>
          </p:cNvPr>
          <p:cNvSpPr txBox="1">
            <a:spLocks/>
          </p:cNvSpPr>
          <p:nvPr/>
        </p:nvSpPr>
        <p:spPr>
          <a:xfrm>
            <a:off x="6288258" y="698740"/>
            <a:ext cx="4446409" cy="5149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4E5D2F4-5DE3-78FA-CB69-7ADD6034EFC7}"/>
              </a:ext>
            </a:extLst>
          </p:cNvPr>
          <p:cNvSpPr txBox="1"/>
          <p:nvPr/>
        </p:nvSpPr>
        <p:spPr>
          <a:xfrm>
            <a:off x="111785" y="83906"/>
            <a:ext cx="4954172" cy="461665"/>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Data extraction</a:t>
            </a:r>
          </a:p>
        </p:txBody>
      </p:sp>
      <p:sp>
        <p:nvSpPr>
          <p:cNvPr id="2" name="TextBox 1">
            <a:extLst>
              <a:ext uri="{FF2B5EF4-FFF2-40B4-BE49-F238E27FC236}">
                <a16:creationId xmlns:a16="http://schemas.microsoft.com/office/drawing/2014/main" id="{83A6B278-2A54-B775-0547-FA3EF94335EA}"/>
              </a:ext>
            </a:extLst>
          </p:cNvPr>
          <p:cNvSpPr txBox="1"/>
          <p:nvPr/>
        </p:nvSpPr>
        <p:spPr>
          <a:xfrm>
            <a:off x="1603717" y="1434905"/>
            <a:ext cx="71041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14C7EC2C-0A1D-3768-12A8-19B4E7FF54B6}"/>
              </a:ext>
            </a:extLst>
          </p:cNvPr>
          <p:cNvSpPr/>
          <p:nvPr/>
        </p:nvSpPr>
        <p:spPr>
          <a:xfrm>
            <a:off x="45238" y="2440952"/>
            <a:ext cx="2321169" cy="1994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Accident.csv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vehicle.csv</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casualty.csv</a:t>
            </a:r>
          </a:p>
        </p:txBody>
      </p:sp>
      <p:sp>
        <p:nvSpPr>
          <p:cNvPr id="8" name="Rectangle 7">
            <a:extLst>
              <a:ext uri="{FF2B5EF4-FFF2-40B4-BE49-F238E27FC236}">
                <a16:creationId xmlns:a16="http://schemas.microsoft.com/office/drawing/2014/main" id="{54A2CF1E-6682-8A37-110C-4AA331F57F66}"/>
              </a:ext>
            </a:extLst>
          </p:cNvPr>
          <p:cNvSpPr/>
          <p:nvPr/>
        </p:nvSpPr>
        <p:spPr>
          <a:xfrm>
            <a:off x="3129097" y="1188927"/>
            <a:ext cx="2321169" cy="1994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ED4CD18-D57F-4910-93E6-D98C39CF4F74}"/>
              </a:ext>
            </a:extLst>
          </p:cNvPr>
          <p:cNvSpPr/>
          <p:nvPr/>
        </p:nvSpPr>
        <p:spPr>
          <a:xfrm>
            <a:off x="3129097" y="4028840"/>
            <a:ext cx="2321169" cy="1994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 name="Picture 9" descr="Text&#10;&#10;Description automatically generated">
            <a:extLst>
              <a:ext uri="{FF2B5EF4-FFF2-40B4-BE49-F238E27FC236}">
                <a16:creationId xmlns:a16="http://schemas.microsoft.com/office/drawing/2014/main" id="{328EE964-A524-DA47-BA11-8FEF24615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599" y="1213663"/>
            <a:ext cx="4051080" cy="2414113"/>
          </a:xfrm>
          <a:prstGeom prst="rect">
            <a:avLst/>
          </a:prstGeom>
        </p:spPr>
      </p:pic>
      <p:sp>
        <p:nvSpPr>
          <p:cNvPr id="11" name="Rectangle 10">
            <a:extLst>
              <a:ext uri="{FF2B5EF4-FFF2-40B4-BE49-F238E27FC236}">
                <a16:creationId xmlns:a16="http://schemas.microsoft.com/office/drawing/2014/main" id="{A38D5D12-D2B6-6B04-5844-43EFA3DDADF0}"/>
              </a:ext>
            </a:extLst>
          </p:cNvPr>
          <p:cNvSpPr/>
          <p:nvPr/>
        </p:nvSpPr>
        <p:spPr>
          <a:xfrm>
            <a:off x="6062534" y="4490504"/>
            <a:ext cx="2321169" cy="1994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BA1F23F1-5B12-CD1B-E038-65944E86EFFF}"/>
              </a:ext>
            </a:extLst>
          </p:cNvPr>
          <p:cNvCxnSpPr/>
          <p:nvPr/>
        </p:nvCxnSpPr>
        <p:spPr>
          <a:xfrm>
            <a:off x="5739618"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228A59-4DC5-EDE1-ADF9-C7B2323C67D6}"/>
              </a:ext>
            </a:extLst>
          </p:cNvPr>
          <p:cNvSpPr txBox="1"/>
          <p:nvPr/>
        </p:nvSpPr>
        <p:spPr>
          <a:xfrm>
            <a:off x="6008126" y="731527"/>
            <a:ext cx="3868772" cy="369332"/>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Weather dataset</a:t>
            </a:r>
          </a:p>
        </p:txBody>
      </p:sp>
      <p:sp>
        <p:nvSpPr>
          <p:cNvPr id="15" name="TextBox 14">
            <a:extLst>
              <a:ext uri="{FF2B5EF4-FFF2-40B4-BE49-F238E27FC236}">
                <a16:creationId xmlns:a16="http://schemas.microsoft.com/office/drawing/2014/main" id="{F77ABB44-059F-C62C-9A79-BAAAAA5DEA59}"/>
              </a:ext>
            </a:extLst>
          </p:cNvPr>
          <p:cNvSpPr txBox="1"/>
          <p:nvPr/>
        </p:nvSpPr>
        <p:spPr>
          <a:xfrm>
            <a:off x="111785" y="766813"/>
            <a:ext cx="4446406" cy="369332"/>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Accident, vehicle and casualty's dataset</a:t>
            </a:r>
          </a:p>
        </p:txBody>
      </p:sp>
      <p:pic>
        <p:nvPicPr>
          <p:cNvPr id="17" name="Picture 16" descr="A close-up of a logo&#10;&#10;Description automatically generated with low confidence">
            <a:extLst>
              <a:ext uri="{FF2B5EF4-FFF2-40B4-BE49-F238E27FC236}">
                <a16:creationId xmlns:a16="http://schemas.microsoft.com/office/drawing/2014/main" id="{1AD6BB24-D384-10F2-7B9C-FE180AD3B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360" y="1365235"/>
            <a:ext cx="721968" cy="721968"/>
          </a:xfrm>
          <a:prstGeom prst="rect">
            <a:avLst/>
          </a:prstGeom>
        </p:spPr>
      </p:pic>
      <p:sp>
        <p:nvSpPr>
          <p:cNvPr id="18" name="TextBox 17">
            <a:extLst>
              <a:ext uri="{FF2B5EF4-FFF2-40B4-BE49-F238E27FC236}">
                <a16:creationId xmlns:a16="http://schemas.microsoft.com/office/drawing/2014/main" id="{4148CEC0-FF43-69E4-4897-1ECEB87EE865}"/>
              </a:ext>
            </a:extLst>
          </p:cNvPr>
          <p:cNvSpPr txBox="1"/>
          <p:nvPr/>
        </p:nvSpPr>
        <p:spPr>
          <a:xfrm>
            <a:off x="3360697" y="2236763"/>
            <a:ext cx="183027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Stored to Google drive </a:t>
            </a:r>
          </a:p>
        </p:txBody>
      </p:sp>
      <p:pic>
        <p:nvPicPr>
          <p:cNvPr id="22" name="Picture 21" descr="Icon&#10;&#10;Description automatically generated">
            <a:extLst>
              <a:ext uri="{FF2B5EF4-FFF2-40B4-BE49-F238E27FC236}">
                <a16:creationId xmlns:a16="http://schemas.microsoft.com/office/drawing/2014/main" id="{0B61FDF5-D0E2-CA0D-99AF-AF0E9BC1C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8937" y="4072473"/>
            <a:ext cx="989254" cy="989254"/>
          </a:xfrm>
          <a:prstGeom prst="rect">
            <a:avLst/>
          </a:prstGeom>
        </p:spPr>
      </p:pic>
      <p:sp>
        <p:nvSpPr>
          <p:cNvPr id="23" name="TextBox 22">
            <a:extLst>
              <a:ext uri="{FF2B5EF4-FFF2-40B4-BE49-F238E27FC236}">
                <a16:creationId xmlns:a16="http://schemas.microsoft.com/office/drawing/2014/main" id="{85D85EE8-E35A-7858-7D1A-642C807D2366}"/>
              </a:ext>
            </a:extLst>
          </p:cNvPr>
          <p:cNvSpPr txBox="1"/>
          <p:nvPr/>
        </p:nvSpPr>
        <p:spPr>
          <a:xfrm>
            <a:off x="3273773" y="5025887"/>
            <a:ext cx="232116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Downloaded to Hadoop local file system</a:t>
            </a:r>
          </a:p>
        </p:txBody>
      </p:sp>
      <p:cxnSp>
        <p:nvCxnSpPr>
          <p:cNvPr id="25" name="Straight Arrow Connector 24">
            <a:extLst>
              <a:ext uri="{FF2B5EF4-FFF2-40B4-BE49-F238E27FC236}">
                <a16:creationId xmlns:a16="http://schemas.microsoft.com/office/drawing/2014/main" id="{1972F82A-0643-8E77-7017-B7A2D5CEBCDD}"/>
              </a:ext>
            </a:extLst>
          </p:cNvPr>
          <p:cNvCxnSpPr/>
          <p:nvPr/>
        </p:nvCxnSpPr>
        <p:spPr>
          <a:xfrm flipV="1">
            <a:off x="2334988" y="2050215"/>
            <a:ext cx="794109" cy="8328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F8AD48-33B2-F1BF-7308-BC2287A009FE}"/>
              </a:ext>
            </a:extLst>
          </p:cNvPr>
          <p:cNvCxnSpPr>
            <a:stCxn id="8" idx="2"/>
            <a:endCxn id="9" idx="0"/>
          </p:cNvCxnSpPr>
          <p:nvPr/>
        </p:nvCxnSpPr>
        <p:spPr>
          <a:xfrm>
            <a:off x="4289682" y="3183022"/>
            <a:ext cx="0" cy="845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346C483-B367-1C6E-4FFB-5C46A428F231}"/>
              </a:ext>
            </a:extLst>
          </p:cNvPr>
          <p:cNvSpPr txBox="1"/>
          <p:nvPr/>
        </p:nvSpPr>
        <p:spPr>
          <a:xfrm>
            <a:off x="9845039" y="1134667"/>
            <a:ext cx="2321169" cy="646331"/>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Downloaded via API in R</a:t>
            </a:r>
          </a:p>
        </p:txBody>
      </p:sp>
      <p:pic>
        <p:nvPicPr>
          <p:cNvPr id="29" name="Picture 28" descr="Icon&#10;&#10;Description automatically generated">
            <a:extLst>
              <a:ext uri="{FF2B5EF4-FFF2-40B4-BE49-F238E27FC236}">
                <a16:creationId xmlns:a16="http://schemas.microsoft.com/office/drawing/2014/main" id="{AF0B6486-1110-470F-2348-F82871A5D3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6369" y="4655083"/>
            <a:ext cx="989254" cy="989254"/>
          </a:xfrm>
          <a:prstGeom prst="rect">
            <a:avLst/>
          </a:prstGeom>
        </p:spPr>
      </p:pic>
      <p:cxnSp>
        <p:nvCxnSpPr>
          <p:cNvPr id="30" name="Straight Arrow Connector 29">
            <a:extLst>
              <a:ext uri="{FF2B5EF4-FFF2-40B4-BE49-F238E27FC236}">
                <a16:creationId xmlns:a16="http://schemas.microsoft.com/office/drawing/2014/main" id="{2E555DCC-3D7E-8910-FBD6-DF609137F1D5}"/>
              </a:ext>
            </a:extLst>
          </p:cNvPr>
          <p:cNvCxnSpPr/>
          <p:nvPr/>
        </p:nvCxnSpPr>
        <p:spPr>
          <a:xfrm>
            <a:off x="7274150" y="3627776"/>
            <a:ext cx="0" cy="8458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DE5F0DD-33F4-5F7D-E3EA-6D8F1A5E532F}"/>
              </a:ext>
            </a:extLst>
          </p:cNvPr>
          <p:cNvSpPr txBox="1"/>
          <p:nvPr/>
        </p:nvSpPr>
        <p:spPr>
          <a:xfrm>
            <a:off x="6110411" y="5588656"/>
            <a:ext cx="232116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stored to Hadoop local file system</a:t>
            </a:r>
          </a:p>
        </p:txBody>
      </p:sp>
      <p:sp>
        <p:nvSpPr>
          <p:cNvPr id="32" name="TextBox 31">
            <a:extLst>
              <a:ext uri="{FF2B5EF4-FFF2-40B4-BE49-F238E27FC236}">
                <a16:creationId xmlns:a16="http://schemas.microsoft.com/office/drawing/2014/main" id="{0A2D1A3F-C5DD-9B18-A5B1-338505E189F3}"/>
              </a:ext>
            </a:extLst>
          </p:cNvPr>
          <p:cNvSpPr txBox="1"/>
          <p:nvPr/>
        </p:nvSpPr>
        <p:spPr>
          <a:xfrm>
            <a:off x="9876899" y="2633644"/>
            <a:ext cx="2321169"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Converted to text file</a:t>
            </a:r>
          </a:p>
        </p:txBody>
      </p:sp>
      <p:sp>
        <p:nvSpPr>
          <p:cNvPr id="33" name="TextBox 32">
            <a:extLst>
              <a:ext uri="{FF2B5EF4-FFF2-40B4-BE49-F238E27FC236}">
                <a16:creationId xmlns:a16="http://schemas.microsoft.com/office/drawing/2014/main" id="{FF4227D6-9B47-6CEB-7D76-6326EE241BF2}"/>
              </a:ext>
            </a:extLst>
          </p:cNvPr>
          <p:cNvSpPr txBox="1"/>
          <p:nvPr/>
        </p:nvSpPr>
        <p:spPr>
          <a:xfrm>
            <a:off x="88017" y="4435047"/>
            <a:ext cx="203043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Gov.uk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ONS</a:t>
            </a:r>
          </a:p>
        </p:txBody>
      </p:sp>
    </p:spTree>
    <p:extLst>
      <p:ext uri="{BB962C8B-B14F-4D97-AF65-F5344CB8AC3E}">
        <p14:creationId xmlns:p14="http://schemas.microsoft.com/office/powerpoint/2010/main" val="2177409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E5D2F4-5DE3-78FA-CB69-7ADD6034EFC7}"/>
              </a:ext>
            </a:extLst>
          </p:cNvPr>
          <p:cNvSpPr txBox="1"/>
          <p:nvPr/>
        </p:nvSpPr>
        <p:spPr>
          <a:xfrm>
            <a:off x="0" y="0"/>
            <a:ext cx="4935281" cy="461665"/>
          </a:xfrm>
          <a:prstGeom prst="rect">
            <a:avLst/>
          </a:prstGeom>
          <a:solidFill>
            <a:schemeClr val="bg1"/>
          </a:solidFill>
        </p:spPr>
        <p:txBody>
          <a:bodyPr wrap="square" rtlCol="0">
            <a:spAutoFit/>
          </a:bodyPr>
          <a:lstStyle/>
          <a:p>
            <a:r>
              <a:rPr lang="en-US" sz="2400" dirty="0"/>
              <a:t>Raw Dataset  Validation</a:t>
            </a:r>
          </a:p>
        </p:txBody>
      </p:sp>
      <p:graphicFrame>
        <p:nvGraphicFramePr>
          <p:cNvPr id="9" name="Table 9">
            <a:extLst>
              <a:ext uri="{FF2B5EF4-FFF2-40B4-BE49-F238E27FC236}">
                <a16:creationId xmlns:a16="http://schemas.microsoft.com/office/drawing/2014/main" id="{3E12C25E-9F7F-6E9C-910E-22D55D379B58}"/>
              </a:ext>
            </a:extLst>
          </p:cNvPr>
          <p:cNvGraphicFramePr>
            <a:graphicFrameLocks noGrp="1"/>
          </p:cNvGraphicFramePr>
          <p:nvPr>
            <p:extLst>
              <p:ext uri="{D42A27DB-BD31-4B8C-83A1-F6EECF244321}">
                <p14:modId xmlns:p14="http://schemas.microsoft.com/office/powerpoint/2010/main" val="3797494588"/>
              </p:ext>
            </p:extLst>
          </p:nvPr>
        </p:nvGraphicFramePr>
        <p:xfrm>
          <a:off x="152400" y="824458"/>
          <a:ext cx="6218420" cy="5906125"/>
        </p:xfrm>
        <a:graphic>
          <a:graphicData uri="http://schemas.openxmlformats.org/drawingml/2006/table">
            <a:tbl>
              <a:tblPr firstRow="1" bandRow="1">
                <a:tableStyleId>{5C22544A-7EE6-4342-B048-85BDC9FD1C3A}</a:tableStyleId>
              </a:tblPr>
              <a:tblGrid>
                <a:gridCol w="1554605">
                  <a:extLst>
                    <a:ext uri="{9D8B030D-6E8A-4147-A177-3AD203B41FA5}">
                      <a16:colId xmlns:a16="http://schemas.microsoft.com/office/drawing/2014/main" val="3764634284"/>
                    </a:ext>
                  </a:extLst>
                </a:gridCol>
                <a:gridCol w="1554605">
                  <a:extLst>
                    <a:ext uri="{9D8B030D-6E8A-4147-A177-3AD203B41FA5}">
                      <a16:colId xmlns:a16="http://schemas.microsoft.com/office/drawing/2014/main" val="2314127141"/>
                    </a:ext>
                  </a:extLst>
                </a:gridCol>
                <a:gridCol w="1554605">
                  <a:extLst>
                    <a:ext uri="{9D8B030D-6E8A-4147-A177-3AD203B41FA5}">
                      <a16:colId xmlns:a16="http://schemas.microsoft.com/office/drawing/2014/main" val="3894880023"/>
                    </a:ext>
                  </a:extLst>
                </a:gridCol>
                <a:gridCol w="1554605">
                  <a:extLst>
                    <a:ext uri="{9D8B030D-6E8A-4147-A177-3AD203B41FA5}">
                      <a16:colId xmlns:a16="http://schemas.microsoft.com/office/drawing/2014/main" val="3489483593"/>
                    </a:ext>
                  </a:extLst>
                </a:gridCol>
              </a:tblGrid>
              <a:tr h="1181225">
                <a:tc>
                  <a:txBody>
                    <a:bodyPr/>
                    <a:lstStyle/>
                    <a:p>
                      <a:r>
                        <a:rPr lang="en-US" dirty="0"/>
                        <a:t>DATASETS</a:t>
                      </a:r>
                    </a:p>
                  </a:txBody>
                  <a:tcPr/>
                </a:tc>
                <a:tc>
                  <a:txBody>
                    <a:bodyPr/>
                    <a:lstStyle/>
                    <a:p>
                      <a:r>
                        <a:rPr lang="en-US" dirty="0"/>
                        <a:t>VARIABLES</a:t>
                      </a:r>
                    </a:p>
                  </a:txBody>
                  <a:tcPr/>
                </a:tc>
                <a:tc>
                  <a:txBody>
                    <a:bodyPr/>
                    <a:lstStyle/>
                    <a:p>
                      <a:r>
                        <a:rPr lang="en-US" dirty="0"/>
                        <a:t>OBSERVATION</a:t>
                      </a:r>
                    </a:p>
                  </a:txBody>
                  <a:tcPr/>
                </a:tc>
                <a:tc>
                  <a:txBody>
                    <a:bodyPr/>
                    <a:lstStyle/>
                    <a:p>
                      <a:r>
                        <a:rPr lang="en-US" dirty="0"/>
                        <a:t>MISSING VALUES</a:t>
                      </a:r>
                    </a:p>
                  </a:txBody>
                  <a:tcPr/>
                </a:tc>
                <a:extLst>
                  <a:ext uri="{0D108BD9-81ED-4DB2-BD59-A6C34878D82A}">
                    <a16:rowId xmlns:a16="http://schemas.microsoft.com/office/drawing/2014/main" val="3540954824"/>
                  </a:ext>
                </a:extLst>
              </a:tr>
              <a:tr h="1181225">
                <a:tc>
                  <a:txBody>
                    <a:bodyPr/>
                    <a:lstStyle/>
                    <a:p>
                      <a:r>
                        <a:rPr lang="en-US" dirty="0"/>
                        <a:t>ACCIDENT </a:t>
                      </a:r>
                    </a:p>
                  </a:txBody>
                  <a:tcPr/>
                </a:tc>
                <a:tc>
                  <a:txBody>
                    <a:bodyPr/>
                    <a:lstStyle/>
                    <a:p>
                      <a:r>
                        <a:rPr lang="en-US" dirty="0"/>
                        <a:t>36</a:t>
                      </a:r>
                    </a:p>
                  </a:txBody>
                  <a:tcPr/>
                </a:tc>
                <a:tc>
                  <a:txBody>
                    <a:bodyPr/>
                    <a:lstStyle/>
                    <a:p>
                      <a:r>
                        <a:rPr lang="en-US" dirty="0"/>
                        <a:t>646830</a:t>
                      </a:r>
                    </a:p>
                  </a:txBody>
                  <a:tcPr/>
                </a:tc>
                <a:tc>
                  <a:txBody>
                    <a:bodyPr/>
                    <a:lstStyle/>
                    <a:p>
                      <a:r>
                        <a:rPr lang="en-US" dirty="0"/>
                        <a:t>1,770</a:t>
                      </a:r>
                    </a:p>
                  </a:txBody>
                  <a:tcPr/>
                </a:tc>
                <a:extLst>
                  <a:ext uri="{0D108BD9-81ED-4DB2-BD59-A6C34878D82A}">
                    <a16:rowId xmlns:a16="http://schemas.microsoft.com/office/drawing/2014/main" val="1783464383"/>
                  </a:ext>
                </a:extLst>
              </a:tr>
              <a:tr h="1181225">
                <a:tc>
                  <a:txBody>
                    <a:bodyPr/>
                    <a:lstStyle/>
                    <a:p>
                      <a:r>
                        <a:rPr lang="en-US" dirty="0"/>
                        <a:t>CASUALTY</a:t>
                      </a:r>
                    </a:p>
                  </a:txBody>
                  <a:tcPr/>
                </a:tc>
                <a:tc>
                  <a:txBody>
                    <a:bodyPr/>
                    <a:lstStyle/>
                    <a:p>
                      <a:r>
                        <a:rPr lang="en-US" dirty="0"/>
                        <a:t>18</a:t>
                      </a:r>
                    </a:p>
                  </a:txBody>
                  <a:tcPr/>
                </a:tc>
                <a:tc>
                  <a:txBody>
                    <a:bodyPr/>
                    <a:lstStyle/>
                    <a:p>
                      <a:r>
                        <a:rPr lang="en-US" dirty="0"/>
                        <a:t>852321</a:t>
                      </a:r>
                    </a:p>
                  </a:txBody>
                  <a:tcPr/>
                </a:tc>
                <a:tc>
                  <a:txBody>
                    <a:bodyPr/>
                    <a:lstStyle/>
                    <a:p>
                      <a:r>
                        <a:rPr lang="en-US" dirty="0"/>
                        <a:t>29,293</a:t>
                      </a:r>
                    </a:p>
                  </a:txBody>
                  <a:tcPr/>
                </a:tc>
                <a:extLst>
                  <a:ext uri="{0D108BD9-81ED-4DB2-BD59-A6C34878D82A}">
                    <a16:rowId xmlns:a16="http://schemas.microsoft.com/office/drawing/2014/main" val="3270699542"/>
                  </a:ext>
                </a:extLst>
              </a:tr>
              <a:tr h="1181225">
                <a:tc>
                  <a:txBody>
                    <a:bodyPr/>
                    <a:lstStyle/>
                    <a:p>
                      <a:r>
                        <a:rPr lang="en-US" dirty="0"/>
                        <a:t>VEHICLES</a:t>
                      </a:r>
                    </a:p>
                  </a:txBody>
                  <a:tcPr/>
                </a:tc>
                <a:tc>
                  <a:txBody>
                    <a:bodyPr/>
                    <a:lstStyle/>
                    <a:p>
                      <a:r>
                        <a:rPr lang="en-US" dirty="0"/>
                        <a:t>27</a:t>
                      </a:r>
                    </a:p>
                  </a:txBody>
                  <a:tcPr/>
                </a:tc>
                <a:tc>
                  <a:txBody>
                    <a:bodyPr/>
                    <a:lstStyle/>
                    <a:p>
                      <a:r>
                        <a:rPr lang="en-US" dirty="0"/>
                        <a:t>1,192,060</a:t>
                      </a:r>
                    </a:p>
                  </a:txBody>
                  <a:tcPr/>
                </a:tc>
                <a:tc>
                  <a:txBody>
                    <a:bodyPr/>
                    <a:lstStyle/>
                    <a:p>
                      <a:r>
                        <a:rPr lang="en-US" dirty="0"/>
                        <a:t>163,102</a:t>
                      </a:r>
                    </a:p>
                  </a:txBody>
                  <a:tcPr/>
                </a:tc>
                <a:extLst>
                  <a:ext uri="{0D108BD9-81ED-4DB2-BD59-A6C34878D82A}">
                    <a16:rowId xmlns:a16="http://schemas.microsoft.com/office/drawing/2014/main" val="1327632530"/>
                  </a:ext>
                </a:extLst>
              </a:tr>
              <a:tr h="1181225">
                <a:tc>
                  <a:txBody>
                    <a:bodyPr/>
                    <a:lstStyle/>
                    <a:p>
                      <a:r>
                        <a:rPr lang="en-US" dirty="0"/>
                        <a:t> WEATHER </a:t>
                      </a:r>
                    </a:p>
                  </a:txBody>
                  <a:tcPr/>
                </a:tc>
                <a:tc>
                  <a:txBody>
                    <a:bodyPr/>
                    <a:lstStyle/>
                    <a:p>
                      <a:r>
                        <a:rPr lang="en-US" dirty="0"/>
                        <a:t>33</a:t>
                      </a:r>
                    </a:p>
                  </a:txBody>
                  <a:tcPr/>
                </a:tc>
                <a:tc>
                  <a:txBody>
                    <a:bodyPr/>
                    <a:lstStyle/>
                    <a:p>
                      <a:r>
                        <a:rPr lang="en-US" dirty="0"/>
                        <a:t>531,564</a:t>
                      </a:r>
                    </a:p>
                  </a:txBody>
                  <a:tcPr/>
                </a:tc>
                <a:tc>
                  <a:txBody>
                    <a:bodyPr/>
                    <a:lstStyle/>
                    <a:p>
                      <a:r>
                        <a:rPr lang="en-US" dirty="0"/>
                        <a:t>No missing value</a:t>
                      </a:r>
                    </a:p>
                  </a:txBody>
                  <a:tcPr/>
                </a:tc>
                <a:extLst>
                  <a:ext uri="{0D108BD9-81ED-4DB2-BD59-A6C34878D82A}">
                    <a16:rowId xmlns:a16="http://schemas.microsoft.com/office/drawing/2014/main" val="3145079376"/>
                  </a:ext>
                </a:extLst>
              </a:tr>
            </a:tbl>
          </a:graphicData>
        </a:graphic>
      </p:graphicFrame>
      <p:sp>
        <p:nvSpPr>
          <p:cNvPr id="2" name="TextBox 1">
            <a:extLst>
              <a:ext uri="{FF2B5EF4-FFF2-40B4-BE49-F238E27FC236}">
                <a16:creationId xmlns:a16="http://schemas.microsoft.com/office/drawing/2014/main" id="{8AFC2E85-D78B-C07D-9B6D-A290DDF62041}"/>
              </a:ext>
            </a:extLst>
          </p:cNvPr>
          <p:cNvSpPr txBox="1"/>
          <p:nvPr/>
        </p:nvSpPr>
        <p:spPr>
          <a:xfrm>
            <a:off x="7007901" y="46166"/>
            <a:ext cx="4467069" cy="369332"/>
          </a:xfrm>
          <a:prstGeom prst="rect">
            <a:avLst/>
          </a:prstGeom>
          <a:solidFill>
            <a:schemeClr val="accent1"/>
          </a:solidFill>
        </p:spPr>
        <p:txBody>
          <a:bodyPr wrap="square" rtlCol="0">
            <a:spAutoFit/>
          </a:bodyPr>
          <a:lstStyle/>
          <a:p>
            <a:r>
              <a:rPr lang="en-US" dirty="0">
                <a:solidFill>
                  <a:schemeClr val="bg1"/>
                </a:solidFill>
              </a:rPr>
              <a:t>Data Preparation</a:t>
            </a:r>
          </a:p>
        </p:txBody>
      </p:sp>
      <p:sp>
        <p:nvSpPr>
          <p:cNvPr id="3" name="TextBox 2">
            <a:extLst>
              <a:ext uri="{FF2B5EF4-FFF2-40B4-BE49-F238E27FC236}">
                <a16:creationId xmlns:a16="http://schemas.microsoft.com/office/drawing/2014/main" id="{A47D9F43-3867-57FB-9C50-6CB9147F27EC}"/>
              </a:ext>
            </a:extLst>
          </p:cNvPr>
          <p:cNvSpPr txBox="1"/>
          <p:nvPr/>
        </p:nvSpPr>
        <p:spPr>
          <a:xfrm>
            <a:off x="7007901" y="419724"/>
            <a:ext cx="5142315" cy="369332"/>
          </a:xfrm>
          <a:prstGeom prst="rect">
            <a:avLst/>
          </a:prstGeom>
          <a:solidFill>
            <a:schemeClr val="accent1"/>
          </a:solidFill>
        </p:spPr>
        <p:txBody>
          <a:bodyPr wrap="square" rtlCol="0">
            <a:spAutoFit/>
          </a:bodyPr>
          <a:lstStyle/>
          <a:p>
            <a:r>
              <a:rPr lang="en-US" dirty="0">
                <a:solidFill>
                  <a:schemeClr val="bg1"/>
                </a:solidFill>
              </a:rPr>
              <a:t>Data Quality Check – frequency count for variables</a:t>
            </a:r>
          </a:p>
        </p:txBody>
      </p:sp>
      <p:pic>
        <p:nvPicPr>
          <p:cNvPr id="7" name="Content Placeholder 4" descr="Graphical user interface, text, application, email&#10;&#10;Description automatically generated">
            <a:extLst>
              <a:ext uri="{FF2B5EF4-FFF2-40B4-BE49-F238E27FC236}">
                <a16:creationId xmlns:a16="http://schemas.microsoft.com/office/drawing/2014/main" id="{98A10740-AD4D-7847-9442-19925ACAF1B7}"/>
              </a:ext>
            </a:extLst>
          </p:cNvPr>
          <p:cNvPicPr>
            <a:picLocks noChangeAspect="1"/>
          </p:cNvPicPr>
          <p:nvPr/>
        </p:nvPicPr>
        <p:blipFill rotWithShape="1">
          <a:blip r:embed="rId2">
            <a:extLst>
              <a:ext uri="{28A0092B-C50C-407E-A947-70E740481C1C}">
                <a14:useLocalDpi xmlns:a14="http://schemas.microsoft.com/office/drawing/2010/main" val="0"/>
              </a:ext>
            </a:extLst>
          </a:blip>
          <a:srcRect r="34518" b="36199"/>
          <a:stretch/>
        </p:blipFill>
        <p:spPr>
          <a:xfrm>
            <a:off x="7007901" y="824458"/>
            <a:ext cx="5142315" cy="2463516"/>
          </a:xfrm>
          <a:prstGeom prst="rect">
            <a:avLst/>
          </a:prstGeom>
        </p:spPr>
      </p:pic>
      <p:sp>
        <p:nvSpPr>
          <p:cNvPr id="8" name="TextBox 7">
            <a:extLst>
              <a:ext uri="{FF2B5EF4-FFF2-40B4-BE49-F238E27FC236}">
                <a16:creationId xmlns:a16="http://schemas.microsoft.com/office/drawing/2014/main" id="{843E2F96-3896-A8FE-8739-7E859BA8DE6E}"/>
              </a:ext>
            </a:extLst>
          </p:cNvPr>
          <p:cNvSpPr txBox="1"/>
          <p:nvPr/>
        </p:nvSpPr>
        <p:spPr>
          <a:xfrm>
            <a:off x="7007901" y="3287974"/>
            <a:ext cx="2712531" cy="3442609"/>
          </a:xfrm>
          <a:prstGeom prst="rect">
            <a:avLst/>
          </a:prstGeom>
          <a:solidFill>
            <a:schemeClr val="bg1"/>
          </a:solidFill>
          <a:ln>
            <a:solidFill>
              <a:srgbClr val="FF0000"/>
            </a:solidFill>
          </a:ln>
        </p:spPr>
        <p:txBody>
          <a:bodyPr wrap="square" rtlCol="0">
            <a:spAutoFit/>
          </a:bodyPr>
          <a:lstStyle/>
          <a:p>
            <a:pPr>
              <a:lnSpc>
                <a:spcPct val="250000"/>
              </a:lnSpc>
            </a:pPr>
            <a:r>
              <a:rPr lang="en-US" dirty="0"/>
              <a:t>Accident data = 646830</a:t>
            </a:r>
          </a:p>
          <a:p>
            <a:pPr>
              <a:lnSpc>
                <a:spcPct val="250000"/>
              </a:lnSpc>
            </a:pPr>
            <a:r>
              <a:rPr lang="en-US" dirty="0"/>
              <a:t>Casualty data = 852321</a:t>
            </a:r>
          </a:p>
          <a:p>
            <a:pPr>
              <a:lnSpc>
                <a:spcPct val="250000"/>
              </a:lnSpc>
            </a:pPr>
            <a:r>
              <a:rPr lang="en-US" dirty="0"/>
              <a:t>Vehicle data= 1.192,060</a:t>
            </a:r>
          </a:p>
          <a:p>
            <a:pPr>
              <a:lnSpc>
                <a:spcPct val="250000"/>
              </a:lnSpc>
            </a:pPr>
            <a:r>
              <a:rPr lang="en-US" dirty="0"/>
              <a:t>Weather data =  531,564</a:t>
            </a:r>
          </a:p>
          <a:p>
            <a:pPr>
              <a:lnSpc>
                <a:spcPct val="250000"/>
              </a:lnSpc>
            </a:pPr>
            <a:endParaRPr lang="en-US" dirty="0"/>
          </a:p>
        </p:txBody>
      </p:sp>
    </p:spTree>
    <p:extLst>
      <p:ext uri="{BB962C8B-B14F-4D97-AF65-F5344CB8AC3E}">
        <p14:creationId xmlns:p14="http://schemas.microsoft.com/office/powerpoint/2010/main" val="11867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AF4C443C-6F00-B30A-2F88-BC15BF4AD363}"/>
              </a:ext>
            </a:extLst>
          </p:cNvPr>
          <p:cNvPicPr>
            <a:picLocks noChangeAspect="1"/>
          </p:cNvPicPr>
          <p:nvPr/>
        </p:nvPicPr>
        <p:blipFill rotWithShape="1">
          <a:blip r:embed="rId2">
            <a:extLst>
              <a:ext uri="{28A0092B-C50C-407E-A947-70E740481C1C}">
                <a14:useLocalDpi xmlns:a14="http://schemas.microsoft.com/office/drawing/2010/main" val="0"/>
              </a:ext>
            </a:extLst>
          </a:blip>
          <a:srcRect r="52345"/>
          <a:stretch/>
        </p:blipFill>
        <p:spPr>
          <a:xfrm>
            <a:off x="4898170" y="723261"/>
            <a:ext cx="2395659" cy="5699980"/>
          </a:xfrm>
          <a:prstGeom prst="rect">
            <a:avLst/>
          </a:prstGeom>
          <a:ln>
            <a:solidFill>
              <a:srgbClr val="C00000">
                <a:alpha val="97000"/>
              </a:srgbClr>
            </a:solidFill>
          </a:ln>
        </p:spPr>
      </p:pic>
      <p:sp>
        <p:nvSpPr>
          <p:cNvPr id="2" name="Title 1">
            <a:extLst>
              <a:ext uri="{FF2B5EF4-FFF2-40B4-BE49-F238E27FC236}">
                <a16:creationId xmlns:a16="http://schemas.microsoft.com/office/drawing/2014/main" id="{81BCA25D-4C72-565D-B936-2B1F6A43B8DC}"/>
              </a:ext>
            </a:extLst>
          </p:cNvPr>
          <p:cNvSpPr>
            <a:spLocks noGrp="1"/>
          </p:cNvSpPr>
          <p:nvPr>
            <p:ph type="title"/>
          </p:nvPr>
        </p:nvSpPr>
        <p:spPr>
          <a:xfrm>
            <a:off x="0" y="18515"/>
            <a:ext cx="4768541" cy="855286"/>
          </a:xfrm>
          <a:solidFill>
            <a:schemeClr val="accent1"/>
          </a:solidFill>
        </p:spPr>
        <p:txBody>
          <a:bodyPr>
            <a:normAutofit/>
          </a:bodyPr>
          <a:lstStyle/>
          <a:p>
            <a:r>
              <a:rPr lang="en-US" sz="1800" b="1" dirty="0">
                <a:solidFill>
                  <a:schemeClr val="bg1"/>
                </a:solidFill>
              </a:rPr>
              <a:t>Data Quality Check </a:t>
            </a:r>
            <a:br>
              <a:rPr lang="en-US" sz="1800" b="1" dirty="0">
                <a:solidFill>
                  <a:schemeClr val="bg1"/>
                </a:solidFill>
              </a:rPr>
            </a:br>
            <a:br>
              <a:rPr lang="en-US" sz="900" dirty="0">
                <a:solidFill>
                  <a:schemeClr val="bg1"/>
                </a:solidFill>
              </a:rPr>
            </a:br>
            <a:r>
              <a:rPr lang="en-US" sz="900" b="1" dirty="0">
                <a:solidFill>
                  <a:schemeClr val="bg1"/>
                </a:solidFill>
              </a:rPr>
              <a:t> </a:t>
            </a:r>
            <a:r>
              <a:rPr lang="en-US" sz="1800" b="1" dirty="0">
                <a:solidFill>
                  <a:schemeClr val="bg1"/>
                </a:solidFill>
              </a:rPr>
              <a:t>Incomplete Error : missing record</a:t>
            </a:r>
          </a:p>
        </p:txBody>
      </p:sp>
      <p:pic>
        <p:nvPicPr>
          <p:cNvPr id="4" name="Content Placeholder 3" descr="Missing Value for Weather dataset&#10;">
            <a:extLst>
              <a:ext uri="{FF2B5EF4-FFF2-40B4-BE49-F238E27FC236}">
                <a16:creationId xmlns:a16="http://schemas.microsoft.com/office/drawing/2014/main" id="{F06CB91F-C4ED-8603-6AAC-C155166EA723}"/>
              </a:ext>
              <a:ext uri="{C183D7F6-B498-43B3-948B-1728B52AA6E4}">
                <adec:decorative xmlns:adec="http://schemas.microsoft.com/office/drawing/2017/decorative" val="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4092" b="36986"/>
          <a:stretch/>
        </p:blipFill>
        <p:spPr>
          <a:xfrm>
            <a:off x="134815" y="4517378"/>
            <a:ext cx="3203330" cy="1502828"/>
          </a:xfrm>
          <a:prstGeom prst="rect">
            <a:avLst/>
          </a:prstGeom>
          <a:ln>
            <a:solidFill>
              <a:srgbClr val="C00000">
                <a:alpha val="97000"/>
              </a:srgbClr>
            </a:solidFill>
          </a:ln>
        </p:spPr>
      </p:pic>
      <p:pic>
        <p:nvPicPr>
          <p:cNvPr id="6" name="Picture 5" descr="Table&#10;&#10;Description automatically generated with medium confidence">
            <a:extLst>
              <a:ext uri="{FF2B5EF4-FFF2-40B4-BE49-F238E27FC236}">
                <a16:creationId xmlns:a16="http://schemas.microsoft.com/office/drawing/2014/main" id="{945BE64C-D6D4-1DC0-B99D-0F87999E6BCF}"/>
              </a:ext>
            </a:extLst>
          </p:cNvPr>
          <p:cNvPicPr>
            <a:picLocks noChangeAspect="1"/>
          </p:cNvPicPr>
          <p:nvPr/>
        </p:nvPicPr>
        <p:blipFill rotWithShape="1">
          <a:blip r:embed="rId4">
            <a:extLst>
              <a:ext uri="{28A0092B-C50C-407E-A947-70E740481C1C}">
                <a14:useLocalDpi xmlns:a14="http://schemas.microsoft.com/office/drawing/2010/main" val="0"/>
              </a:ext>
            </a:extLst>
          </a:blip>
          <a:srcRect r="48618"/>
          <a:stretch/>
        </p:blipFill>
        <p:spPr>
          <a:xfrm>
            <a:off x="7423458" y="1253695"/>
            <a:ext cx="2206040" cy="5080964"/>
          </a:xfrm>
          <a:prstGeom prst="rect">
            <a:avLst/>
          </a:prstGeom>
          <a:ln>
            <a:solidFill>
              <a:srgbClr val="C00000">
                <a:alpha val="97000"/>
              </a:srgbClr>
            </a:solidFill>
          </a:ln>
        </p:spPr>
      </p:pic>
      <p:pic>
        <p:nvPicPr>
          <p:cNvPr id="7" name="Picture 6" descr="Graphical user interface, application, table&#10;&#10;Description automatically generated">
            <a:extLst>
              <a:ext uri="{FF2B5EF4-FFF2-40B4-BE49-F238E27FC236}">
                <a16:creationId xmlns:a16="http://schemas.microsoft.com/office/drawing/2014/main" id="{AAC1783A-0017-BCBB-4CAB-9A15EFEE76A8}"/>
              </a:ext>
            </a:extLst>
          </p:cNvPr>
          <p:cNvPicPr>
            <a:picLocks noChangeAspect="1"/>
          </p:cNvPicPr>
          <p:nvPr/>
        </p:nvPicPr>
        <p:blipFill rotWithShape="1">
          <a:blip r:embed="rId5">
            <a:extLst>
              <a:ext uri="{28A0092B-C50C-407E-A947-70E740481C1C}">
                <a14:useLocalDpi xmlns:a14="http://schemas.microsoft.com/office/drawing/2010/main" val="0"/>
              </a:ext>
            </a:extLst>
          </a:blip>
          <a:srcRect r="49114"/>
          <a:stretch/>
        </p:blipFill>
        <p:spPr>
          <a:xfrm>
            <a:off x="9721555" y="932813"/>
            <a:ext cx="2395659" cy="5490428"/>
          </a:xfrm>
          <a:prstGeom prst="rect">
            <a:avLst/>
          </a:prstGeom>
          <a:ln>
            <a:solidFill>
              <a:srgbClr val="C00000">
                <a:alpha val="97000"/>
              </a:srgbClr>
            </a:solidFill>
          </a:ln>
        </p:spPr>
      </p:pic>
      <p:sp>
        <p:nvSpPr>
          <p:cNvPr id="3" name="TextBox 2">
            <a:extLst>
              <a:ext uri="{FF2B5EF4-FFF2-40B4-BE49-F238E27FC236}">
                <a16:creationId xmlns:a16="http://schemas.microsoft.com/office/drawing/2014/main" id="{9CE6B94F-3356-A676-97A8-4BE35ACF9E28}"/>
              </a:ext>
            </a:extLst>
          </p:cNvPr>
          <p:cNvSpPr txBox="1"/>
          <p:nvPr/>
        </p:nvSpPr>
        <p:spPr>
          <a:xfrm>
            <a:off x="10270405" y="6389538"/>
            <a:ext cx="2067950" cy="369332"/>
          </a:xfrm>
          <a:prstGeom prst="rect">
            <a:avLst/>
          </a:prstGeom>
          <a:noFill/>
        </p:spPr>
        <p:txBody>
          <a:bodyPr wrap="square" rtlCol="0">
            <a:spAutoFit/>
          </a:bodyPr>
          <a:lstStyle/>
          <a:p>
            <a:r>
              <a:rPr lang="en-US" dirty="0"/>
              <a:t>Vehicle dataset</a:t>
            </a:r>
          </a:p>
        </p:txBody>
      </p:sp>
      <p:sp>
        <p:nvSpPr>
          <p:cNvPr id="8" name="TextBox 7">
            <a:extLst>
              <a:ext uri="{FF2B5EF4-FFF2-40B4-BE49-F238E27FC236}">
                <a16:creationId xmlns:a16="http://schemas.microsoft.com/office/drawing/2014/main" id="{46F255C2-B893-FBAB-7822-5C2C15264AC2}"/>
              </a:ext>
            </a:extLst>
          </p:cNvPr>
          <p:cNvSpPr txBox="1"/>
          <p:nvPr/>
        </p:nvSpPr>
        <p:spPr>
          <a:xfrm>
            <a:off x="7652842" y="6343832"/>
            <a:ext cx="1767332" cy="369332"/>
          </a:xfrm>
          <a:prstGeom prst="rect">
            <a:avLst/>
          </a:prstGeom>
          <a:noFill/>
        </p:spPr>
        <p:txBody>
          <a:bodyPr wrap="square" rtlCol="0">
            <a:spAutoFit/>
          </a:bodyPr>
          <a:lstStyle/>
          <a:p>
            <a:r>
              <a:rPr lang="en-US" dirty="0"/>
              <a:t>Casualty dataset</a:t>
            </a:r>
          </a:p>
        </p:txBody>
      </p:sp>
      <p:sp>
        <p:nvSpPr>
          <p:cNvPr id="9" name="TextBox 8">
            <a:extLst>
              <a:ext uri="{FF2B5EF4-FFF2-40B4-BE49-F238E27FC236}">
                <a16:creationId xmlns:a16="http://schemas.microsoft.com/office/drawing/2014/main" id="{D5EA5514-F867-8AFF-7C44-2D428E6C7B06}"/>
              </a:ext>
            </a:extLst>
          </p:cNvPr>
          <p:cNvSpPr txBox="1"/>
          <p:nvPr/>
        </p:nvSpPr>
        <p:spPr>
          <a:xfrm>
            <a:off x="5355507" y="6389538"/>
            <a:ext cx="2067950" cy="369332"/>
          </a:xfrm>
          <a:prstGeom prst="rect">
            <a:avLst/>
          </a:prstGeom>
          <a:noFill/>
        </p:spPr>
        <p:txBody>
          <a:bodyPr wrap="square" rtlCol="0">
            <a:spAutoFit/>
          </a:bodyPr>
          <a:lstStyle/>
          <a:p>
            <a:r>
              <a:rPr lang="en-US" dirty="0"/>
              <a:t>accident dataset</a:t>
            </a:r>
          </a:p>
        </p:txBody>
      </p:sp>
      <p:sp>
        <p:nvSpPr>
          <p:cNvPr id="10" name="TextBox 9">
            <a:extLst>
              <a:ext uri="{FF2B5EF4-FFF2-40B4-BE49-F238E27FC236}">
                <a16:creationId xmlns:a16="http://schemas.microsoft.com/office/drawing/2014/main" id="{66265561-2904-3DC3-44B4-39B98A547C0B}"/>
              </a:ext>
            </a:extLst>
          </p:cNvPr>
          <p:cNvSpPr txBox="1"/>
          <p:nvPr/>
        </p:nvSpPr>
        <p:spPr>
          <a:xfrm>
            <a:off x="251022" y="6020206"/>
            <a:ext cx="2067950" cy="369332"/>
          </a:xfrm>
          <a:prstGeom prst="rect">
            <a:avLst/>
          </a:prstGeom>
          <a:noFill/>
        </p:spPr>
        <p:txBody>
          <a:bodyPr wrap="square" rtlCol="0">
            <a:spAutoFit/>
          </a:bodyPr>
          <a:lstStyle/>
          <a:p>
            <a:r>
              <a:rPr lang="en-US" dirty="0"/>
              <a:t>weather dataset</a:t>
            </a:r>
          </a:p>
        </p:txBody>
      </p:sp>
      <p:sp>
        <p:nvSpPr>
          <p:cNvPr id="11" name="TextBox 10">
            <a:extLst>
              <a:ext uri="{FF2B5EF4-FFF2-40B4-BE49-F238E27FC236}">
                <a16:creationId xmlns:a16="http://schemas.microsoft.com/office/drawing/2014/main" id="{F2E2A84B-F979-2E9C-BE71-366B5ADF46F0}"/>
              </a:ext>
            </a:extLst>
          </p:cNvPr>
          <p:cNvSpPr txBox="1"/>
          <p:nvPr/>
        </p:nvSpPr>
        <p:spPr>
          <a:xfrm>
            <a:off x="85782" y="1253695"/>
            <a:ext cx="4640239" cy="2585323"/>
          </a:xfrm>
          <a:prstGeom prst="rect">
            <a:avLst/>
          </a:prstGeom>
          <a:solidFill>
            <a:schemeClr val="bg1"/>
          </a:solidFill>
        </p:spPr>
        <p:txBody>
          <a:bodyPr wrap="square" rtlCol="0">
            <a:spAutoFit/>
          </a:bodyPr>
          <a:lstStyle/>
          <a:p>
            <a:r>
              <a:rPr lang="en-US" dirty="0"/>
              <a:t>Missing values for Accident dataset = 1,770</a:t>
            </a:r>
          </a:p>
          <a:p>
            <a:endParaRPr lang="en-US" dirty="0"/>
          </a:p>
          <a:p>
            <a:r>
              <a:rPr lang="en-US" dirty="0"/>
              <a:t>Missing values for casualty  dataset = 29,293</a:t>
            </a:r>
          </a:p>
          <a:p>
            <a:endParaRPr lang="en-US" dirty="0"/>
          </a:p>
          <a:p>
            <a:r>
              <a:rPr lang="en-US" dirty="0"/>
              <a:t>Missing values for vehicles dataset = 163,102</a:t>
            </a:r>
          </a:p>
          <a:p>
            <a:endParaRPr lang="en-US" dirty="0"/>
          </a:p>
          <a:p>
            <a:r>
              <a:rPr lang="en-US" dirty="0"/>
              <a:t>Missing values for weather dataset =  no missing value</a:t>
            </a:r>
          </a:p>
          <a:p>
            <a:endParaRPr lang="en-US" dirty="0"/>
          </a:p>
        </p:txBody>
      </p:sp>
      <p:sp>
        <p:nvSpPr>
          <p:cNvPr id="12" name="TextBox 11">
            <a:extLst>
              <a:ext uri="{FF2B5EF4-FFF2-40B4-BE49-F238E27FC236}">
                <a16:creationId xmlns:a16="http://schemas.microsoft.com/office/drawing/2014/main" id="{619D3BF3-E911-F89A-C00E-729542B2E4C8}"/>
              </a:ext>
            </a:extLst>
          </p:cNvPr>
          <p:cNvSpPr txBox="1"/>
          <p:nvPr/>
        </p:nvSpPr>
        <p:spPr>
          <a:xfrm>
            <a:off x="6170047" y="6020206"/>
            <a:ext cx="963026" cy="369332"/>
          </a:xfrm>
          <a:prstGeom prst="rect">
            <a:avLst/>
          </a:prstGeom>
          <a:noFill/>
          <a:ln w="38100">
            <a:solidFill>
              <a:srgbClr val="FF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90A71DC1-2461-67B5-B3A6-F24BC8A1DE23}"/>
              </a:ext>
            </a:extLst>
          </p:cNvPr>
          <p:cNvSpPr txBox="1"/>
          <p:nvPr/>
        </p:nvSpPr>
        <p:spPr>
          <a:xfrm>
            <a:off x="8537555" y="5965327"/>
            <a:ext cx="963026" cy="369332"/>
          </a:xfrm>
          <a:prstGeom prst="rect">
            <a:avLst/>
          </a:prstGeom>
          <a:noFill/>
          <a:ln w="3810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43BC9226-3BB8-B80F-BC33-E6787059F5A9}"/>
              </a:ext>
            </a:extLst>
          </p:cNvPr>
          <p:cNvSpPr txBox="1"/>
          <p:nvPr/>
        </p:nvSpPr>
        <p:spPr>
          <a:xfrm>
            <a:off x="11004387" y="6036292"/>
            <a:ext cx="963026" cy="369332"/>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50382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6A981C-F0EA-25E7-2553-6E678BD193D6}"/>
              </a:ext>
            </a:extLst>
          </p:cNvPr>
          <p:cNvSpPr>
            <a:spLocks noGrp="1"/>
          </p:cNvSpPr>
          <p:nvPr>
            <p:ph type="subTitle" idx="1"/>
          </p:nvPr>
        </p:nvSpPr>
        <p:spPr>
          <a:xfrm>
            <a:off x="23832" y="10018"/>
            <a:ext cx="8977065" cy="739350"/>
          </a:xfrm>
          <a:solidFill>
            <a:schemeClr val="accent1"/>
          </a:solidFill>
        </p:spPr>
        <p:txBody>
          <a:bodyPr>
            <a:normAutofit fontScale="85000" lnSpcReduction="10000"/>
          </a:bodyPr>
          <a:lstStyle/>
          <a:p>
            <a:pPr algn="l"/>
            <a:r>
              <a:rPr lang="en-US" sz="1900" b="1" dirty="0">
                <a:solidFill>
                  <a:schemeClr val="bg1"/>
                </a:solidFill>
              </a:rPr>
              <a:t>Data Quality Check </a:t>
            </a:r>
          </a:p>
          <a:p>
            <a:pPr algn="l"/>
            <a:r>
              <a:rPr lang="en-US" sz="2000" b="1" dirty="0">
                <a:solidFill>
                  <a:schemeClr val="bg1"/>
                </a:solidFill>
              </a:rPr>
              <a:t>Checking values of character variables using horizontal bar plot and pie chart for missing values</a:t>
            </a:r>
          </a:p>
        </p:txBody>
      </p:sp>
      <p:sp>
        <p:nvSpPr>
          <p:cNvPr id="4" name="Subtitle 2">
            <a:extLst>
              <a:ext uri="{FF2B5EF4-FFF2-40B4-BE49-F238E27FC236}">
                <a16:creationId xmlns:a16="http://schemas.microsoft.com/office/drawing/2014/main" id="{848AC61B-3EBE-2A90-B1BA-80D26A7BFBB5}"/>
              </a:ext>
            </a:extLst>
          </p:cNvPr>
          <p:cNvSpPr txBox="1">
            <a:spLocks/>
          </p:cNvSpPr>
          <p:nvPr/>
        </p:nvSpPr>
        <p:spPr>
          <a:xfrm>
            <a:off x="152400" y="17635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5F77DA5B-6D6F-BD39-78F9-1EC6388C015B}"/>
              </a:ext>
            </a:extLst>
          </p:cNvPr>
          <p:cNvSpPr txBox="1">
            <a:spLocks/>
          </p:cNvSpPr>
          <p:nvPr/>
        </p:nvSpPr>
        <p:spPr>
          <a:xfrm>
            <a:off x="23832" y="10018"/>
            <a:ext cx="9568070" cy="838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7" name="Picture 6" descr="Chart, pie chart&#10;&#10;Description automatically generated">
            <a:extLst>
              <a:ext uri="{FF2B5EF4-FFF2-40B4-BE49-F238E27FC236}">
                <a16:creationId xmlns:a16="http://schemas.microsoft.com/office/drawing/2014/main" id="{71C7D7CD-1C9D-4CF0-1BEE-63785B2D4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01" y="1519904"/>
            <a:ext cx="3591426" cy="3458058"/>
          </a:xfrm>
          <a:prstGeom prst="rect">
            <a:avLst/>
          </a:prstGeom>
        </p:spPr>
      </p:pic>
      <p:pic>
        <p:nvPicPr>
          <p:cNvPr id="8" name="Content Placeholder 4" descr="Chart, pie chart, radar chart&#10;&#10;Description automatically generated">
            <a:extLst>
              <a:ext uri="{FF2B5EF4-FFF2-40B4-BE49-F238E27FC236}">
                <a16:creationId xmlns:a16="http://schemas.microsoft.com/office/drawing/2014/main" id="{DFB7A540-FD56-B065-0FE1-F6A16D77A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973" y="1519904"/>
            <a:ext cx="3591426" cy="3458058"/>
          </a:xfrm>
          <a:prstGeom prst="rect">
            <a:avLst/>
          </a:prstGeom>
        </p:spPr>
      </p:pic>
      <p:pic>
        <p:nvPicPr>
          <p:cNvPr id="9" name="Picture 8" descr="Chart, bar chart&#10;&#10;Description automatically generated">
            <a:extLst>
              <a:ext uri="{FF2B5EF4-FFF2-40B4-BE49-F238E27FC236}">
                <a16:creationId xmlns:a16="http://schemas.microsoft.com/office/drawing/2014/main" id="{7AC07CAB-01D3-0597-360C-5532AF8E62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0045" y="1519904"/>
            <a:ext cx="3591426" cy="3458058"/>
          </a:xfrm>
          <a:prstGeom prst="rect">
            <a:avLst/>
          </a:prstGeom>
        </p:spPr>
      </p:pic>
      <p:sp>
        <p:nvSpPr>
          <p:cNvPr id="10" name="TextBox 9">
            <a:extLst>
              <a:ext uri="{FF2B5EF4-FFF2-40B4-BE49-F238E27FC236}">
                <a16:creationId xmlns:a16="http://schemas.microsoft.com/office/drawing/2014/main" id="{DF632C2E-9FB7-8748-0D61-DEDFC923338F}"/>
              </a:ext>
            </a:extLst>
          </p:cNvPr>
          <p:cNvSpPr txBox="1"/>
          <p:nvPr/>
        </p:nvSpPr>
        <p:spPr>
          <a:xfrm>
            <a:off x="175901" y="5247393"/>
            <a:ext cx="4842387" cy="1295868"/>
          </a:xfrm>
          <a:prstGeom prst="rect">
            <a:avLst/>
          </a:prstGeom>
          <a:solidFill>
            <a:schemeClr val="bg1"/>
          </a:solidFill>
          <a:ln>
            <a:solidFill>
              <a:srgbClr val="FF0000">
                <a:alpha val="97000"/>
              </a:srgbClr>
            </a:solidFill>
          </a:ln>
        </p:spPr>
        <p:txBody>
          <a:bodyPr wrap="square" rtlCol="0">
            <a:spAutoFit/>
          </a:bodyPr>
          <a:lstStyle/>
          <a:p>
            <a:pPr>
              <a:lnSpc>
                <a:spcPct val="150000"/>
              </a:lnSpc>
            </a:pPr>
            <a:r>
              <a:rPr lang="en-US" dirty="0"/>
              <a:t>We assigned name NA to missing values for the character variables, but no missing values recorded</a:t>
            </a:r>
          </a:p>
        </p:txBody>
      </p:sp>
    </p:spTree>
    <p:extLst>
      <p:ext uri="{BB962C8B-B14F-4D97-AF65-F5344CB8AC3E}">
        <p14:creationId xmlns:p14="http://schemas.microsoft.com/office/powerpoint/2010/main" val="2807544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E9428-E5D2-2E53-50F9-2FFC24321659}"/>
              </a:ext>
            </a:extLst>
          </p:cNvPr>
          <p:cNvSpPr>
            <a:spLocks noGrp="1"/>
          </p:cNvSpPr>
          <p:nvPr>
            <p:ph idx="1"/>
          </p:nvPr>
        </p:nvSpPr>
        <p:spPr>
          <a:xfrm>
            <a:off x="0" y="20182"/>
            <a:ext cx="6296464" cy="787360"/>
          </a:xfrm>
          <a:solidFill>
            <a:schemeClr val="accent1"/>
          </a:solidFill>
        </p:spPr>
        <p:txBody>
          <a:bodyPr>
            <a:normAutofit/>
          </a:bodyPr>
          <a:lstStyle/>
          <a:p>
            <a:pPr marL="0" indent="0">
              <a:buNone/>
            </a:pPr>
            <a:r>
              <a:rPr lang="en-US" sz="1600" b="1" dirty="0">
                <a:solidFill>
                  <a:schemeClr val="bg1"/>
                </a:solidFill>
              </a:rPr>
              <a:t>Data Quality Check</a:t>
            </a:r>
            <a:br>
              <a:rPr lang="en-US" sz="1600" b="1" dirty="0">
                <a:solidFill>
                  <a:schemeClr val="bg1"/>
                </a:solidFill>
              </a:rPr>
            </a:br>
            <a:br>
              <a:rPr lang="en-US" sz="1600" b="1" dirty="0">
                <a:solidFill>
                  <a:schemeClr val="bg1"/>
                </a:solidFill>
              </a:rPr>
            </a:br>
            <a:r>
              <a:rPr lang="en-US" sz="1600" b="1" dirty="0">
                <a:solidFill>
                  <a:schemeClr val="bg1"/>
                </a:solidFill>
              </a:rPr>
              <a:t>Incorrect Error : duplicates, wrong information</a:t>
            </a:r>
            <a:endParaRPr lang="en-US" sz="1600" dirty="0">
              <a:solidFill>
                <a:schemeClr val="bg1"/>
              </a:solidFill>
            </a:endParaRPr>
          </a:p>
        </p:txBody>
      </p:sp>
      <p:sp>
        <p:nvSpPr>
          <p:cNvPr id="8" name="Content Placeholder 2">
            <a:extLst>
              <a:ext uri="{FF2B5EF4-FFF2-40B4-BE49-F238E27FC236}">
                <a16:creationId xmlns:a16="http://schemas.microsoft.com/office/drawing/2014/main" id="{C0B26752-665B-ABE2-8140-B3BF2537F1DA}"/>
              </a:ext>
            </a:extLst>
          </p:cNvPr>
          <p:cNvSpPr txBox="1">
            <a:spLocks/>
          </p:cNvSpPr>
          <p:nvPr/>
        </p:nvSpPr>
        <p:spPr>
          <a:xfrm>
            <a:off x="245013" y="191428"/>
            <a:ext cx="10515600" cy="793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Content Placeholder 2">
            <a:extLst>
              <a:ext uri="{FF2B5EF4-FFF2-40B4-BE49-F238E27FC236}">
                <a16:creationId xmlns:a16="http://schemas.microsoft.com/office/drawing/2014/main" id="{5E271575-08A6-A794-2DFA-A3159048393C}"/>
              </a:ext>
            </a:extLst>
          </p:cNvPr>
          <p:cNvSpPr txBox="1">
            <a:spLocks/>
          </p:cNvSpPr>
          <p:nvPr/>
        </p:nvSpPr>
        <p:spPr>
          <a:xfrm>
            <a:off x="245013" y="1094935"/>
            <a:ext cx="11712525" cy="5626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pic>
        <p:nvPicPr>
          <p:cNvPr id="10" name="Picture 9" descr="Text&#10;&#10;Description automatically generated">
            <a:extLst>
              <a:ext uri="{FF2B5EF4-FFF2-40B4-BE49-F238E27FC236}">
                <a16:creationId xmlns:a16="http://schemas.microsoft.com/office/drawing/2014/main" id="{58A72415-1858-6996-BE0B-F866A408D9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62" y="1180558"/>
            <a:ext cx="7392432" cy="2419688"/>
          </a:xfrm>
          <a:prstGeom prst="rect">
            <a:avLst/>
          </a:prstGeom>
          <a:ln>
            <a:solidFill>
              <a:schemeClr val="tx1">
                <a:alpha val="97000"/>
              </a:schemeClr>
            </a:solidFill>
          </a:ln>
        </p:spPr>
      </p:pic>
      <p:pic>
        <p:nvPicPr>
          <p:cNvPr id="11" name="Picture 10" descr="Graphical user interface, text, application&#10;&#10;Description automatically generated">
            <a:extLst>
              <a:ext uri="{FF2B5EF4-FFF2-40B4-BE49-F238E27FC236}">
                <a16:creationId xmlns:a16="http://schemas.microsoft.com/office/drawing/2014/main" id="{957F1744-3C58-1A73-2529-6FFECAFE7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62" y="3671640"/>
            <a:ext cx="8002117" cy="1581371"/>
          </a:xfrm>
          <a:prstGeom prst="rect">
            <a:avLst/>
          </a:prstGeom>
          <a:ln>
            <a:solidFill>
              <a:schemeClr val="tx1">
                <a:alpha val="97000"/>
              </a:schemeClr>
            </a:solidFill>
          </a:ln>
        </p:spPr>
      </p:pic>
      <p:pic>
        <p:nvPicPr>
          <p:cNvPr id="12" name="Picture 11" descr="Text&#10;&#10;Description automatically generated">
            <a:extLst>
              <a:ext uri="{FF2B5EF4-FFF2-40B4-BE49-F238E27FC236}">
                <a16:creationId xmlns:a16="http://schemas.microsoft.com/office/drawing/2014/main" id="{DC541758-8566-1D7F-0F8B-1FC2908D8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462" y="5319241"/>
            <a:ext cx="8564170" cy="1457528"/>
          </a:xfrm>
          <a:prstGeom prst="rect">
            <a:avLst/>
          </a:prstGeom>
          <a:ln>
            <a:solidFill>
              <a:schemeClr val="tx1">
                <a:alpha val="97000"/>
              </a:schemeClr>
            </a:solidFill>
          </a:ln>
        </p:spPr>
      </p:pic>
      <p:sp>
        <p:nvSpPr>
          <p:cNvPr id="13" name="TextBox 12">
            <a:extLst>
              <a:ext uri="{FF2B5EF4-FFF2-40B4-BE49-F238E27FC236}">
                <a16:creationId xmlns:a16="http://schemas.microsoft.com/office/drawing/2014/main" id="{5B84EA8B-D22C-D58A-763A-885ECE2DBE33}"/>
              </a:ext>
            </a:extLst>
          </p:cNvPr>
          <p:cNvSpPr txBox="1"/>
          <p:nvPr/>
        </p:nvSpPr>
        <p:spPr>
          <a:xfrm>
            <a:off x="245013" y="1651809"/>
            <a:ext cx="2540390" cy="1777191"/>
          </a:xfrm>
          <a:prstGeom prst="rect">
            <a:avLst/>
          </a:prstGeom>
          <a:noFill/>
          <a:ln w="22225">
            <a:solidFill>
              <a:srgbClr val="C00000">
                <a:alpha val="94000"/>
              </a:srgbClr>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CF3829AF-C7FA-757D-F787-6D8E5C994290}"/>
              </a:ext>
            </a:extLst>
          </p:cNvPr>
          <p:cNvSpPr txBox="1"/>
          <p:nvPr/>
        </p:nvSpPr>
        <p:spPr>
          <a:xfrm>
            <a:off x="379828" y="4248443"/>
            <a:ext cx="2405575" cy="759655"/>
          </a:xfrm>
          <a:prstGeom prst="rect">
            <a:avLst/>
          </a:prstGeom>
          <a:noFill/>
          <a:ln w="22225">
            <a:solidFill>
              <a:srgbClr val="C00000">
                <a:alpha val="95000"/>
              </a:srgbClr>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38ADED9C-8612-B85A-513B-E7371394432B}"/>
              </a:ext>
            </a:extLst>
          </p:cNvPr>
          <p:cNvSpPr txBox="1"/>
          <p:nvPr/>
        </p:nvSpPr>
        <p:spPr>
          <a:xfrm>
            <a:off x="379829" y="5829814"/>
            <a:ext cx="3165230" cy="585054"/>
          </a:xfrm>
          <a:prstGeom prst="rect">
            <a:avLst/>
          </a:prstGeom>
          <a:noFill/>
          <a:ln w="25400">
            <a:solidFill>
              <a:srgbClr val="C00000">
                <a:alpha val="93000"/>
              </a:srgbClr>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739306EC-696B-C99C-727F-F531F5B29135}"/>
              </a:ext>
            </a:extLst>
          </p:cNvPr>
          <p:cNvSpPr txBox="1"/>
          <p:nvPr/>
        </p:nvSpPr>
        <p:spPr>
          <a:xfrm>
            <a:off x="8961120" y="1198261"/>
            <a:ext cx="3006969" cy="3338735"/>
          </a:xfrm>
          <a:prstGeom prst="rect">
            <a:avLst/>
          </a:prstGeom>
          <a:solidFill>
            <a:schemeClr val="bg1"/>
          </a:solidFill>
          <a:ln>
            <a:solidFill>
              <a:srgbClr val="C00000">
                <a:alpha val="96000"/>
              </a:srgbClr>
            </a:solidFill>
          </a:ln>
        </p:spPr>
        <p:txBody>
          <a:bodyPr wrap="square" rtlCol="0">
            <a:spAutoFit/>
          </a:bodyPr>
          <a:lstStyle/>
          <a:p>
            <a:pPr>
              <a:lnSpc>
                <a:spcPct val="200000"/>
              </a:lnSpc>
            </a:pPr>
            <a:r>
              <a:rPr lang="en-US" dirty="0"/>
              <a:t>We observed some duplicated values like dates, accident severity, time age of drivers  in some of columns, however it does not affect the integrity of the data</a:t>
            </a:r>
          </a:p>
        </p:txBody>
      </p:sp>
      <p:sp>
        <p:nvSpPr>
          <p:cNvPr id="17" name="TextBox 16">
            <a:extLst>
              <a:ext uri="{FF2B5EF4-FFF2-40B4-BE49-F238E27FC236}">
                <a16:creationId xmlns:a16="http://schemas.microsoft.com/office/drawing/2014/main" id="{FB27FBED-CCC6-A02D-FB8D-7958DC2A3857}"/>
              </a:ext>
            </a:extLst>
          </p:cNvPr>
          <p:cNvSpPr txBox="1"/>
          <p:nvPr/>
        </p:nvSpPr>
        <p:spPr>
          <a:xfrm>
            <a:off x="4965895" y="1180558"/>
            <a:ext cx="2588456" cy="369332"/>
          </a:xfrm>
          <a:prstGeom prst="rect">
            <a:avLst/>
          </a:prstGeom>
          <a:noFill/>
        </p:spPr>
        <p:txBody>
          <a:bodyPr wrap="square" rtlCol="0">
            <a:spAutoFit/>
          </a:bodyPr>
          <a:lstStyle/>
          <a:p>
            <a:r>
              <a:rPr lang="en-US" dirty="0"/>
              <a:t>Accident data</a:t>
            </a:r>
          </a:p>
        </p:txBody>
      </p:sp>
      <p:sp>
        <p:nvSpPr>
          <p:cNvPr id="18" name="TextBox 17">
            <a:extLst>
              <a:ext uri="{FF2B5EF4-FFF2-40B4-BE49-F238E27FC236}">
                <a16:creationId xmlns:a16="http://schemas.microsoft.com/office/drawing/2014/main" id="{75F13A5B-7947-3474-22EB-D4E8E3081F3B}"/>
              </a:ext>
            </a:extLst>
          </p:cNvPr>
          <p:cNvSpPr txBox="1"/>
          <p:nvPr/>
        </p:nvSpPr>
        <p:spPr>
          <a:xfrm>
            <a:off x="5247249" y="3610852"/>
            <a:ext cx="2588456" cy="369332"/>
          </a:xfrm>
          <a:prstGeom prst="rect">
            <a:avLst/>
          </a:prstGeom>
          <a:noFill/>
        </p:spPr>
        <p:txBody>
          <a:bodyPr wrap="square" rtlCol="0">
            <a:spAutoFit/>
          </a:bodyPr>
          <a:lstStyle/>
          <a:p>
            <a:r>
              <a:rPr lang="en-US" dirty="0"/>
              <a:t>vehicle data</a:t>
            </a:r>
          </a:p>
        </p:txBody>
      </p:sp>
      <p:sp>
        <p:nvSpPr>
          <p:cNvPr id="20" name="TextBox 19">
            <a:extLst>
              <a:ext uri="{FF2B5EF4-FFF2-40B4-BE49-F238E27FC236}">
                <a16:creationId xmlns:a16="http://schemas.microsoft.com/office/drawing/2014/main" id="{CC34C568-C0F5-98E5-963E-2CB8630D5B5A}"/>
              </a:ext>
            </a:extLst>
          </p:cNvPr>
          <p:cNvSpPr txBox="1"/>
          <p:nvPr/>
        </p:nvSpPr>
        <p:spPr>
          <a:xfrm>
            <a:off x="6035039" y="5308110"/>
            <a:ext cx="2588456" cy="369332"/>
          </a:xfrm>
          <a:prstGeom prst="rect">
            <a:avLst/>
          </a:prstGeom>
          <a:noFill/>
        </p:spPr>
        <p:txBody>
          <a:bodyPr wrap="square" rtlCol="0">
            <a:spAutoFit/>
          </a:bodyPr>
          <a:lstStyle/>
          <a:p>
            <a:r>
              <a:rPr lang="en-US" dirty="0"/>
              <a:t>casualty data</a:t>
            </a:r>
          </a:p>
        </p:txBody>
      </p:sp>
    </p:spTree>
    <p:extLst>
      <p:ext uri="{BB962C8B-B14F-4D97-AF65-F5344CB8AC3E}">
        <p14:creationId xmlns:p14="http://schemas.microsoft.com/office/powerpoint/2010/main" val="399498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E9428-E5D2-2E53-50F9-2FFC24321659}"/>
              </a:ext>
            </a:extLst>
          </p:cNvPr>
          <p:cNvSpPr>
            <a:spLocks noGrp="1"/>
          </p:cNvSpPr>
          <p:nvPr>
            <p:ph idx="1"/>
          </p:nvPr>
        </p:nvSpPr>
        <p:spPr>
          <a:xfrm>
            <a:off x="10687" y="28656"/>
            <a:ext cx="6793591" cy="724863"/>
          </a:xfrm>
          <a:solidFill>
            <a:schemeClr val="accent1"/>
          </a:solidFill>
        </p:spPr>
        <p:txBody>
          <a:bodyPr/>
          <a:lstStyle/>
          <a:p>
            <a:pPr marL="0" indent="0" algn="l">
              <a:buNone/>
            </a:pPr>
            <a:r>
              <a:rPr lang="en-US" sz="1800" b="1" dirty="0">
                <a:solidFill>
                  <a:schemeClr val="bg1"/>
                </a:solidFill>
              </a:rPr>
              <a:t>Data Quality Check </a:t>
            </a:r>
          </a:p>
          <a:p>
            <a:pPr marL="0" indent="0" algn="l">
              <a:buNone/>
            </a:pPr>
            <a:r>
              <a:rPr lang="en-US" sz="1800" b="1" dirty="0">
                <a:solidFill>
                  <a:schemeClr val="bg1"/>
                </a:solidFill>
              </a:rPr>
              <a:t>Out of range data-outliers: </a:t>
            </a:r>
          </a:p>
          <a:p>
            <a:endParaRPr lang="en-US" dirty="0"/>
          </a:p>
        </p:txBody>
      </p:sp>
      <p:sp>
        <p:nvSpPr>
          <p:cNvPr id="4" name="Content Placeholder 2">
            <a:extLst>
              <a:ext uri="{FF2B5EF4-FFF2-40B4-BE49-F238E27FC236}">
                <a16:creationId xmlns:a16="http://schemas.microsoft.com/office/drawing/2014/main" id="{F70E0A9F-D56F-1B93-7CE0-E4DE3C15840A}"/>
              </a:ext>
            </a:extLst>
          </p:cNvPr>
          <p:cNvSpPr txBox="1">
            <a:spLocks/>
          </p:cNvSpPr>
          <p:nvPr/>
        </p:nvSpPr>
        <p:spPr>
          <a:xfrm>
            <a:off x="990600" y="5266267"/>
            <a:ext cx="10515600" cy="1063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5" name="Picture 4">
            <a:extLst>
              <a:ext uri="{FF2B5EF4-FFF2-40B4-BE49-F238E27FC236}">
                <a16:creationId xmlns:a16="http://schemas.microsoft.com/office/drawing/2014/main" id="{89832E7E-9984-BD72-28AB-68D826B69DB3}"/>
              </a:ext>
            </a:extLst>
          </p:cNvPr>
          <p:cNvPicPr>
            <a:picLocks noChangeAspect="1"/>
          </p:cNvPicPr>
          <p:nvPr/>
        </p:nvPicPr>
        <p:blipFill>
          <a:blip r:embed="rId2"/>
          <a:stretch>
            <a:fillRect/>
          </a:stretch>
        </p:blipFill>
        <p:spPr>
          <a:xfrm>
            <a:off x="9836174" y="812950"/>
            <a:ext cx="2205875" cy="4211216"/>
          </a:xfrm>
          <a:prstGeom prst="rect">
            <a:avLst/>
          </a:prstGeom>
          <a:ln>
            <a:solidFill>
              <a:schemeClr val="tx1">
                <a:alpha val="93000"/>
              </a:schemeClr>
            </a:solidFill>
          </a:ln>
        </p:spPr>
      </p:pic>
      <p:pic>
        <p:nvPicPr>
          <p:cNvPr id="6" name="Picture 5">
            <a:extLst>
              <a:ext uri="{FF2B5EF4-FFF2-40B4-BE49-F238E27FC236}">
                <a16:creationId xmlns:a16="http://schemas.microsoft.com/office/drawing/2014/main" id="{2E5352A6-5CA5-CCA9-4339-5C671209B2A4}"/>
              </a:ext>
            </a:extLst>
          </p:cNvPr>
          <p:cNvPicPr>
            <a:picLocks noChangeAspect="1"/>
          </p:cNvPicPr>
          <p:nvPr/>
        </p:nvPicPr>
        <p:blipFill>
          <a:blip r:embed="rId3"/>
          <a:stretch>
            <a:fillRect/>
          </a:stretch>
        </p:blipFill>
        <p:spPr>
          <a:xfrm>
            <a:off x="7165045" y="651511"/>
            <a:ext cx="2361834" cy="4367775"/>
          </a:xfrm>
          <a:prstGeom prst="rect">
            <a:avLst/>
          </a:prstGeom>
          <a:ln>
            <a:solidFill>
              <a:schemeClr val="tx1">
                <a:alpha val="92000"/>
              </a:schemeClr>
            </a:solidFill>
          </a:ln>
        </p:spPr>
      </p:pic>
      <p:pic>
        <p:nvPicPr>
          <p:cNvPr id="7" name="Picture 6">
            <a:extLst>
              <a:ext uri="{FF2B5EF4-FFF2-40B4-BE49-F238E27FC236}">
                <a16:creationId xmlns:a16="http://schemas.microsoft.com/office/drawing/2014/main" id="{42748A14-C3DB-7FE3-721A-E48F0867867D}"/>
              </a:ext>
            </a:extLst>
          </p:cNvPr>
          <p:cNvPicPr>
            <a:picLocks noChangeAspect="1"/>
          </p:cNvPicPr>
          <p:nvPr/>
        </p:nvPicPr>
        <p:blipFill>
          <a:blip r:embed="rId4"/>
          <a:stretch>
            <a:fillRect/>
          </a:stretch>
        </p:blipFill>
        <p:spPr>
          <a:xfrm>
            <a:off x="351240" y="943462"/>
            <a:ext cx="6220828" cy="4126988"/>
          </a:xfrm>
          <a:prstGeom prst="rect">
            <a:avLst/>
          </a:prstGeom>
          <a:ln>
            <a:solidFill>
              <a:schemeClr val="tx1">
                <a:alpha val="91000"/>
              </a:schemeClr>
            </a:solidFill>
          </a:ln>
        </p:spPr>
      </p:pic>
      <p:sp>
        <p:nvSpPr>
          <p:cNvPr id="8" name="TextBox 7">
            <a:extLst>
              <a:ext uri="{FF2B5EF4-FFF2-40B4-BE49-F238E27FC236}">
                <a16:creationId xmlns:a16="http://schemas.microsoft.com/office/drawing/2014/main" id="{84E4A383-A03F-A6F2-1DFB-94FBE813AC5B}"/>
              </a:ext>
            </a:extLst>
          </p:cNvPr>
          <p:cNvSpPr txBox="1"/>
          <p:nvPr/>
        </p:nvSpPr>
        <p:spPr>
          <a:xfrm>
            <a:off x="9963568" y="1444051"/>
            <a:ext cx="745587" cy="2166425"/>
          </a:xfrm>
          <a:prstGeom prst="rect">
            <a:avLst/>
          </a:prstGeom>
          <a:noFill/>
          <a:ln w="25400">
            <a:solidFill>
              <a:srgbClr val="FF0000">
                <a:alpha val="94000"/>
              </a:srgbClr>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CC3024F0-5E2C-1CAD-E207-F11A8EA51138}"/>
              </a:ext>
            </a:extLst>
          </p:cNvPr>
          <p:cNvSpPr txBox="1"/>
          <p:nvPr/>
        </p:nvSpPr>
        <p:spPr>
          <a:xfrm>
            <a:off x="7197032" y="3163881"/>
            <a:ext cx="455464" cy="1837267"/>
          </a:xfrm>
          <a:prstGeom prst="rect">
            <a:avLst/>
          </a:prstGeom>
          <a:noFill/>
          <a:ln w="22225">
            <a:solidFill>
              <a:srgbClr val="FF0000">
                <a:alpha val="94000"/>
              </a:srgbClr>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64AA5EA3-A6A5-6FA6-6E11-9DF6510425AF}"/>
              </a:ext>
            </a:extLst>
          </p:cNvPr>
          <p:cNvSpPr txBox="1"/>
          <p:nvPr/>
        </p:nvSpPr>
        <p:spPr>
          <a:xfrm>
            <a:off x="9905822" y="391087"/>
            <a:ext cx="2205875" cy="461665"/>
          </a:xfrm>
          <a:prstGeom prst="rect">
            <a:avLst/>
          </a:prstGeom>
          <a:noFill/>
        </p:spPr>
        <p:txBody>
          <a:bodyPr wrap="square" rtlCol="0">
            <a:spAutoFit/>
          </a:bodyPr>
          <a:lstStyle/>
          <a:p>
            <a:r>
              <a:rPr lang="en-US" sz="2400" b="1" dirty="0">
                <a:solidFill>
                  <a:schemeClr val="bg1"/>
                </a:solidFill>
              </a:rPr>
              <a:t>Casualty data</a:t>
            </a:r>
          </a:p>
        </p:txBody>
      </p:sp>
      <p:sp>
        <p:nvSpPr>
          <p:cNvPr id="11" name="TextBox 10">
            <a:extLst>
              <a:ext uri="{FF2B5EF4-FFF2-40B4-BE49-F238E27FC236}">
                <a16:creationId xmlns:a16="http://schemas.microsoft.com/office/drawing/2014/main" id="{DBDB0D6F-E673-264F-D6D6-62CDAD4B7F37}"/>
              </a:ext>
            </a:extLst>
          </p:cNvPr>
          <p:cNvSpPr txBox="1"/>
          <p:nvPr/>
        </p:nvSpPr>
        <p:spPr>
          <a:xfrm>
            <a:off x="7543988" y="205471"/>
            <a:ext cx="2056532" cy="461665"/>
          </a:xfrm>
          <a:prstGeom prst="rect">
            <a:avLst/>
          </a:prstGeom>
          <a:noFill/>
        </p:spPr>
        <p:txBody>
          <a:bodyPr wrap="square" rtlCol="0">
            <a:spAutoFit/>
          </a:bodyPr>
          <a:lstStyle/>
          <a:p>
            <a:r>
              <a:rPr lang="en-US" sz="2400" b="1" dirty="0">
                <a:solidFill>
                  <a:schemeClr val="bg1"/>
                </a:solidFill>
              </a:rPr>
              <a:t>Accident data</a:t>
            </a:r>
          </a:p>
        </p:txBody>
      </p:sp>
      <p:sp>
        <p:nvSpPr>
          <p:cNvPr id="12" name="TextBox 11">
            <a:extLst>
              <a:ext uri="{FF2B5EF4-FFF2-40B4-BE49-F238E27FC236}">
                <a16:creationId xmlns:a16="http://schemas.microsoft.com/office/drawing/2014/main" id="{62F96A04-887C-E3E5-6EAB-B1E66729E3C9}"/>
              </a:ext>
            </a:extLst>
          </p:cNvPr>
          <p:cNvSpPr txBox="1"/>
          <p:nvPr/>
        </p:nvSpPr>
        <p:spPr>
          <a:xfrm>
            <a:off x="3407483" y="1565753"/>
            <a:ext cx="2056532" cy="369332"/>
          </a:xfrm>
          <a:prstGeom prst="rect">
            <a:avLst/>
          </a:prstGeom>
          <a:noFill/>
        </p:spPr>
        <p:txBody>
          <a:bodyPr wrap="square" rtlCol="0">
            <a:spAutoFit/>
          </a:bodyPr>
          <a:lstStyle/>
          <a:p>
            <a:r>
              <a:rPr lang="en-US" b="1" dirty="0"/>
              <a:t>Weather data</a:t>
            </a:r>
          </a:p>
        </p:txBody>
      </p:sp>
      <p:sp>
        <p:nvSpPr>
          <p:cNvPr id="13" name="TextBox 12">
            <a:extLst>
              <a:ext uri="{FF2B5EF4-FFF2-40B4-BE49-F238E27FC236}">
                <a16:creationId xmlns:a16="http://schemas.microsoft.com/office/drawing/2014/main" id="{F6587DE9-BA4F-4798-E81C-156AFF2AB24B}"/>
              </a:ext>
            </a:extLst>
          </p:cNvPr>
          <p:cNvSpPr txBox="1"/>
          <p:nvPr/>
        </p:nvSpPr>
        <p:spPr>
          <a:xfrm>
            <a:off x="147484" y="5256163"/>
            <a:ext cx="12044516" cy="1615827"/>
          </a:xfrm>
          <a:prstGeom prst="rect">
            <a:avLst/>
          </a:prstGeom>
          <a:solidFill>
            <a:schemeClr val="bg1"/>
          </a:solidFill>
          <a:ln>
            <a:solidFill>
              <a:schemeClr val="tx1">
                <a:alpha val="94000"/>
              </a:schemeClr>
            </a:solidFill>
          </a:ln>
        </p:spPr>
        <p:txBody>
          <a:bodyPr wrap="square" rtlCol="0">
            <a:spAutoFit/>
          </a:bodyPr>
          <a:lstStyle/>
          <a:p>
            <a:pPr>
              <a:lnSpc>
                <a:spcPct val="150000"/>
              </a:lnSpc>
            </a:pPr>
            <a:r>
              <a:rPr lang="en-US" dirty="0"/>
              <a:t>We checked the weather dataset for any outlier in the data column</a:t>
            </a:r>
          </a:p>
          <a:p>
            <a:pPr>
              <a:lnSpc>
                <a:spcPct val="150000"/>
              </a:lnSpc>
            </a:pPr>
            <a:r>
              <a:rPr lang="en-US" dirty="0"/>
              <a:t>We observed some out-of-range values in the location column of the accident data and the age band column of the casualty dataset.</a:t>
            </a:r>
          </a:p>
          <a:p>
            <a:endParaRPr lang="en-US" dirty="0"/>
          </a:p>
        </p:txBody>
      </p:sp>
      <p:sp>
        <p:nvSpPr>
          <p:cNvPr id="2" name="TextBox 1">
            <a:extLst>
              <a:ext uri="{FF2B5EF4-FFF2-40B4-BE49-F238E27FC236}">
                <a16:creationId xmlns:a16="http://schemas.microsoft.com/office/drawing/2014/main" id="{6CB7A134-CF71-309A-460E-A73F135BF1B7}"/>
              </a:ext>
            </a:extLst>
          </p:cNvPr>
          <p:cNvSpPr txBox="1"/>
          <p:nvPr/>
        </p:nvSpPr>
        <p:spPr>
          <a:xfrm>
            <a:off x="2665121" y="3023289"/>
            <a:ext cx="2056532" cy="461665"/>
          </a:xfrm>
          <a:prstGeom prst="rect">
            <a:avLst/>
          </a:prstGeom>
          <a:noFill/>
        </p:spPr>
        <p:txBody>
          <a:bodyPr wrap="square" rtlCol="0">
            <a:spAutoFit/>
          </a:bodyPr>
          <a:lstStyle/>
          <a:p>
            <a:r>
              <a:rPr lang="en-US" sz="2400" b="1" dirty="0">
                <a:solidFill>
                  <a:schemeClr val="bg1"/>
                </a:solidFill>
              </a:rPr>
              <a:t>DATE Column</a:t>
            </a:r>
          </a:p>
        </p:txBody>
      </p:sp>
    </p:spTree>
    <p:extLst>
      <p:ext uri="{BB962C8B-B14F-4D97-AF65-F5344CB8AC3E}">
        <p14:creationId xmlns:p14="http://schemas.microsoft.com/office/powerpoint/2010/main" val="25344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E9428-E5D2-2E53-50F9-2FFC24321659}"/>
              </a:ext>
            </a:extLst>
          </p:cNvPr>
          <p:cNvSpPr>
            <a:spLocks noGrp="1"/>
          </p:cNvSpPr>
          <p:nvPr>
            <p:ph idx="1"/>
          </p:nvPr>
        </p:nvSpPr>
        <p:spPr>
          <a:xfrm>
            <a:off x="0" y="22353"/>
            <a:ext cx="4981114" cy="650289"/>
          </a:xfrm>
          <a:solidFill>
            <a:schemeClr val="accent1"/>
          </a:solidFill>
        </p:spPr>
        <p:txBody>
          <a:bodyPr>
            <a:normAutofit lnSpcReduction="10000"/>
          </a:bodyPr>
          <a:lstStyle/>
          <a:p>
            <a:pPr marL="0" indent="0" algn="l">
              <a:buNone/>
            </a:pPr>
            <a:r>
              <a:rPr lang="en-US" sz="1600" b="1" dirty="0">
                <a:solidFill>
                  <a:schemeClr val="bg1"/>
                </a:solidFill>
              </a:rPr>
              <a:t>Data Quality Check </a:t>
            </a:r>
          </a:p>
          <a:p>
            <a:pPr marL="0" indent="0" algn="l">
              <a:buNone/>
            </a:pPr>
            <a:r>
              <a:rPr lang="en-US" sz="1600" b="1" dirty="0">
                <a:solidFill>
                  <a:schemeClr val="bg1"/>
                </a:solidFill>
              </a:rPr>
              <a:t>Inconsistent: empty values, nulls</a:t>
            </a:r>
          </a:p>
          <a:p>
            <a:pPr marL="0" indent="0">
              <a:buNone/>
            </a:pPr>
            <a:endParaRPr lang="en-US" dirty="0"/>
          </a:p>
        </p:txBody>
      </p:sp>
      <p:pic>
        <p:nvPicPr>
          <p:cNvPr id="4" name="Picture 3">
            <a:extLst>
              <a:ext uri="{FF2B5EF4-FFF2-40B4-BE49-F238E27FC236}">
                <a16:creationId xmlns:a16="http://schemas.microsoft.com/office/drawing/2014/main" id="{3529B9B7-4B58-C93E-1323-0A7F6EDC0B69}"/>
              </a:ext>
            </a:extLst>
          </p:cNvPr>
          <p:cNvPicPr>
            <a:picLocks noChangeAspect="1"/>
          </p:cNvPicPr>
          <p:nvPr/>
        </p:nvPicPr>
        <p:blipFill>
          <a:blip r:embed="rId2"/>
          <a:stretch>
            <a:fillRect/>
          </a:stretch>
        </p:blipFill>
        <p:spPr>
          <a:xfrm>
            <a:off x="90467" y="2860685"/>
            <a:ext cx="6562725" cy="1971675"/>
          </a:xfrm>
          <a:prstGeom prst="rect">
            <a:avLst/>
          </a:prstGeom>
          <a:ln>
            <a:solidFill>
              <a:schemeClr val="tx1">
                <a:alpha val="95000"/>
              </a:schemeClr>
            </a:solidFill>
          </a:ln>
        </p:spPr>
      </p:pic>
      <p:sp>
        <p:nvSpPr>
          <p:cNvPr id="6" name="TextBox 5">
            <a:extLst>
              <a:ext uri="{FF2B5EF4-FFF2-40B4-BE49-F238E27FC236}">
                <a16:creationId xmlns:a16="http://schemas.microsoft.com/office/drawing/2014/main" id="{F2F0AB71-45A2-F1C1-303B-820F8BACC3BE}"/>
              </a:ext>
            </a:extLst>
          </p:cNvPr>
          <p:cNvSpPr txBox="1"/>
          <p:nvPr/>
        </p:nvSpPr>
        <p:spPr>
          <a:xfrm>
            <a:off x="90467" y="985374"/>
            <a:ext cx="6096000" cy="923330"/>
          </a:xfrm>
          <a:prstGeom prst="rect">
            <a:avLst/>
          </a:prstGeom>
          <a:solidFill>
            <a:schemeClr val="bg1"/>
          </a:solidFill>
        </p:spPr>
        <p:txBody>
          <a:bodyPr wrap="square">
            <a:spAutoFit/>
          </a:bodyPr>
          <a:lstStyle/>
          <a:p>
            <a:r>
              <a:rPr lang="en-US" dirty="0"/>
              <a:t>The false represent null values</a:t>
            </a:r>
          </a:p>
          <a:p>
            <a:r>
              <a:rPr lang="en-US" dirty="0"/>
              <a:t>However, it doesn’t tell which column they are. So we use the summary function to identify the columns</a:t>
            </a:r>
          </a:p>
        </p:txBody>
      </p:sp>
      <p:pic>
        <p:nvPicPr>
          <p:cNvPr id="9" name="Picture 8" descr="Text, letter&#10;&#10;Description automatically generated">
            <a:extLst>
              <a:ext uri="{FF2B5EF4-FFF2-40B4-BE49-F238E27FC236}">
                <a16:creationId xmlns:a16="http://schemas.microsoft.com/office/drawing/2014/main" id="{207E9184-09E8-D942-A433-A2C691BE2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8" y="5209503"/>
            <a:ext cx="8208418" cy="1562935"/>
          </a:xfrm>
          <a:prstGeom prst="rect">
            <a:avLst/>
          </a:prstGeom>
          <a:ln>
            <a:solidFill>
              <a:schemeClr val="tx1">
                <a:alpha val="95000"/>
              </a:schemeClr>
            </a:solidFill>
          </a:ln>
        </p:spPr>
      </p:pic>
      <p:pic>
        <p:nvPicPr>
          <p:cNvPr id="10" name="Picture 9">
            <a:extLst>
              <a:ext uri="{FF2B5EF4-FFF2-40B4-BE49-F238E27FC236}">
                <a16:creationId xmlns:a16="http://schemas.microsoft.com/office/drawing/2014/main" id="{B79B1DB1-32B4-4285-128A-49750C9FA99C}"/>
              </a:ext>
            </a:extLst>
          </p:cNvPr>
          <p:cNvPicPr>
            <a:picLocks noChangeAspect="1"/>
          </p:cNvPicPr>
          <p:nvPr/>
        </p:nvPicPr>
        <p:blipFill>
          <a:blip r:embed="rId4"/>
          <a:stretch>
            <a:fillRect/>
          </a:stretch>
        </p:blipFill>
        <p:spPr>
          <a:xfrm>
            <a:off x="8327281" y="4584549"/>
            <a:ext cx="2165584" cy="2217767"/>
          </a:xfrm>
          <a:prstGeom prst="rect">
            <a:avLst/>
          </a:prstGeom>
          <a:ln>
            <a:solidFill>
              <a:schemeClr val="tx1">
                <a:alpha val="96000"/>
              </a:schemeClr>
            </a:solidFill>
          </a:ln>
        </p:spPr>
      </p:pic>
      <p:pic>
        <p:nvPicPr>
          <p:cNvPr id="11" name="Picture 10">
            <a:extLst>
              <a:ext uri="{FF2B5EF4-FFF2-40B4-BE49-F238E27FC236}">
                <a16:creationId xmlns:a16="http://schemas.microsoft.com/office/drawing/2014/main" id="{7ACDC25E-DB74-E412-B66B-2CFB6C0EA2FA}"/>
              </a:ext>
            </a:extLst>
          </p:cNvPr>
          <p:cNvPicPr>
            <a:picLocks noChangeAspect="1"/>
          </p:cNvPicPr>
          <p:nvPr/>
        </p:nvPicPr>
        <p:blipFill>
          <a:blip r:embed="rId5"/>
          <a:stretch>
            <a:fillRect/>
          </a:stretch>
        </p:blipFill>
        <p:spPr>
          <a:xfrm>
            <a:off x="6911279" y="2394168"/>
            <a:ext cx="3634041" cy="1589893"/>
          </a:xfrm>
          <a:prstGeom prst="rect">
            <a:avLst/>
          </a:prstGeom>
          <a:ln>
            <a:solidFill>
              <a:schemeClr val="tx1">
                <a:alpha val="97000"/>
              </a:schemeClr>
            </a:solidFill>
          </a:ln>
        </p:spPr>
      </p:pic>
      <p:pic>
        <p:nvPicPr>
          <p:cNvPr id="12" name="Picture 11">
            <a:extLst>
              <a:ext uri="{FF2B5EF4-FFF2-40B4-BE49-F238E27FC236}">
                <a16:creationId xmlns:a16="http://schemas.microsoft.com/office/drawing/2014/main" id="{4D1DBB20-D02F-ACB2-989E-66BC543B4714}"/>
              </a:ext>
            </a:extLst>
          </p:cNvPr>
          <p:cNvPicPr>
            <a:picLocks noChangeAspect="1"/>
          </p:cNvPicPr>
          <p:nvPr/>
        </p:nvPicPr>
        <p:blipFill>
          <a:blip r:embed="rId6"/>
          <a:stretch>
            <a:fillRect/>
          </a:stretch>
        </p:blipFill>
        <p:spPr>
          <a:xfrm>
            <a:off x="10226409" y="2157050"/>
            <a:ext cx="1965591" cy="1831877"/>
          </a:xfrm>
          <a:prstGeom prst="rect">
            <a:avLst/>
          </a:prstGeom>
          <a:ln>
            <a:solidFill>
              <a:schemeClr val="tx1">
                <a:alpha val="96000"/>
              </a:schemeClr>
            </a:solidFill>
          </a:ln>
        </p:spPr>
      </p:pic>
      <p:pic>
        <p:nvPicPr>
          <p:cNvPr id="13" name="Picture 12">
            <a:extLst>
              <a:ext uri="{FF2B5EF4-FFF2-40B4-BE49-F238E27FC236}">
                <a16:creationId xmlns:a16="http://schemas.microsoft.com/office/drawing/2014/main" id="{2B29494B-2C27-5FF9-2802-B0647EE06843}"/>
              </a:ext>
            </a:extLst>
          </p:cNvPr>
          <p:cNvPicPr>
            <a:picLocks noChangeAspect="1"/>
          </p:cNvPicPr>
          <p:nvPr/>
        </p:nvPicPr>
        <p:blipFill>
          <a:blip r:embed="rId7"/>
          <a:stretch>
            <a:fillRect/>
          </a:stretch>
        </p:blipFill>
        <p:spPr>
          <a:xfrm>
            <a:off x="10460434" y="4766636"/>
            <a:ext cx="1591890" cy="1983545"/>
          </a:xfrm>
          <a:prstGeom prst="rect">
            <a:avLst/>
          </a:prstGeom>
          <a:ln>
            <a:solidFill>
              <a:schemeClr val="tx1">
                <a:alpha val="96000"/>
              </a:schemeClr>
            </a:solidFill>
          </a:ln>
        </p:spPr>
      </p:pic>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31144027-4EB0-B34F-ECD5-0E0BD8FCDEE5}"/>
                  </a:ext>
                </a:extLst>
              </p14:cNvPr>
              <p14:cNvContentPartPr/>
              <p14:nvPr/>
            </p14:nvContentPartPr>
            <p14:xfrm>
              <a:off x="8637065" y="2714483"/>
              <a:ext cx="360" cy="360"/>
            </p14:xfrm>
          </p:contentPart>
        </mc:Choice>
        <mc:Fallback xmlns="">
          <p:pic>
            <p:nvPicPr>
              <p:cNvPr id="38" name="Ink 37">
                <a:extLst>
                  <a:ext uri="{FF2B5EF4-FFF2-40B4-BE49-F238E27FC236}">
                    <a16:creationId xmlns:a16="http://schemas.microsoft.com/office/drawing/2014/main" id="{31144027-4EB0-B34F-ECD5-0E0BD8FCDEE5}"/>
                  </a:ext>
                </a:extLst>
              </p:cNvPr>
              <p:cNvPicPr/>
              <p:nvPr/>
            </p:nvPicPr>
            <p:blipFill>
              <a:blip r:embed="rId11"/>
              <a:stretch>
                <a:fillRect/>
              </a:stretch>
            </p:blipFill>
            <p:spPr>
              <a:xfrm>
                <a:off x="8628065" y="2705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8B83BEE0-8A95-ADE9-6D5D-5C0AAC2CE2F8}"/>
                  </a:ext>
                </a:extLst>
              </p14:cNvPr>
              <p14:cNvContentPartPr/>
              <p14:nvPr/>
            </p14:nvContentPartPr>
            <p14:xfrm>
              <a:off x="9340505" y="2433323"/>
              <a:ext cx="360" cy="360"/>
            </p14:xfrm>
          </p:contentPart>
        </mc:Choice>
        <mc:Fallback xmlns="">
          <p:pic>
            <p:nvPicPr>
              <p:cNvPr id="39" name="Ink 38">
                <a:extLst>
                  <a:ext uri="{FF2B5EF4-FFF2-40B4-BE49-F238E27FC236}">
                    <a16:creationId xmlns:a16="http://schemas.microsoft.com/office/drawing/2014/main" id="{8B83BEE0-8A95-ADE9-6D5D-5C0AAC2CE2F8}"/>
                  </a:ext>
                </a:extLst>
              </p:cNvPr>
              <p:cNvPicPr/>
              <p:nvPr/>
            </p:nvPicPr>
            <p:blipFill>
              <a:blip r:embed="rId11"/>
              <a:stretch>
                <a:fillRect/>
              </a:stretch>
            </p:blipFill>
            <p:spPr>
              <a:xfrm>
                <a:off x="9331505" y="2424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Ink 39">
                <a:extLst>
                  <a:ext uri="{FF2B5EF4-FFF2-40B4-BE49-F238E27FC236}">
                    <a16:creationId xmlns:a16="http://schemas.microsoft.com/office/drawing/2014/main" id="{3E7C539F-4075-6BC6-9935-7299509EA45A}"/>
                  </a:ext>
                </a:extLst>
              </p14:cNvPr>
              <p14:cNvContentPartPr/>
              <p14:nvPr/>
            </p14:nvContentPartPr>
            <p14:xfrm>
              <a:off x="9312065" y="2067203"/>
              <a:ext cx="360" cy="360"/>
            </p14:xfrm>
          </p:contentPart>
        </mc:Choice>
        <mc:Fallback xmlns="">
          <p:pic>
            <p:nvPicPr>
              <p:cNvPr id="40" name="Ink 39">
                <a:extLst>
                  <a:ext uri="{FF2B5EF4-FFF2-40B4-BE49-F238E27FC236}">
                    <a16:creationId xmlns:a16="http://schemas.microsoft.com/office/drawing/2014/main" id="{3E7C539F-4075-6BC6-9935-7299509EA45A}"/>
                  </a:ext>
                </a:extLst>
              </p:cNvPr>
              <p:cNvPicPr/>
              <p:nvPr/>
            </p:nvPicPr>
            <p:blipFill>
              <a:blip r:embed="rId11"/>
              <a:stretch>
                <a:fillRect/>
              </a:stretch>
            </p:blipFill>
            <p:spPr>
              <a:xfrm>
                <a:off x="9303425" y="2058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 name="Ink 40">
                <a:extLst>
                  <a:ext uri="{FF2B5EF4-FFF2-40B4-BE49-F238E27FC236}">
                    <a16:creationId xmlns:a16="http://schemas.microsoft.com/office/drawing/2014/main" id="{1AC90326-63C9-10E3-6CF7-5734E2576D1A}"/>
                  </a:ext>
                </a:extLst>
              </p14:cNvPr>
              <p14:cNvContentPartPr/>
              <p14:nvPr/>
            </p14:nvContentPartPr>
            <p14:xfrm>
              <a:off x="4656185" y="1167203"/>
              <a:ext cx="360" cy="360"/>
            </p14:xfrm>
          </p:contentPart>
        </mc:Choice>
        <mc:Fallback xmlns="">
          <p:pic>
            <p:nvPicPr>
              <p:cNvPr id="41" name="Ink 40">
                <a:extLst>
                  <a:ext uri="{FF2B5EF4-FFF2-40B4-BE49-F238E27FC236}">
                    <a16:creationId xmlns:a16="http://schemas.microsoft.com/office/drawing/2014/main" id="{1AC90326-63C9-10E3-6CF7-5734E2576D1A}"/>
                  </a:ext>
                </a:extLst>
              </p:cNvPr>
              <p:cNvPicPr/>
              <p:nvPr/>
            </p:nvPicPr>
            <p:blipFill>
              <a:blip r:embed="rId11"/>
              <a:stretch>
                <a:fillRect/>
              </a:stretch>
            </p:blipFill>
            <p:spPr>
              <a:xfrm>
                <a:off x="4647185" y="1158563"/>
                <a:ext cx="18000" cy="18000"/>
              </a:xfrm>
              <a:prstGeom prst="rect">
                <a:avLst/>
              </a:prstGeom>
            </p:spPr>
          </p:pic>
        </mc:Fallback>
      </mc:AlternateContent>
      <p:sp>
        <p:nvSpPr>
          <p:cNvPr id="14" name="Egyenes összekötő 13">
            <a:extLst>
              <a:ext uri="{FF2B5EF4-FFF2-40B4-BE49-F238E27FC236}">
                <a16:creationId xmlns:a16="http://schemas.microsoft.com/office/drawing/2014/main" id="{8E77AF6E-76DF-4F48-9D0A-8222378FC99A}"/>
              </a:ext>
            </a:extLst>
          </p:cNvPr>
          <p:cNvSpPr/>
          <p:nvPr/>
        </p:nvSpPr>
        <p:spPr>
          <a:xfrm>
            <a:off x="10353185" y="3957729"/>
            <a:ext cx="1097280" cy="0"/>
          </a:xfrm>
          <a:prstGeom prst="line">
            <a:avLst/>
          </a:prstGeom>
          <a:solidFill>
            <a:srgbClr val="E71224">
              <a:alpha val="5000"/>
            </a:srgbClr>
          </a:solidFill>
          <a:ln w="254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fr-FR">
              <a:solidFill>
                <a:srgbClr val="E71224"/>
              </a:solidFill>
            </a:endParaRPr>
          </a:p>
        </p:txBody>
      </p:sp>
      <p:sp>
        <p:nvSpPr>
          <p:cNvPr id="15" name="Łącznik prosty 14">
            <a:extLst>
              <a:ext uri="{FF2B5EF4-FFF2-40B4-BE49-F238E27FC236}">
                <a16:creationId xmlns:a16="http://schemas.microsoft.com/office/drawing/2014/main" id="{D4E1C663-400D-4924-B6FB-2A6639FE6F14}"/>
              </a:ext>
            </a:extLst>
          </p:cNvPr>
          <p:cNvSpPr/>
          <p:nvPr/>
        </p:nvSpPr>
        <p:spPr>
          <a:xfrm>
            <a:off x="8728300" y="3957729"/>
            <a:ext cx="914400" cy="0"/>
          </a:xfrm>
          <a:prstGeom prst="line">
            <a:avLst/>
          </a:prstGeom>
          <a:solidFill>
            <a:srgbClr val="E71224">
              <a:alpha val="5000"/>
            </a:srgbClr>
          </a:solidFill>
          <a:ln w="25400" cmpd="sng">
            <a:solidFill>
              <a:srgbClr val="E71224">
                <a:alpha val="94000"/>
              </a:srgbClr>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s-ES">
              <a:solidFill>
                <a:srgbClr val="E71224"/>
              </a:solidFill>
            </a:endParaRPr>
          </a:p>
        </p:txBody>
      </p:sp>
      <p:sp>
        <p:nvSpPr>
          <p:cNvPr id="16" name="Gerader Verbinder 15">
            <a:extLst>
              <a:ext uri="{FF2B5EF4-FFF2-40B4-BE49-F238E27FC236}">
                <a16:creationId xmlns:a16="http://schemas.microsoft.com/office/drawing/2014/main" id="{D9E33A34-5BD6-43A2-80D8-A7B91374642E}"/>
              </a:ext>
            </a:extLst>
          </p:cNvPr>
          <p:cNvSpPr/>
          <p:nvPr/>
        </p:nvSpPr>
        <p:spPr>
          <a:xfrm>
            <a:off x="8694444" y="6456240"/>
            <a:ext cx="1097280" cy="0"/>
          </a:xfrm>
          <a:prstGeom prst="line">
            <a:avLst/>
          </a:prstGeom>
          <a:solidFill>
            <a:srgbClr val="E71224">
              <a:alpha val="5000"/>
            </a:srgbClr>
          </a:solidFill>
          <a:ln w="254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solidFill>
            </a:endParaRPr>
          </a:p>
        </p:txBody>
      </p:sp>
      <p:sp>
        <p:nvSpPr>
          <p:cNvPr id="17" name="Straight Connector 16">
            <a:extLst>
              <a:ext uri="{FF2B5EF4-FFF2-40B4-BE49-F238E27FC236}">
                <a16:creationId xmlns:a16="http://schemas.microsoft.com/office/drawing/2014/main" id="{1256A8F0-B88F-4DDF-82DA-2FDCE03B21FC}"/>
              </a:ext>
            </a:extLst>
          </p:cNvPr>
          <p:cNvSpPr/>
          <p:nvPr/>
        </p:nvSpPr>
        <p:spPr>
          <a:xfrm>
            <a:off x="10636348" y="6441605"/>
            <a:ext cx="1097280" cy="0"/>
          </a:xfrm>
          <a:prstGeom prst="line">
            <a:avLst/>
          </a:prstGeom>
          <a:solidFill>
            <a:srgbClr val="E71224">
              <a:alpha val="5000"/>
            </a:srgbClr>
          </a:solidFill>
          <a:ln w="254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de-DE">
              <a:solidFill>
                <a:srgbClr val="E71224"/>
              </a:solidFill>
            </a:endParaRPr>
          </a:p>
        </p:txBody>
      </p:sp>
      <p:sp>
        <p:nvSpPr>
          <p:cNvPr id="44" name="TextBox 43">
            <a:extLst>
              <a:ext uri="{FF2B5EF4-FFF2-40B4-BE49-F238E27FC236}">
                <a16:creationId xmlns:a16="http://schemas.microsoft.com/office/drawing/2014/main" id="{82D4DAB6-4E98-F753-58F1-A634B772B323}"/>
              </a:ext>
            </a:extLst>
          </p:cNvPr>
          <p:cNvSpPr txBox="1"/>
          <p:nvPr/>
        </p:nvSpPr>
        <p:spPr>
          <a:xfrm>
            <a:off x="1699135" y="4886672"/>
            <a:ext cx="2509348" cy="369332"/>
          </a:xfrm>
          <a:prstGeom prst="rect">
            <a:avLst/>
          </a:prstGeom>
          <a:noFill/>
        </p:spPr>
        <p:txBody>
          <a:bodyPr wrap="square" rtlCol="0">
            <a:spAutoFit/>
          </a:bodyPr>
          <a:lstStyle/>
          <a:p>
            <a:r>
              <a:rPr lang="en-US" b="1" dirty="0">
                <a:solidFill>
                  <a:schemeClr val="bg1"/>
                </a:solidFill>
              </a:rPr>
              <a:t>Weather dataset</a:t>
            </a:r>
          </a:p>
        </p:txBody>
      </p:sp>
      <p:sp>
        <p:nvSpPr>
          <p:cNvPr id="45" name="TextBox 44">
            <a:extLst>
              <a:ext uri="{FF2B5EF4-FFF2-40B4-BE49-F238E27FC236}">
                <a16:creationId xmlns:a16="http://schemas.microsoft.com/office/drawing/2014/main" id="{5A0CC641-D97A-E7C1-F0C3-301DC0427CAE}"/>
              </a:ext>
            </a:extLst>
          </p:cNvPr>
          <p:cNvSpPr txBox="1"/>
          <p:nvPr/>
        </p:nvSpPr>
        <p:spPr>
          <a:xfrm>
            <a:off x="9238191" y="4234362"/>
            <a:ext cx="2509348" cy="369332"/>
          </a:xfrm>
          <a:prstGeom prst="rect">
            <a:avLst/>
          </a:prstGeom>
          <a:noFill/>
        </p:spPr>
        <p:txBody>
          <a:bodyPr wrap="square" rtlCol="0">
            <a:spAutoFit/>
          </a:bodyPr>
          <a:lstStyle/>
          <a:p>
            <a:r>
              <a:rPr lang="en-US" b="1" dirty="0">
                <a:solidFill>
                  <a:schemeClr val="bg1"/>
                </a:solidFill>
              </a:rPr>
              <a:t>vehicle dataset</a:t>
            </a:r>
          </a:p>
        </p:txBody>
      </p:sp>
      <p:sp>
        <p:nvSpPr>
          <p:cNvPr id="47" name="TextBox 46">
            <a:extLst>
              <a:ext uri="{FF2B5EF4-FFF2-40B4-BE49-F238E27FC236}">
                <a16:creationId xmlns:a16="http://schemas.microsoft.com/office/drawing/2014/main" id="{6110C070-78CF-421A-BD87-E51BB0B505F6}"/>
              </a:ext>
            </a:extLst>
          </p:cNvPr>
          <p:cNvSpPr txBox="1"/>
          <p:nvPr/>
        </p:nvSpPr>
        <p:spPr>
          <a:xfrm>
            <a:off x="8760656" y="1805944"/>
            <a:ext cx="2509348" cy="369332"/>
          </a:xfrm>
          <a:prstGeom prst="rect">
            <a:avLst/>
          </a:prstGeom>
          <a:noFill/>
        </p:spPr>
        <p:txBody>
          <a:bodyPr wrap="square" rtlCol="0">
            <a:spAutoFit/>
          </a:bodyPr>
          <a:lstStyle/>
          <a:p>
            <a:r>
              <a:rPr lang="en-US" b="1" dirty="0">
                <a:solidFill>
                  <a:schemeClr val="bg1"/>
                </a:solidFill>
              </a:rPr>
              <a:t>casualty dataset</a:t>
            </a:r>
          </a:p>
        </p:txBody>
      </p:sp>
      <p:sp>
        <p:nvSpPr>
          <p:cNvPr id="48" name="TextBox 47">
            <a:extLst>
              <a:ext uri="{FF2B5EF4-FFF2-40B4-BE49-F238E27FC236}">
                <a16:creationId xmlns:a16="http://schemas.microsoft.com/office/drawing/2014/main" id="{A5AF457A-EF7F-7873-B5BB-62333B0E7705}"/>
              </a:ext>
            </a:extLst>
          </p:cNvPr>
          <p:cNvSpPr txBox="1"/>
          <p:nvPr/>
        </p:nvSpPr>
        <p:spPr>
          <a:xfrm>
            <a:off x="1489692" y="2381400"/>
            <a:ext cx="2509348" cy="369332"/>
          </a:xfrm>
          <a:prstGeom prst="rect">
            <a:avLst/>
          </a:prstGeom>
          <a:noFill/>
        </p:spPr>
        <p:txBody>
          <a:bodyPr wrap="square" rtlCol="0">
            <a:spAutoFit/>
          </a:bodyPr>
          <a:lstStyle/>
          <a:p>
            <a:r>
              <a:rPr lang="en-US" b="1" dirty="0">
                <a:solidFill>
                  <a:schemeClr val="bg1"/>
                </a:solidFill>
              </a:rPr>
              <a:t>Accident dataset</a:t>
            </a:r>
          </a:p>
        </p:txBody>
      </p:sp>
    </p:spTree>
    <p:extLst>
      <p:ext uri="{BB962C8B-B14F-4D97-AF65-F5344CB8AC3E}">
        <p14:creationId xmlns:p14="http://schemas.microsoft.com/office/powerpoint/2010/main" val="1836419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9A404-8217-F1FF-3674-C2161662F00B}"/>
              </a:ext>
            </a:extLst>
          </p:cNvPr>
          <p:cNvSpPr>
            <a:spLocks noGrp="1"/>
          </p:cNvSpPr>
          <p:nvPr>
            <p:ph idx="1"/>
          </p:nvPr>
        </p:nvSpPr>
        <p:spPr>
          <a:xfrm>
            <a:off x="0" y="0"/>
            <a:ext cx="5815818" cy="576775"/>
          </a:xfrm>
          <a:solidFill>
            <a:schemeClr val="accent1"/>
          </a:solidFill>
        </p:spPr>
        <p:txBody>
          <a:bodyPr/>
          <a:lstStyle/>
          <a:p>
            <a:pPr marL="0" indent="0">
              <a:buNone/>
            </a:pPr>
            <a:r>
              <a:rPr lang="en-US" dirty="0">
                <a:solidFill>
                  <a:schemeClr val="bg1"/>
                </a:solidFill>
              </a:rPr>
              <a:t>Data Transformation - Cleaning</a:t>
            </a:r>
          </a:p>
        </p:txBody>
      </p:sp>
      <p:sp>
        <p:nvSpPr>
          <p:cNvPr id="4" name="TextBox 3">
            <a:extLst>
              <a:ext uri="{FF2B5EF4-FFF2-40B4-BE49-F238E27FC236}">
                <a16:creationId xmlns:a16="http://schemas.microsoft.com/office/drawing/2014/main" id="{EFF5E308-1AB2-3EB0-335F-DC35CF216605}"/>
              </a:ext>
            </a:extLst>
          </p:cNvPr>
          <p:cNvSpPr txBox="1"/>
          <p:nvPr/>
        </p:nvSpPr>
        <p:spPr>
          <a:xfrm>
            <a:off x="0" y="576775"/>
            <a:ext cx="5815818" cy="400110"/>
          </a:xfrm>
          <a:prstGeom prst="rect">
            <a:avLst/>
          </a:prstGeom>
          <a:solidFill>
            <a:schemeClr val="tx1">
              <a:lumMod val="75000"/>
              <a:lumOff val="25000"/>
            </a:schemeClr>
          </a:solidFill>
        </p:spPr>
        <p:txBody>
          <a:bodyPr wrap="square" rtlCol="0">
            <a:spAutoFit/>
          </a:bodyPr>
          <a:lstStyle/>
          <a:p>
            <a:pPr algn="ctr"/>
            <a:r>
              <a:rPr lang="en-US" sz="2000" dirty="0">
                <a:solidFill>
                  <a:schemeClr val="bg1"/>
                </a:solidFill>
              </a:rPr>
              <a:t>MERGING  ALL DATASET</a:t>
            </a:r>
          </a:p>
        </p:txBody>
      </p:sp>
      <p:pic>
        <p:nvPicPr>
          <p:cNvPr id="5" name="Google Shape;321;p32">
            <a:extLst>
              <a:ext uri="{FF2B5EF4-FFF2-40B4-BE49-F238E27FC236}">
                <a16:creationId xmlns:a16="http://schemas.microsoft.com/office/drawing/2014/main" id="{E059B973-30D2-04A1-E0D4-CE6F2E9CAD86}"/>
              </a:ext>
            </a:extLst>
          </p:cNvPr>
          <p:cNvPicPr preferRelativeResize="0"/>
          <p:nvPr/>
        </p:nvPicPr>
        <p:blipFill>
          <a:blip r:embed="rId2">
            <a:alphaModFix/>
          </a:blip>
          <a:stretch>
            <a:fillRect/>
          </a:stretch>
        </p:blipFill>
        <p:spPr>
          <a:xfrm>
            <a:off x="0" y="1029639"/>
            <a:ext cx="7146388" cy="3285674"/>
          </a:xfrm>
          <a:prstGeom prst="rect">
            <a:avLst/>
          </a:prstGeom>
          <a:noFill/>
          <a:ln>
            <a:noFill/>
          </a:ln>
        </p:spPr>
      </p:pic>
      <p:pic>
        <p:nvPicPr>
          <p:cNvPr id="6" name="Google Shape;322;p32">
            <a:extLst>
              <a:ext uri="{FF2B5EF4-FFF2-40B4-BE49-F238E27FC236}">
                <a16:creationId xmlns:a16="http://schemas.microsoft.com/office/drawing/2014/main" id="{4C5D5232-A335-0DEC-3615-90A06BDF2076}"/>
              </a:ext>
            </a:extLst>
          </p:cNvPr>
          <p:cNvPicPr preferRelativeResize="0"/>
          <p:nvPr/>
        </p:nvPicPr>
        <p:blipFill>
          <a:blip r:embed="rId3">
            <a:alphaModFix/>
          </a:blip>
          <a:stretch>
            <a:fillRect/>
          </a:stretch>
        </p:blipFill>
        <p:spPr>
          <a:xfrm>
            <a:off x="0" y="3981157"/>
            <a:ext cx="7146388" cy="2876843"/>
          </a:xfrm>
          <a:prstGeom prst="rect">
            <a:avLst/>
          </a:prstGeom>
          <a:noFill/>
          <a:ln>
            <a:noFill/>
          </a:ln>
        </p:spPr>
      </p:pic>
      <p:sp>
        <p:nvSpPr>
          <p:cNvPr id="7" name="TextBox 6">
            <a:extLst>
              <a:ext uri="{FF2B5EF4-FFF2-40B4-BE49-F238E27FC236}">
                <a16:creationId xmlns:a16="http://schemas.microsoft.com/office/drawing/2014/main" id="{1635BF92-621C-148C-D232-AEC2B0E83C15}"/>
              </a:ext>
            </a:extLst>
          </p:cNvPr>
          <p:cNvSpPr txBox="1"/>
          <p:nvPr/>
        </p:nvSpPr>
        <p:spPr>
          <a:xfrm>
            <a:off x="7374653" y="313685"/>
            <a:ext cx="4540683" cy="5000728"/>
          </a:xfrm>
          <a:prstGeom prst="rect">
            <a:avLst/>
          </a:prstGeom>
          <a:solidFill>
            <a:schemeClr val="bg1"/>
          </a:solidFill>
        </p:spPr>
        <p:txBody>
          <a:bodyPr wrap="square" rtlCol="0">
            <a:spAutoFit/>
          </a:bodyPr>
          <a:lstStyle/>
          <a:p>
            <a:pPr>
              <a:lnSpc>
                <a:spcPct val="200000"/>
              </a:lnSpc>
            </a:pPr>
            <a:r>
              <a:rPr lang="en-US" dirty="0"/>
              <a:t>We merged the accident, vehicle and casualty dataset using the accident index which is the unique key for joining all three data THEN we merged to the weather dataset using the date and location column.</a:t>
            </a:r>
          </a:p>
          <a:p>
            <a:pPr>
              <a:lnSpc>
                <a:spcPct val="200000"/>
              </a:lnSpc>
            </a:pPr>
            <a:r>
              <a:rPr lang="en-US" dirty="0"/>
              <a:t>After merging all datasets, we had 426,731 observation because it only select accident information that are contained in all four dataset</a:t>
            </a:r>
          </a:p>
        </p:txBody>
      </p:sp>
      <p:pic>
        <p:nvPicPr>
          <p:cNvPr id="8" name="Picture 7" descr="Table&#10;&#10;Description automatically generated">
            <a:extLst>
              <a:ext uri="{FF2B5EF4-FFF2-40B4-BE49-F238E27FC236}">
                <a16:creationId xmlns:a16="http://schemas.microsoft.com/office/drawing/2014/main" id="{6416BFD3-6ED2-5377-D35F-9DFC13355F52}"/>
              </a:ext>
            </a:extLst>
          </p:cNvPr>
          <p:cNvPicPr>
            <a:picLocks noChangeAspect="1"/>
          </p:cNvPicPr>
          <p:nvPr/>
        </p:nvPicPr>
        <p:blipFill rotWithShape="1">
          <a:blip r:embed="rId4">
            <a:extLst>
              <a:ext uri="{28A0092B-C50C-407E-A947-70E740481C1C}">
                <a14:useLocalDpi xmlns:a14="http://schemas.microsoft.com/office/drawing/2010/main" val="0"/>
              </a:ext>
            </a:extLst>
          </a:blip>
          <a:srcRect t="64831" r="51068"/>
          <a:stretch/>
        </p:blipFill>
        <p:spPr>
          <a:xfrm>
            <a:off x="7374653" y="5419578"/>
            <a:ext cx="4379352" cy="1220373"/>
          </a:xfrm>
          <a:prstGeom prst="rect">
            <a:avLst/>
          </a:prstGeom>
          <a:ln w="22225">
            <a:solidFill>
              <a:schemeClr val="tx1"/>
            </a:solidFill>
          </a:ln>
        </p:spPr>
      </p:pic>
      <p:sp>
        <p:nvSpPr>
          <p:cNvPr id="9" name="TextBox 8">
            <a:extLst>
              <a:ext uri="{FF2B5EF4-FFF2-40B4-BE49-F238E27FC236}">
                <a16:creationId xmlns:a16="http://schemas.microsoft.com/office/drawing/2014/main" id="{99DAEAEE-AB47-FD73-77F7-025F61A46688}"/>
              </a:ext>
            </a:extLst>
          </p:cNvPr>
          <p:cNvSpPr txBox="1"/>
          <p:nvPr/>
        </p:nvSpPr>
        <p:spPr>
          <a:xfrm>
            <a:off x="10093115" y="5509287"/>
            <a:ext cx="1165122" cy="369332"/>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180111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848AC61B-3EBE-2A90-B1BA-80D26A7BFBB5}"/>
              </a:ext>
            </a:extLst>
          </p:cNvPr>
          <p:cNvSpPr txBox="1">
            <a:spLocks/>
          </p:cNvSpPr>
          <p:nvPr/>
        </p:nvSpPr>
        <p:spPr>
          <a:xfrm>
            <a:off x="152400" y="17635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5F77DA5B-6D6F-BD39-78F9-1EC6388C015B}"/>
              </a:ext>
            </a:extLst>
          </p:cNvPr>
          <p:cNvSpPr txBox="1">
            <a:spLocks/>
          </p:cNvSpPr>
          <p:nvPr/>
        </p:nvSpPr>
        <p:spPr>
          <a:xfrm>
            <a:off x="377688" y="314739"/>
            <a:ext cx="9568070" cy="838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83A6B278-2A54-B775-0547-FA3EF94335EA}"/>
              </a:ext>
            </a:extLst>
          </p:cNvPr>
          <p:cNvSpPr txBox="1"/>
          <p:nvPr/>
        </p:nvSpPr>
        <p:spPr>
          <a:xfrm>
            <a:off x="199729" y="237523"/>
            <a:ext cx="11792541" cy="5283178"/>
          </a:xfrm>
          <a:prstGeom prst="rect">
            <a:avLst/>
          </a:prstGeom>
          <a:solidFill>
            <a:schemeClr val="bg1"/>
          </a:solidFill>
        </p:spPr>
        <p:txBody>
          <a:bodyPr wrap="square" rtlCol="0">
            <a:spAutoFit/>
          </a:bodyPr>
          <a:lstStyle/>
          <a:p>
            <a:pPr marL="0" lvl="0" indent="0" algn="l" rtl="0">
              <a:lnSpc>
                <a:spcPct val="90000"/>
              </a:lnSpc>
              <a:spcBef>
                <a:spcPts val="1000"/>
              </a:spcBef>
              <a:spcAft>
                <a:spcPts val="0"/>
              </a:spcAft>
              <a:buClr>
                <a:schemeClr val="dk1"/>
              </a:buClr>
              <a:buSzPct val="100000"/>
              <a:buNone/>
            </a:pPr>
            <a:endParaRPr lang="en-US" dirty="0"/>
          </a:p>
          <a:p>
            <a:pPr algn="just">
              <a:lnSpc>
                <a:spcPct val="150000"/>
              </a:lnSpc>
              <a:buClr>
                <a:schemeClr val="dk1"/>
              </a:buClr>
              <a:buSzPct val="100000"/>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Road transport is an important infrastructure that contributes to the social and economic development of a country. Due to the large population, people now rely on accessible and good roads to enable easy commute to access education, jobs, and health centers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(Boarnet, 1999)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 the years, road transport in the United Kingdom has been the most heavily used means of transportation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(Hall et al., 2020)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individuals in the UK travel more than 440 billion miles by road. On average, people in England made 739 trips across private and public modes. </a:t>
            </a:r>
            <a:r>
              <a:rPr lang="en-US" dirty="0">
                <a:latin typeface="Times New Roman" panose="02020603050405020304" pitchFamily="18" charset="0"/>
                <a:cs typeface="Times New Roman" panose="02020603050405020304" pitchFamily="18" charset="0"/>
              </a:rPr>
              <a:t>However, every year in developing countries, an estimated 1.2 million people are killed in road traffic accidents and 50 millions injured.</a:t>
            </a:r>
          </a:p>
          <a:p>
            <a:pPr algn="just">
              <a:lnSpc>
                <a:spcPct val="150000"/>
              </a:lnSpc>
              <a:buClr>
                <a:schemeClr val="dk1"/>
              </a:buClr>
              <a:buSzPct val="100000"/>
            </a:pPr>
            <a:r>
              <a:rPr lang="en-US" dirty="0">
                <a:latin typeface="Times New Roman" panose="02020603050405020304" pitchFamily="18" charset="0"/>
                <a:cs typeface="Times New Roman" panose="02020603050405020304" pitchFamily="18" charset="0"/>
              </a:rPr>
              <a:t>Road traffic accident(RTA) constitute a significant portion of the global health related problems and it is also a leading cause of death by injury, 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his calls for road safety measures; the need for safety measures comes a long way in reducing the risk of accident casualties, as this can place a strain on the national health system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(Gopalakrishnan, 2012)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rtl="0">
              <a:lnSpc>
                <a:spcPct val="150000"/>
              </a:lnSpc>
              <a:spcBef>
                <a:spcPts val="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It is on this note that UK </a:t>
            </a:r>
            <a:r>
              <a:rPr lang="en-US" dirty="0" err="1">
                <a:latin typeface="Times New Roman" panose="02020603050405020304" pitchFamily="18" charset="0"/>
                <a:cs typeface="Times New Roman" panose="02020603050405020304" pitchFamily="18" charset="0"/>
              </a:rPr>
              <a:t>goverement</a:t>
            </a:r>
            <a:r>
              <a:rPr lang="en-US" dirty="0">
                <a:latin typeface="Times New Roman" panose="02020603050405020304" pitchFamily="18" charset="0"/>
                <a:cs typeface="Times New Roman" panose="02020603050405020304" pitchFamily="18" charset="0"/>
              </a:rPr>
              <a:t> has approached the team to gain insight into road accident problems, the causes of accidents and  recommendations on the procedures and interventions that must be implemented by the government to reduce the risk of traffic accidents</a:t>
            </a:r>
            <a:r>
              <a:rPr lang="en-US" dirty="0"/>
              <a:t>.</a:t>
            </a:r>
          </a:p>
        </p:txBody>
      </p:sp>
      <p:sp>
        <p:nvSpPr>
          <p:cNvPr id="7" name="TextBox 6">
            <a:extLst>
              <a:ext uri="{FF2B5EF4-FFF2-40B4-BE49-F238E27FC236}">
                <a16:creationId xmlns:a16="http://schemas.microsoft.com/office/drawing/2014/main" id="{F2D33E97-21D9-D242-7C7E-04BFE3FFD125}"/>
              </a:ext>
            </a:extLst>
          </p:cNvPr>
          <p:cNvSpPr txBox="1"/>
          <p:nvPr/>
        </p:nvSpPr>
        <p:spPr>
          <a:xfrm>
            <a:off x="0" y="-19758"/>
            <a:ext cx="4954172" cy="461665"/>
          </a:xfrm>
          <a:prstGeom prst="rect">
            <a:avLst/>
          </a:prstGeom>
          <a:solidFill>
            <a:schemeClr val="accent1"/>
          </a:solidFill>
        </p:spPr>
        <p:txBody>
          <a:bodyPr wrap="square" rtlCol="0">
            <a:spAutoFit/>
          </a:bodyPr>
          <a:lstStyle/>
          <a:p>
            <a:r>
              <a:rPr lang="en-US" sz="2400" dirty="0">
                <a:solidFill>
                  <a:schemeClr val="bg1"/>
                </a:solidFill>
              </a:rPr>
              <a:t>Business Case</a:t>
            </a:r>
          </a:p>
        </p:txBody>
      </p:sp>
      <p:sp>
        <p:nvSpPr>
          <p:cNvPr id="8" name="TextBox 7">
            <a:extLst>
              <a:ext uri="{FF2B5EF4-FFF2-40B4-BE49-F238E27FC236}">
                <a16:creationId xmlns:a16="http://schemas.microsoft.com/office/drawing/2014/main" id="{41751CA0-D40A-DF56-3161-FDF31FEF6F3B}"/>
              </a:ext>
            </a:extLst>
          </p:cNvPr>
          <p:cNvSpPr txBox="1"/>
          <p:nvPr/>
        </p:nvSpPr>
        <p:spPr>
          <a:xfrm>
            <a:off x="21771" y="5464447"/>
            <a:ext cx="4954172" cy="461665"/>
          </a:xfrm>
          <a:prstGeom prst="rect">
            <a:avLst/>
          </a:prstGeom>
          <a:solidFill>
            <a:schemeClr val="accent1"/>
          </a:solidFill>
        </p:spPr>
        <p:txBody>
          <a:bodyPr wrap="square" rtlCol="0">
            <a:spAutoFit/>
          </a:bodyPr>
          <a:lstStyle/>
          <a:p>
            <a:r>
              <a:rPr lang="en-US" sz="2400" dirty="0">
                <a:solidFill>
                  <a:schemeClr val="bg1"/>
                </a:solidFill>
              </a:rPr>
              <a:t>Key search Terms</a:t>
            </a:r>
          </a:p>
        </p:txBody>
      </p:sp>
      <p:sp>
        <p:nvSpPr>
          <p:cNvPr id="3" name="TextBox 2">
            <a:extLst>
              <a:ext uri="{FF2B5EF4-FFF2-40B4-BE49-F238E27FC236}">
                <a16:creationId xmlns:a16="http://schemas.microsoft.com/office/drawing/2014/main" id="{C1BD350A-25FD-C919-E136-DD0709E758F7}"/>
              </a:ext>
            </a:extLst>
          </p:cNvPr>
          <p:cNvSpPr txBox="1"/>
          <p:nvPr/>
        </p:nvSpPr>
        <p:spPr>
          <a:xfrm>
            <a:off x="0" y="5908548"/>
            <a:ext cx="12192000" cy="923330"/>
          </a:xfrm>
          <a:prstGeom prst="rect">
            <a:avLst/>
          </a:prstGeom>
          <a:solidFill>
            <a:schemeClr val="bg1"/>
          </a:solidFill>
        </p:spPr>
        <p:txBody>
          <a:bodyPr wrap="square" rtlCol="0">
            <a:spAutoFit/>
          </a:bodyPr>
          <a:lstStyle/>
          <a:p>
            <a:r>
              <a:rPr lang="en-US" dirty="0"/>
              <a:t>Road traffic accident</a:t>
            </a:r>
          </a:p>
          <a:p>
            <a:r>
              <a:rPr lang="en-US" dirty="0"/>
              <a:t>UK road accident</a:t>
            </a:r>
          </a:p>
          <a:p>
            <a:r>
              <a:rPr lang="en-US" dirty="0"/>
              <a:t>Road safety </a:t>
            </a:r>
          </a:p>
        </p:txBody>
      </p:sp>
    </p:spTree>
    <p:extLst>
      <p:ext uri="{BB962C8B-B14F-4D97-AF65-F5344CB8AC3E}">
        <p14:creationId xmlns:p14="http://schemas.microsoft.com/office/powerpoint/2010/main" val="134814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6D58814-F4EB-D4C3-2BCF-9F6F9A7A73C3}"/>
              </a:ext>
            </a:extLst>
          </p:cNvPr>
          <p:cNvSpPr txBox="1">
            <a:spLocks/>
          </p:cNvSpPr>
          <p:nvPr/>
        </p:nvSpPr>
        <p:spPr>
          <a:xfrm>
            <a:off x="0" y="0"/>
            <a:ext cx="581581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Data Transformation - Cleaning</a:t>
            </a:r>
          </a:p>
        </p:txBody>
      </p:sp>
      <p:sp>
        <p:nvSpPr>
          <p:cNvPr id="5" name="TextBox 4">
            <a:extLst>
              <a:ext uri="{FF2B5EF4-FFF2-40B4-BE49-F238E27FC236}">
                <a16:creationId xmlns:a16="http://schemas.microsoft.com/office/drawing/2014/main" id="{D240FDCB-27C3-E7D4-2778-3D02C2516F2A}"/>
              </a:ext>
            </a:extLst>
          </p:cNvPr>
          <p:cNvSpPr txBox="1"/>
          <p:nvPr/>
        </p:nvSpPr>
        <p:spPr>
          <a:xfrm>
            <a:off x="0" y="576775"/>
            <a:ext cx="5815818" cy="400110"/>
          </a:xfrm>
          <a:prstGeom prst="rect">
            <a:avLst/>
          </a:prstGeom>
          <a:solidFill>
            <a:schemeClr val="tx1">
              <a:lumMod val="75000"/>
              <a:lumOff val="25000"/>
            </a:schemeClr>
          </a:solidFill>
        </p:spPr>
        <p:txBody>
          <a:bodyPr wrap="square" rtlCol="0">
            <a:spAutoFit/>
          </a:bodyPr>
          <a:lstStyle/>
          <a:p>
            <a:pPr marL="0" indent="0">
              <a:buFont typeface="Arial" panose="020B0604020202020204" pitchFamily="34" charset="0"/>
              <a:buNone/>
            </a:pPr>
            <a:r>
              <a:rPr lang="en-US" sz="2000" b="1" dirty="0">
                <a:solidFill>
                  <a:schemeClr val="bg1"/>
                </a:solidFill>
              </a:rPr>
              <a:t>Working with date column</a:t>
            </a:r>
          </a:p>
        </p:txBody>
      </p:sp>
      <p:pic>
        <p:nvPicPr>
          <p:cNvPr id="6" name="Content Placeholder 5">
            <a:extLst>
              <a:ext uri="{FF2B5EF4-FFF2-40B4-BE49-F238E27FC236}">
                <a16:creationId xmlns:a16="http://schemas.microsoft.com/office/drawing/2014/main" id="{9B272692-A6DB-70B3-D5B2-C4700BE998D6}"/>
              </a:ext>
            </a:extLst>
          </p:cNvPr>
          <p:cNvPicPr>
            <a:picLocks noGrp="1" noChangeAspect="1"/>
          </p:cNvPicPr>
          <p:nvPr>
            <p:ph idx="1"/>
          </p:nvPr>
        </p:nvPicPr>
        <p:blipFill>
          <a:blip r:embed="rId2"/>
          <a:stretch>
            <a:fillRect/>
          </a:stretch>
        </p:blipFill>
        <p:spPr>
          <a:xfrm>
            <a:off x="115828" y="2323904"/>
            <a:ext cx="3989919" cy="3790424"/>
          </a:xfrm>
          <a:prstGeom prst="rect">
            <a:avLst/>
          </a:prstGeom>
          <a:ln w="19050">
            <a:solidFill>
              <a:schemeClr val="tx1"/>
            </a:solidFill>
          </a:ln>
        </p:spPr>
      </p:pic>
      <p:pic>
        <p:nvPicPr>
          <p:cNvPr id="7" name="Picture 6">
            <a:extLst>
              <a:ext uri="{FF2B5EF4-FFF2-40B4-BE49-F238E27FC236}">
                <a16:creationId xmlns:a16="http://schemas.microsoft.com/office/drawing/2014/main" id="{0096682B-4B5C-293E-AB8C-BD47A6DF3941}"/>
              </a:ext>
            </a:extLst>
          </p:cNvPr>
          <p:cNvPicPr>
            <a:picLocks noChangeAspect="1"/>
          </p:cNvPicPr>
          <p:nvPr/>
        </p:nvPicPr>
        <p:blipFill>
          <a:blip r:embed="rId3"/>
          <a:stretch>
            <a:fillRect/>
          </a:stretch>
        </p:blipFill>
        <p:spPr>
          <a:xfrm>
            <a:off x="7911141" y="1886923"/>
            <a:ext cx="4195066" cy="4379465"/>
          </a:xfrm>
          <a:prstGeom prst="rect">
            <a:avLst/>
          </a:prstGeom>
          <a:ln w="25400">
            <a:solidFill>
              <a:schemeClr val="tx1"/>
            </a:solidFill>
          </a:ln>
        </p:spPr>
      </p:pic>
      <p:pic>
        <p:nvPicPr>
          <p:cNvPr id="8" name="Picture 7">
            <a:extLst>
              <a:ext uri="{FF2B5EF4-FFF2-40B4-BE49-F238E27FC236}">
                <a16:creationId xmlns:a16="http://schemas.microsoft.com/office/drawing/2014/main" id="{9A3E2664-8E35-860C-9F22-14AE15C50B4B}"/>
              </a:ext>
            </a:extLst>
          </p:cNvPr>
          <p:cNvPicPr>
            <a:picLocks noChangeAspect="1"/>
          </p:cNvPicPr>
          <p:nvPr/>
        </p:nvPicPr>
        <p:blipFill>
          <a:blip r:embed="rId4"/>
          <a:stretch>
            <a:fillRect/>
          </a:stretch>
        </p:blipFill>
        <p:spPr>
          <a:xfrm>
            <a:off x="7008814" y="1298509"/>
            <a:ext cx="5295728" cy="588414"/>
          </a:xfrm>
          <a:prstGeom prst="rect">
            <a:avLst/>
          </a:prstGeom>
          <a:ln w="19050">
            <a:solidFill>
              <a:schemeClr val="tx1"/>
            </a:solidFill>
          </a:ln>
        </p:spPr>
      </p:pic>
      <p:sp>
        <p:nvSpPr>
          <p:cNvPr id="10" name="TextBox 9">
            <a:extLst>
              <a:ext uri="{FF2B5EF4-FFF2-40B4-BE49-F238E27FC236}">
                <a16:creationId xmlns:a16="http://schemas.microsoft.com/office/drawing/2014/main" id="{9F2BC089-CE50-8F05-6251-1CC79F06B906}"/>
              </a:ext>
            </a:extLst>
          </p:cNvPr>
          <p:cNvSpPr txBox="1"/>
          <p:nvPr/>
        </p:nvSpPr>
        <p:spPr>
          <a:xfrm>
            <a:off x="7578020" y="898399"/>
            <a:ext cx="4275303" cy="400110"/>
          </a:xfrm>
          <a:prstGeom prst="rect">
            <a:avLst/>
          </a:prstGeom>
          <a:noFill/>
        </p:spPr>
        <p:txBody>
          <a:bodyPr wrap="square">
            <a:spAutoFit/>
          </a:bodyPr>
          <a:lstStyle/>
          <a:p>
            <a:pPr marL="0" indent="0">
              <a:buFont typeface="Arial" panose="020B0604020202020204" pitchFamily="34" charset="0"/>
              <a:buNone/>
            </a:pPr>
            <a:r>
              <a:rPr lang="en-US" sz="2000" b="1" dirty="0">
                <a:solidFill>
                  <a:schemeClr val="bg1"/>
                </a:solidFill>
              </a:rPr>
              <a:t>Convert date field to correct datatype</a:t>
            </a:r>
            <a:endParaRPr lang="en-US" sz="2000" dirty="0">
              <a:solidFill>
                <a:schemeClr val="bg1"/>
              </a:solidFill>
            </a:endParaRPr>
          </a:p>
        </p:txBody>
      </p:sp>
      <p:pic>
        <p:nvPicPr>
          <p:cNvPr id="13" name="Picture 12">
            <a:extLst>
              <a:ext uri="{FF2B5EF4-FFF2-40B4-BE49-F238E27FC236}">
                <a16:creationId xmlns:a16="http://schemas.microsoft.com/office/drawing/2014/main" id="{5778BBF4-19C6-4F36-22F5-27BAB85CDF51}"/>
              </a:ext>
            </a:extLst>
          </p:cNvPr>
          <p:cNvPicPr>
            <a:picLocks noChangeAspect="1"/>
          </p:cNvPicPr>
          <p:nvPr/>
        </p:nvPicPr>
        <p:blipFill>
          <a:blip r:embed="rId5"/>
          <a:stretch>
            <a:fillRect/>
          </a:stretch>
        </p:blipFill>
        <p:spPr>
          <a:xfrm>
            <a:off x="85793" y="1721522"/>
            <a:ext cx="3959925" cy="576775"/>
          </a:xfrm>
          <a:prstGeom prst="rect">
            <a:avLst/>
          </a:prstGeom>
          <a:ln w="19050">
            <a:solidFill>
              <a:schemeClr val="tx1"/>
            </a:solidFill>
          </a:ln>
        </p:spPr>
      </p:pic>
      <p:sp>
        <p:nvSpPr>
          <p:cNvPr id="14" name="TextBox 13">
            <a:extLst>
              <a:ext uri="{FF2B5EF4-FFF2-40B4-BE49-F238E27FC236}">
                <a16:creationId xmlns:a16="http://schemas.microsoft.com/office/drawing/2014/main" id="{C36B0C80-5505-2A56-C89D-ADAD7CEAB794}"/>
              </a:ext>
            </a:extLst>
          </p:cNvPr>
          <p:cNvSpPr txBox="1"/>
          <p:nvPr/>
        </p:nvSpPr>
        <p:spPr>
          <a:xfrm>
            <a:off x="4280860" y="2307102"/>
            <a:ext cx="3355892" cy="4204356"/>
          </a:xfrm>
          <a:prstGeom prst="rect">
            <a:avLst/>
          </a:prstGeom>
          <a:solidFill>
            <a:schemeClr val="bg1"/>
          </a:solidFill>
          <a:ln w="19050">
            <a:solidFill>
              <a:schemeClr val="tx1"/>
            </a:solidFill>
          </a:ln>
        </p:spPr>
        <p:txBody>
          <a:bodyPr wrap="square" rtlCol="0">
            <a:spAutoFit/>
          </a:bodyPr>
          <a:lstStyle/>
          <a:p>
            <a:pPr>
              <a:lnSpc>
                <a:spcPct val="150000"/>
              </a:lnSpc>
            </a:pPr>
            <a:r>
              <a:rPr lang="en-US" dirty="0"/>
              <a:t>Firstly, we checked the datatype for date column then we check the date column to be sure all field are in the correct format However some rows had a wrong date format</a:t>
            </a:r>
          </a:p>
          <a:p>
            <a:pPr>
              <a:lnSpc>
                <a:spcPct val="150000"/>
              </a:lnSpc>
            </a:pPr>
            <a:endParaRPr lang="en-US" dirty="0"/>
          </a:p>
          <a:p>
            <a:pPr>
              <a:lnSpc>
                <a:spcPct val="150000"/>
              </a:lnSpc>
            </a:pPr>
            <a:r>
              <a:rPr lang="en-US" dirty="0"/>
              <a:t>We transformed the data column into the correct United Kingdom date format</a:t>
            </a:r>
          </a:p>
        </p:txBody>
      </p:sp>
      <p:sp>
        <p:nvSpPr>
          <p:cNvPr id="15" name="TextBox 14">
            <a:extLst>
              <a:ext uri="{FF2B5EF4-FFF2-40B4-BE49-F238E27FC236}">
                <a16:creationId xmlns:a16="http://schemas.microsoft.com/office/drawing/2014/main" id="{B7BE245A-1F5C-E81E-96EF-F8C73F687BE1}"/>
              </a:ext>
            </a:extLst>
          </p:cNvPr>
          <p:cNvSpPr txBox="1"/>
          <p:nvPr/>
        </p:nvSpPr>
        <p:spPr>
          <a:xfrm>
            <a:off x="2133436" y="2724354"/>
            <a:ext cx="710947" cy="3397348"/>
          </a:xfrm>
          <a:prstGeom prst="rect">
            <a:avLst/>
          </a:prstGeom>
          <a:noFill/>
          <a:ln w="28575">
            <a:solidFill>
              <a:srgbClr val="C0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DEA2BF93-1491-8A91-5AA1-D9C438812A15}"/>
              </a:ext>
            </a:extLst>
          </p:cNvPr>
          <p:cNvSpPr txBox="1"/>
          <p:nvPr/>
        </p:nvSpPr>
        <p:spPr>
          <a:xfrm>
            <a:off x="338677" y="1265477"/>
            <a:ext cx="2745349" cy="400110"/>
          </a:xfrm>
          <a:prstGeom prst="rect">
            <a:avLst/>
          </a:prstGeom>
          <a:noFill/>
        </p:spPr>
        <p:txBody>
          <a:bodyPr wrap="square">
            <a:spAutoFit/>
          </a:bodyPr>
          <a:lstStyle/>
          <a:p>
            <a:pPr marL="0" indent="0">
              <a:buFont typeface="Arial" panose="020B0604020202020204" pitchFamily="34" charset="0"/>
              <a:buNone/>
            </a:pPr>
            <a:r>
              <a:rPr lang="en-US" sz="2000" b="1" dirty="0">
                <a:solidFill>
                  <a:schemeClr val="bg1"/>
                </a:solidFill>
              </a:rPr>
              <a:t>Wrong date format</a:t>
            </a:r>
            <a:endParaRPr lang="en-US" sz="2000" dirty="0">
              <a:solidFill>
                <a:schemeClr val="bg1"/>
              </a:solidFill>
            </a:endParaRPr>
          </a:p>
        </p:txBody>
      </p:sp>
      <p:sp>
        <p:nvSpPr>
          <p:cNvPr id="17" name="TextBox 16">
            <a:extLst>
              <a:ext uri="{FF2B5EF4-FFF2-40B4-BE49-F238E27FC236}">
                <a16:creationId xmlns:a16="http://schemas.microsoft.com/office/drawing/2014/main" id="{39312B56-DCAA-35F0-BB81-7C827CDB5923}"/>
              </a:ext>
            </a:extLst>
          </p:cNvPr>
          <p:cNvSpPr txBox="1"/>
          <p:nvPr/>
        </p:nvSpPr>
        <p:spPr>
          <a:xfrm>
            <a:off x="10073148" y="2287033"/>
            <a:ext cx="1106129" cy="3672568"/>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111141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7BF4998-15E4-B9B6-343B-5CD2154EB417}"/>
              </a:ext>
            </a:extLst>
          </p:cNvPr>
          <p:cNvSpPr txBox="1">
            <a:spLocks/>
          </p:cNvSpPr>
          <p:nvPr/>
        </p:nvSpPr>
        <p:spPr>
          <a:xfrm>
            <a:off x="0" y="0"/>
            <a:ext cx="581581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Data Transformation - Cleaning</a:t>
            </a:r>
          </a:p>
        </p:txBody>
      </p:sp>
      <p:sp>
        <p:nvSpPr>
          <p:cNvPr id="5" name="TextBox 4">
            <a:extLst>
              <a:ext uri="{FF2B5EF4-FFF2-40B4-BE49-F238E27FC236}">
                <a16:creationId xmlns:a16="http://schemas.microsoft.com/office/drawing/2014/main" id="{5E74DDA8-20A5-F965-DE6C-AC85462E308D}"/>
              </a:ext>
            </a:extLst>
          </p:cNvPr>
          <p:cNvSpPr txBox="1"/>
          <p:nvPr/>
        </p:nvSpPr>
        <p:spPr>
          <a:xfrm>
            <a:off x="0" y="576775"/>
            <a:ext cx="5815818" cy="1015663"/>
          </a:xfrm>
          <a:prstGeom prst="rect">
            <a:avLst/>
          </a:prstGeom>
          <a:solidFill>
            <a:schemeClr val="tx1">
              <a:lumMod val="75000"/>
              <a:lumOff val="25000"/>
            </a:schemeClr>
          </a:solidFill>
        </p:spPr>
        <p:txBody>
          <a:bodyPr wrap="square" rtlCol="0">
            <a:spAutoFit/>
          </a:bodyPr>
          <a:lstStyle/>
          <a:p>
            <a:pPr marL="0" indent="0">
              <a:buFont typeface="Arial" panose="020B0604020202020204" pitchFamily="34" charset="0"/>
              <a:buNone/>
            </a:pPr>
            <a:r>
              <a:rPr lang="en-US" sz="2000" b="1" dirty="0">
                <a:solidFill>
                  <a:schemeClr val="bg1"/>
                </a:solidFill>
              </a:rPr>
              <a:t>Dropped some columns</a:t>
            </a:r>
          </a:p>
          <a:p>
            <a:pPr marL="0" indent="0">
              <a:buFont typeface="Arial" panose="020B0604020202020204" pitchFamily="34" charset="0"/>
              <a:buNone/>
            </a:pPr>
            <a:r>
              <a:rPr lang="en-US" sz="2000" b="1" dirty="0">
                <a:solidFill>
                  <a:schemeClr val="bg1"/>
                </a:solidFill>
              </a:rPr>
              <a:t>Renamed some columns </a:t>
            </a:r>
          </a:p>
          <a:p>
            <a:pPr marL="0" indent="0">
              <a:buFont typeface="Arial" panose="020B0604020202020204" pitchFamily="34" charset="0"/>
              <a:buNone/>
            </a:pPr>
            <a:r>
              <a:rPr lang="en-US" sz="2000" b="1" dirty="0">
                <a:solidFill>
                  <a:schemeClr val="bg1"/>
                </a:solidFill>
              </a:rPr>
              <a:t>Assigning zeros to NULL values </a:t>
            </a:r>
          </a:p>
        </p:txBody>
      </p:sp>
      <p:pic>
        <p:nvPicPr>
          <p:cNvPr id="7" name="Content Placeholder 4" descr="Table&#10;&#10;Description automatically generated">
            <a:extLst>
              <a:ext uri="{FF2B5EF4-FFF2-40B4-BE49-F238E27FC236}">
                <a16:creationId xmlns:a16="http://schemas.microsoft.com/office/drawing/2014/main" id="{9122438F-3E2E-492B-4937-54A484A3DB78}"/>
              </a:ext>
            </a:extLst>
          </p:cNvPr>
          <p:cNvPicPr>
            <a:picLocks noChangeAspect="1"/>
          </p:cNvPicPr>
          <p:nvPr/>
        </p:nvPicPr>
        <p:blipFill rotWithShape="1">
          <a:blip r:embed="rId3">
            <a:extLst>
              <a:ext uri="{28A0092B-C50C-407E-A947-70E740481C1C}">
                <a14:useLocalDpi xmlns:a14="http://schemas.microsoft.com/office/drawing/2010/main" val="0"/>
              </a:ext>
            </a:extLst>
          </a:blip>
          <a:srcRect b="16002"/>
          <a:stretch/>
        </p:blipFill>
        <p:spPr>
          <a:xfrm>
            <a:off x="0" y="2102845"/>
            <a:ext cx="8444481" cy="2384624"/>
          </a:xfrm>
          <a:prstGeom prst="rect">
            <a:avLst/>
          </a:prstGeom>
          <a:ln w="19050">
            <a:solidFill>
              <a:schemeClr val="tx1"/>
            </a:solidFill>
          </a:ln>
        </p:spPr>
      </p:pic>
      <p:sp>
        <p:nvSpPr>
          <p:cNvPr id="9" name="TextBox 8">
            <a:extLst>
              <a:ext uri="{FF2B5EF4-FFF2-40B4-BE49-F238E27FC236}">
                <a16:creationId xmlns:a16="http://schemas.microsoft.com/office/drawing/2014/main" id="{5A51D786-0878-109C-BEE0-D0BF1C0F77D1}"/>
              </a:ext>
            </a:extLst>
          </p:cNvPr>
          <p:cNvSpPr txBox="1"/>
          <p:nvPr/>
        </p:nvSpPr>
        <p:spPr>
          <a:xfrm>
            <a:off x="476952" y="1735223"/>
            <a:ext cx="4080979" cy="400110"/>
          </a:xfrm>
          <a:prstGeom prst="rect">
            <a:avLst/>
          </a:prstGeom>
          <a:noFill/>
        </p:spPr>
        <p:txBody>
          <a:bodyPr wrap="square" rtlCol="0">
            <a:spAutoFit/>
          </a:bodyPr>
          <a:lstStyle/>
          <a:p>
            <a:r>
              <a:rPr lang="en-US" sz="2000" dirty="0">
                <a:solidFill>
                  <a:schemeClr val="bg1"/>
                </a:solidFill>
              </a:rPr>
              <a:t>Assigning readable columns name</a:t>
            </a:r>
          </a:p>
        </p:txBody>
      </p:sp>
      <p:sp>
        <p:nvSpPr>
          <p:cNvPr id="16" name="TextBox 15">
            <a:extLst>
              <a:ext uri="{FF2B5EF4-FFF2-40B4-BE49-F238E27FC236}">
                <a16:creationId xmlns:a16="http://schemas.microsoft.com/office/drawing/2014/main" id="{7C59647B-F99F-DF2F-787A-012E40D80516}"/>
              </a:ext>
            </a:extLst>
          </p:cNvPr>
          <p:cNvSpPr txBox="1"/>
          <p:nvPr/>
        </p:nvSpPr>
        <p:spPr>
          <a:xfrm>
            <a:off x="7683910" y="462647"/>
            <a:ext cx="4340924" cy="923330"/>
          </a:xfrm>
          <a:prstGeom prst="rect">
            <a:avLst/>
          </a:prstGeom>
          <a:solidFill>
            <a:schemeClr val="bg1">
              <a:lumMod val="85000"/>
            </a:schemeClr>
          </a:solidFill>
        </p:spPr>
        <p:txBody>
          <a:bodyPr wrap="square">
            <a:spAutoFit/>
          </a:bodyPr>
          <a:lstStyle/>
          <a:p>
            <a:endParaRPr lang="en-US" dirty="0"/>
          </a:p>
          <a:p>
            <a:r>
              <a:rPr lang="en-US" dirty="0"/>
              <a:t>Identifying NULL values with completed case function</a:t>
            </a:r>
          </a:p>
        </p:txBody>
      </p:sp>
      <p:pic>
        <p:nvPicPr>
          <p:cNvPr id="15" name="Picture 14" descr="Table&#10;&#10;Description automatically generated">
            <a:extLst>
              <a:ext uri="{FF2B5EF4-FFF2-40B4-BE49-F238E27FC236}">
                <a16:creationId xmlns:a16="http://schemas.microsoft.com/office/drawing/2014/main" id="{BE4DF397-DC6D-D0C5-56BA-AB9A72EADFF7}"/>
              </a:ext>
            </a:extLst>
          </p:cNvPr>
          <p:cNvPicPr>
            <a:picLocks noChangeAspect="1"/>
          </p:cNvPicPr>
          <p:nvPr/>
        </p:nvPicPr>
        <p:blipFill rotWithShape="1">
          <a:blip r:embed="rId4">
            <a:extLst>
              <a:ext uri="{28A0092B-C50C-407E-A947-70E740481C1C}">
                <a14:useLocalDpi xmlns:a14="http://schemas.microsoft.com/office/drawing/2010/main" val="0"/>
              </a:ext>
            </a:extLst>
          </a:blip>
          <a:srcRect r="8859" b="32599"/>
          <a:stretch/>
        </p:blipFill>
        <p:spPr>
          <a:xfrm>
            <a:off x="5993948" y="5008099"/>
            <a:ext cx="6030886" cy="1729197"/>
          </a:xfrm>
          <a:prstGeom prst="rect">
            <a:avLst/>
          </a:prstGeom>
          <a:ln w="19050">
            <a:solidFill>
              <a:schemeClr val="tx1"/>
            </a:solidFill>
          </a:ln>
        </p:spPr>
      </p:pic>
      <p:pic>
        <p:nvPicPr>
          <p:cNvPr id="13" name="Picture 12" descr="Table&#10;&#10;Description automatically generated">
            <a:extLst>
              <a:ext uri="{FF2B5EF4-FFF2-40B4-BE49-F238E27FC236}">
                <a16:creationId xmlns:a16="http://schemas.microsoft.com/office/drawing/2014/main" id="{6B427D1F-9878-43CC-23F5-9C34B039BA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2664" y="1353797"/>
            <a:ext cx="3302170" cy="3587934"/>
          </a:xfrm>
          <a:prstGeom prst="rect">
            <a:avLst/>
          </a:prstGeom>
          <a:ln w="15875">
            <a:solidFill>
              <a:schemeClr val="tx1"/>
            </a:solidFill>
          </a:ln>
        </p:spPr>
      </p:pic>
      <p:sp>
        <p:nvSpPr>
          <p:cNvPr id="18" name="TextBox 17">
            <a:extLst>
              <a:ext uri="{FF2B5EF4-FFF2-40B4-BE49-F238E27FC236}">
                <a16:creationId xmlns:a16="http://schemas.microsoft.com/office/drawing/2014/main" id="{BAC14EB6-F52F-0A09-E1EA-3044BDE355E6}"/>
              </a:ext>
            </a:extLst>
          </p:cNvPr>
          <p:cNvSpPr txBox="1"/>
          <p:nvPr/>
        </p:nvSpPr>
        <p:spPr>
          <a:xfrm>
            <a:off x="243383" y="2169213"/>
            <a:ext cx="8089456" cy="369332"/>
          </a:xfrm>
          <a:prstGeom prst="rect">
            <a:avLst/>
          </a:prstGeom>
          <a:noFill/>
          <a:ln w="25400">
            <a:solidFill>
              <a:srgbClr val="C0000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B3C1F113-2275-1435-223C-A6E8E40C94DF}"/>
              </a:ext>
            </a:extLst>
          </p:cNvPr>
          <p:cNvSpPr txBox="1"/>
          <p:nvPr/>
        </p:nvSpPr>
        <p:spPr>
          <a:xfrm>
            <a:off x="7934177" y="6160667"/>
            <a:ext cx="3275181" cy="369332"/>
          </a:xfrm>
          <a:prstGeom prst="rect">
            <a:avLst/>
          </a:prstGeom>
          <a:noFill/>
          <a:ln w="25400">
            <a:solidFill>
              <a:srgbClr val="C00000"/>
            </a:solidFill>
          </a:ln>
        </p:spPr>
        <p:txBody>
          <a:bodyPr wrap="square" rtlCol="0">
            <a:spAutoFit/>
          </a:bodyPr>
          <a:lstStyle/>
          <a:p>
            <a:endParaRPr lang="en-US" dirty="0"/>
          </a:p>
        </p:txBody>
      </p:sp>
      <p:sp>
        <p:nvSpPr>
          <p:cNvPr id="20" name="TextBox 19">
            <a:extLst>
              <a:ext uri="{FF2B5EF4-FFF2-40B4-BE49-F238E27FC236}">
                <a16:creationId xmlns:a16="http://schemas.microsoft.com/office/drawing/2014/main" id="{B1EE50C0-A05A-39CD-C6C0-958EDA5679AC}"/>
              </a:ext>
            </a:extLst>
          </p:cNvPr>
          <p:cNvSpPr txBox="1"/>
          <p:nvPr/>
        </p:nvSpPr>
        <p:spPr>
          <a:xfrm>
            <a:off x="8848127" y="4572399"/>
            <a:ext cx="1772981" cy="369332"/>
          </a:xfrm>
          <a:prstGeom prst="rect">
            <a:avLst/>
          </a:prstGeom>
          <a:noFill/>
          <a:ln w="25400">
            <a:solidFill>
              <a:srgbClr val="C00000"/>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37CB89FC-2639-E463-1803-7860CB1FF82D}"/>
              </a:ext>
            </a:extLst>
          </p:cNvPr>
          <p:cNvSpPr txBox="1"/>
          <p:nvPr/>
        </p:nvSpPr>
        <p:spPr>
          <a:xfrm>
            <a:off x="453547" y="4610432"/>
            <a:ext cx="5088194" cy="2126864"/>
          </a:xfrm>
          <a:prstGeom prst="rect">
            <a:avLst/>
          </a:prstGeom>
          <a:solidFill>
            <a:schemeClr val="bg1">
              <a:lumMod val="85000"/>
            </a:schemeClr>
          </a:solidFill>
        </p:spPr>
        <p:txBody>
          <a:bodyPr wrap="square" rtlCol="0">
            <a:spAutoFit/>
          </a:bodyPr>
          <a:lstStyle/>
          <a:p>
            <a:pPr>
              <a:lnSpc>
                <a:spcPct val="150000"/>
              </a:lnSpc>
            </a:pPr>
            <a:r>
              <a:rPr lang="en-US" dirty="0"/>
              <a:t>We had 211,673 null values present in the dataset; most were from unwanted columns that are not needed for the business question. However, we assigned zeros to null values to avoid losing important data</a:t>
            </a:r>
          </a:p>
        </p:txBody>
      </p:sp>
    </p:spTree>
    <p:extLst>
      <p:ext uri="{BB962C8B-B14F-4D97-AF65-F5344CB8AC3E}">
        <p14:creationId xmlns:p14="http://schemas.microsoft.com/office/powerpoint/2010/main" val="330169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848AC61B-3EBE-2A90-B1BA-80D26A7BFBB5}"/>
              </a:ext>
            </a:extLst>
          </p:cNvPr>
          <p:cNvSpPr txBox="1">
            <a:spLocks/>
          </p:cNvSpPr>
          <p:nvPr/>
        </p:nvSpPr>
        <p:spPr>
          <a:xfrm>
            <a:off x="155917" y="17635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5F77DA5B-6D6F-BD39-78F9-1EC6388C015B}"/>
              </a:ext>
            </a:extLst>
          </p:cNvPr>
          <p:cNvSpPr txBox="1">
            <a:spLocks/>
          </p:cNvSpPr>
          <p:nvPr/>
        </p:nvSpPr>
        <p:spPr>
          <a:xfrm>
            <a:off x="381205" y="254779"/>
            <a:ext cx="9568070" cy="838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14E5D2F4-5DE3-78FA-CB69-7ADD6034EFC7}"/>
              </a:ext>
            </a:extLst>
          </p:cNvPr>
          <p:cNvSpPr txBox="1"/>
          <p:nvPr/>
        </p:nvSpPr>
        <p:spPr>
          <a:xfrm>
            <a:off x="5786200" y="41440"/>
            <a:ext cx="6405798" cy="461665"/>
          </a:xfrm>
          <a:prstGeom prst="rect">
            <a:avLst/>
          </a:prstGeom>
          <a:solidFill>
            <a:schemeClr val="accent1">
              <a:lumMod val="75000"/>
            </a:schemeClr>
          </a:solidFill>
        </p:spPr>
        <p:txBody>
          <a:bodyPr wrap="square" rtlCol="0">
            <a:spAutoFit/>
          </a:bodyPr>
          <a:lstStyle/>
          <a:p>
            <a:r>
              <a:rPr lang="en-US" sz="2400" dirty="0">
                <a:solidFill>
                  <a:schemeClr val="bg1"/>
                </a:solidFill>
              </a:rPr>
              <a:t>Transformed / Cleaned Data Validation</a:t>
            </a:r>
          </a:p>
        </p:txBody>
      </p:sp>
      <p:graphicFrame>
        <p:nvGraphicFramePr>
          <p:cNvPr id="9" name="Table 9">
            <a:extLst>
              <a:ext uri="{FF2B5EF4-FFF2-40B4-BE49-F238E27FC236}">
                <a16:creationId xmlns:a16="http://schemas.microsoft.com/office/drawing/2014/main" id="{3E12C25E-9F7F-6E9C-910E-22D55D379B58}"/>
              </a:ext>
            </a:extLst>
          </p:cNvPr>
          <p:cNvGraphicFramePr>
            <a:graphicFrameLocks noGrp="1"/>
          </p:cNvGraphicFramePr>
          <p:nvPr>
            <p:extLst>
              <p:ext uri="{D42A27DB-BD31-4B8C-83A1-F6EECF244321}">
                <p14:modId xmlns:p14="http://schemas.microsoft.com/office/powerpoint/2010/main" val="3043189239"/>
              </p:ext>
            </p:extLst>
          </p:nvPr>
        </p:nvGraphicFramePr>
        <p:xfrm>
          <a:off x="5786202" y="679456"/>
          <a:ext cx="6405796" cy="5147100"/>
        </p:xfrm>
        <a:graphic>
          <a:graphicData uri="http://schemas.openxmlformats.org/drawingml/2006/table">
            <a:tbl>
              <a:tblPr firstRow="1" bandRow="1">
                <a:tableStyleId>{5C22544A-7EE6-4342-B048-85BDC9FD1C3A}</a:tableStyleId>
              </a:tblPr>
              <a:tblGrid>
                <a:gridCol w="1601449">
                  <a:extLst>
                    <a:ext uri="{9D8B030D-6E8A-4147-A177-3AD203B41FA5}">
                      <a16:colId xmlns:a16="http://schemas.microsoft.com/office/drawing/2014/main" val="3764634284"/>
                    </a:ext>
                  </a:extLst>
                </a:gridCol>
                <a:gridCol w="1601449">
                  <a:extLst>
                    <a:ext uri="{9D8B030D-6E8A-4147-A177-3AD203B41FA5}">
                      <a16:colId xmlns:a16="http://schemas.microsoft.com/office/drawing/2014/main" val="2314127141"/>
                    </a:ext>
                  </a:extLst>
                </a:gridCol>
                <a:gridCol w="1601449">
                  <a:extLst>
                    <a:ext uri="{9D8B030D-6E8A-4147-A177-3AD203B41FA5}">
                      <a16:colId xmlns:a16="http://schemas.microsoft.com/office/drawing/2014/main" val="3894880023"/>
                    </a:ext>
                  </a:extLst>
                </a:gridCol>
                <a:gridCol w="1601449">
                  <a:extLst>
                    <a:ext uri="{9D8B030D-6E8A-4147-A177-3AD203B41FA5}">
                      <a16:colId xmlns:a16="http://schemas.microsoft.com/office/drawing/2014/main" val="3489483593"/>
                    </a:ext>
                  </a:extLst>
                </a:gridCol>
              </a:tblGrid>
              <a:tr h="1715700">
                <a:tc>
                  <a:txBody>
                    <a:bodyPr/>
                    <a:lstStyle/>
                    <a:p>
                      <a:r>
                        <a:rPr lang="en-US" dirty="0"/>
                        <a:t>DATASETS</a:t>
                      </a:r>
                    </a:p>
                  </a:txBody>
                  <a:tcPr/>
                </a:tc>
                <a:tc>
                  <a:txBody>
                    <a:bodyPr/>
                    <a:lstStyle/>
                    <a:p>
                      <a:r>
                        <a:rPr lang="en-US" dirty="0"/>
                        <a:t>VARIABLES</a:t>
                      </a:r>
                    </a:p>
                  </a:txBody>
                  <a:tcPr/>
                </a:tc>
                <a:tc>
                  <a:txBody>
                    <a:bodyPr/>
                    <a:lstStyle/>
                    <a:p>
                      <a:r>
                        <a:rPr lang="en-US" dirty="0"/>
                        <a:t>OBSERVATION</a:t>
                      </a:r>
                    </a:p>
                  </a:txBody>
                  <a:tcPr/>
                </a:tc>
                <a:tc>
                  <a:txBody>
                    <a:bodyPr/>
                    <a:lstStyle/>
                    <a:p>
                      <a:r>
                        <a:rPr lang="en-US" dirty="0"/>
                        <a:t>MISSING VALUES</a:t>
                      </a:r>
                    </a:p>
                  </a:txBody>
                  <a:tcPr/>
                </a:tc>
                <a:extLst>
                  <a:ext uri="{0D108BD9-81ED-4DB2-BD59-A6C34878D82A}">
                    <a16:rowId xmlns:a16="http://schemas.microsoft.com/office/drawing/2014/main" val="3540954824"/>
                  </a:ext>
                </a:extLst>
              </a:tr>
              <a:tr h="1715700">
                <a:tc>
                  <a:txBody>
                    <a:bodyPr/>
                    <a:lstStyle/>
                    <a:p>
                      <a:r>
                        <a:rPr lang="en-US" dirty="0"/>
                        <a:t>Merged dataset</a:t>
                      </a:r>
                    </a:p>
                  </a:txBody>
                  <a:tcPr/>
                </a:tc>
                <a:tc>
                  <a:txBody>
                    <a:bodyPr/>
                    <a:lstStyle/>
                    <a:p>
                      <a:r>
                        <a:rPr lang="en-US" dirty="0"/>
                        <a:t>29</a:t>
                      </a:r>
                    </a:p>
                  </a:txBody>
                  <a:tcPr/>
                </a:tc>
                <a:tc>
                  <a:txBody>
                    <a:bodyPr/>
                    <a:lstStyle/>
                    <a:p>
                      <a:r>
                        <a:rPr lang="en-US" dirty="0"/>
                        <a:t>426,731</a:t>
                      </a:r>
                    </a:p>
                  </a:txBody>
                  <a:tcPr/>
                </a:tc>
                <a:tc>
                  <a:txBody>
                    <a:bodyPr/>
                    <a:lstStyle/>
                    <a:p>
                      <a:r>
                        <a:rPr lang="en-US" dirty="0"/>
                        <a:t>211,673</a:t>
                      </a:r>
                    </a:p>
                  </a:txBody>
                  <a:tcPr/>
                </a:tc>
                <a:extLst>
                  <a:ext uri="{0D108BD9-81ED-4DB2-BD59-A6C34878D82A}">
                    <a16:rowId xmlns:a16="http://schemas.microsoft.com/office/drawing/2014/main" val="1783464383"/>
                  </a:ext>
                </a:extLst>
              </a:tr>
              <a:tr h="1715700">
                <a:tc>
                  <a:txBody>
                    <a:bodyPr/>
                    <a:lstStyle/>
                    <a:p>
                      <a:r>
                        <a:rPr lang="en-US" dirty="0"/>
                        <a:t>After assigning zeros to null values</a:t>
                      </a:r>
                    </a:p>
                  </a:txBody>
                  <a:tcPr/>
                </a:tc>
                <a:tc>
                  <a:txBody>
                    <a:bodyPr/>
                    <a:lstStyle/>
                    <a:p>
                      <a:r>
                        <a:rPr lang="en-US" dirty="0"/>
                        <a:t>29</a:t>
                      </a:r>
                    </a:p>
                  </a:txBody>
                  <a:tcPr/>
                </a:tc>
                <a:tc>
                  <a:txBody>
                    <a:bodyPr/>
                    <a:lstStyle/>
                    <a:p>
                      <a:r>
                        <a:rPr lang="en-US" dirty="0"/>
                        <a:t>426,731</a:t>
                      </a:r>
                    </a:p>
                  </a:txBody>
                  <a:tcPr/>
                </a:tc>
                <a:tc>
                  <a:txBody>
                    <a:bodyPr/>
                    <a:lstStyle/>
                    <a:p>
                      <a:r>
                        <a:rPr lang="en-US" dirty="0"/>
                        <a:t>0</a:t>
                      </a:r>
                    </a:p>
                  </a:txBody>
                  <a:tcPr/>
                </a:tc>
                <a:extLst>
                  <a:ext uri="{0D108BD9-81ED-4DB2-BD59-A6C34878D82A}">
                    <a16:rowId xmlns:a16="http://schemas.microsoft.com/office/drawing/2014/main" val="3270699542"/>
                  </a:ext>
                </a:extLst>
              </a:tr>
            </a:tbl>
          </a:graphicData>
        </a:graphic>
      </p:graphicFrame>
      <p:sp>
        <p:nvSpPr>
          <p:cNvPr id="2" name="TextBox 1">
            <a:extLst>
              <a:ext uri="{FF2B5EF4-FFF2-40B4-BE49-F238E27FC236}">
                <a16:creationId xmlns:a16="http://schemas.microsoft.com/office/drawing/2014/main" id="{EE3E19D3-EDCA-9758-C8EA-90658B55623E}"/>
              </a:ext>
            </a:extLst>
          </p:cNvPr>
          <p:cNvSpPr txBox="1"/>
          <p:nvPr/>
        </p:nvSpPr>
        <p:spPr>
          <a:xfrm>
            <a:off x="7745801" y="5025888"/>
            <a:ext cx="4065563" cy="369332"/>
          </a:xfrm>
          <a:prstGeom prst="rect">
            <a:avLst/>
          </a:prstGeom>
          <a:solidFill>
            <a:schemeClr val="bg1"/>
          </a:solidFill>
        </p:spPr>
        <p:txBody>
          <a:bodyPr wrap="square" rtlCol="0">
            <a:spAutoFit/>
          </a:bodyPr>
          <a:lstStyle/>
          <a:p>
            <a:r>
              <a:rPr lang="en-US" dirty="0"/>
              <a:t>Files saved as AccidentTable</a:t>
            </a:r>
          </a:p>
        </p:txBody>
      </p:sp>
      <p:pic>
        <p:nvPicPr>
          <p:cNvPr id="7" name="Picture 6">
            <a:extLst>
              <a:ext uri="{FF2B5EF4-FFF2-40B4-BE49-F238E27FC236}">
                <a16:creationId xmlns:a16="http://schemas.microsoft.com/office/drawing/2014/main" id="{43B53950-C5F8-D742-46B3-BC816BEA4899}"/>
              </a:ext>
            </a:extLst>
          </p:cNvPr>
          <p:cNvPicPr>
            <a:picLocks noChangeAspect="1"/>
          </p:cNvPicPr>
          <p:nvPr/>
        </p:nvPicPr>
        <p:blipFill>
          <a:blip r:embed="rId2"/>
          <a:stretch>
            <a:fillRect/>
          </a:stretch>
        </p:blipFill>
        <p:spPr>
          <a:xfrm>
            <a:off x="6296399" y="5932042"/>
            <a:ext cx="5895601" cy="776666"/>
          </a:xfrm>
          <a:prstGeom prst="rect">
            <a:avLst/>
          </a:prstGeom>
        </p:spPr>
      </p:pic>
      <p:sp>
        <p:nvSpPr>
          <p:cNvPr id="3" name="Content Placeholder 2">
            <a:extLst>
              <a:ext uri="{FF2B5EF4-FFF2-40B4-BE49-F238E27FC236}">
                <a16:creationId xmlns:a16="http://schemas.microsoft.com/office/drawing/2014/main" id="{8875B321-7E2B-12F9-A141-782BF911E7FF}"/>
              </a:ext>
            </a:extLst>
          </p:cNvPr>
          <p:cNvSpPr txBox="1">
            <a:spLocks/>
          </p:cNvSpPr>
          <p:nvPr/>
        </p:nvSpPr>
        <p:spPr>
          <a:xfrm>
            <a:off x="1" y="0"/>
            <a:ext cx="3807502" cy="503105"/>
          </a:xfrm>
          <a:prstGeom prst="rect">
            <a:avLst/>
          </a:prstGeom>
          <a:solidFill>
            <a:schemeClr val="accent1"/>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Data Integrity Check</a:t>
            </a:r>
          </a:p>
        </p:txBody>
      </p:sp>
      <p:pic>
        <p:nvPicPr>
          <p:cNvPr id="8" name="Picture 7" descr="Text&#10;&#10;Description automatically generated">
            <a:extLst>
              <a:ext uri="{FF2B5EF4-FFF2-40B4-BE49-F238E27FC236}">
                <a16:creationId xmlns:a16="http://schemas.microsoft.com/office/drawing/2014/main" id="{841133D8-0905-1A1D-CDAD-D94C2C091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11" y="670861"/>
            <a:ext cx="5156928" cy="2322503"/>
          </a:xfrm>
          <a:prstGeom prst="rect">
            <a:avLst/>
          </a:prstGeom>
          <a:ln w="22225">
            <a:solidFill>
              <a:schemeClr val="tx1"/>
            </a:solidFill>
          </a:ln>
        </p:spPr>
      </p:pic>
      <p:sp>
        <p:nvSpPr>
          <p:cNvPr id="10" name="TextBox 9">
            <a:extLst>
              <a:ext uri="{FF2B5EF4-FFF2-40B4-BE49-F238E27FC236}">
                <a16:creationId xmlns:a16="http://schemas.microsoft.com/office/drawing/2014/main" id="{030899D3-7F49-A0DC-7403-7EEBE7CBB3AB}"/>
              </a:ext>
            </a:extLst>
          </p:cNvPr>
          <p:cNvSpPr txBox="1"/>
          <p:nvPr/>
        </p:nvSpPr>
        <p:spPr>
          <a:xfrm>
            <a:off x="134911" y="3405698"/>
            <a:ext cx="5156928" cy="2308324"/>
          </a:xfrm>
          <a:prstGeom prst="rect">
            <a:avLst/>
          </a:prstGeom>
          <a:solidFill>
            <a:schemeClr val="bg1"/>
          </a:solidFill>
        </p:spPr>
        <p:txBody>
          <a:bodyPr wrap="square" rtlCol="0">
            <a:spAutoFit/>
          </a:bodyPr>
          <a:lstStyle/>
          <a:p>
            <a:r>
              <a:rPr lang="en-US" dirty="0"/>
              <a:t>TO preform integrity check, we checked if every value of the date and accident index in the accident dataset also appear  in the casualties, weather and vehicle dataset.</a:t>
            </a:r>
          </a:p>
          <a:p>
            <a:endParaRPr lang="en-US" dirty="0"/>
          </a:p>
          <a:p>
            <a:endParaRPr lang="en-US" dirty="0"/>
          </a:p>
          <a:p>
            <a:endParaRPr lang="en-US" dirty="0"/>
          </a:p>
          <a:p>
            <a:r>
              <a:rPr lang="en-US" dirty="0"/>
              <a:t>We used the anti-join function </a:t>
            </a:r>
          </a:p>
        </p:txBody>
      </p:sp>
      <p:cxnSp>
        <p:nvCxnSpPr>
          <p:cNvPr id="15" name="Straight Connector 14">
            <a:extLst>
              <a:ext uri="{FF2B5EF4-FFF2-40B4-BE49-F238E27FC236}">
                <a16:creationId xmlns:a16="http://schemas.microsoft.com/office/drawing/2014/main" id="{6E03342B-E7B0-3A25-0CD4-513D9D97571A}"/>
              </a:ext>
            </a:extLst>
          </p:cNvPr>
          <p:cNvCxnSpPr/>
          <p:nvPr/>
        </p:nvCxnSpPr>
        <p:spPr>
          <a:xfrm>
            <a:off x="5471410"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25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9A404-8217-F1FF-3674-C2161662F00B}"/>
              </a:ext>
            </a:extLst>
          </p:cNvPr>
          <p:cNvSpPr>
            <a:spLocks noGrp="1"/>
          </p:cNvSpPr>
          <p:nvPr>
            <p:ph idx="1"/>
          </p:nvPr>
        </p:nvSpPr>
        <p:spPr>
          <a:xfrm>
            <a:off x="51403" y="1190309"/>
            <a:ext cx="5147228" cy="2486350"/>
          </a:xfrm>
          <a:solidFill>
            <a:schemeClr val="bg1"/>
          </a:solidFill>
        </p:spPr>
        <p:txBody>
          <a:bodyPr>
            <a:normAutofit fontScale="77500" lnSpcReduction="20000"/>
          </a:bodyPr>
          <a:lstStyle/>
          <a:p>
            <a:pPr marL="0" indent="0">
              <a:lnSpc>
                <a:spcPct val="150000"/>
              </a:lnSpc>
              <a:buNone/>
            </a:pPr>
            <a:endParaRPr lang="en-US" sz="2000" dirty="0"/>
          </a:p>
          <a:p>
            <a:pPr>
              <a:lnSpc>
                <a:spcPct val="150000"/>
              </a:lnSpc>
            </a:pPr>
            <a:r>
              <a:rPr lang="en-US" sz="2000" dirty="0"/>
              <a:t>Connect R to hive using ODBC and DBI package</a:t>
            </a:r>
          </a:p>
          <a:p>
            <a:pPr>
              <a:lnSpc>
                <a:spcPct val="150000"/>
              </a:lnSpc>
            </a:pPr>
            <a:r>
              <a:rPr lang="en-US" sz="2000" dirty="0"/>
              <a:t>Created a database in hive from </a:t>
            </a:r>
            <a:r>
              <a:rPr lang="en-US" sz="2000" dirty="0" err="1"/>
              <a:t>Rstudio</a:t>
            </a:r>
            <a:endParaRPr lang="en-US" sz="2000" dirty="0"/>
          </a:p>
          <a:p>
            <a:pPr>
              <a:lnSpc>
                <a:spcPct val="150000"/>
              </a:lnSpc>
            </a:pPr>
            <a:r>
              <a:rPr lang="en-US" sz="2000" dirty="0"/>
              <a:t>Created Table and table Headers into the database from </a:t>
            </a:r>
            <a:r>
              <a:rPr lang="en-US" sz="2000" dirty="0" err="1"/>
              <a:t>Rstudio</a:t>
            </a:r>
            <a:endParaRPr lang="en-US" sz="2000" dirty="0"/>
          </a:p>
          <a:p>
            <a:pPr>
              <a:lnSpc>
                <a:spcPct val="150000"/>
              </a:lnSpc>
            </a:pPr>
            <a:r>
              <a:rPr lang="en-US" sz="2000" dirty="0"/>
              <a:t>Append the transformed data into created table</a:t>
            </a:r>
          </a:p>
        </p:txBody>
      </p:sp>
      <p:sp>
        <p:nvSpPr>
          <p:cNvPr id="4" name="Content Placeholder 2">
            <a:extLst>
              <a:ext uri="{FF2B5EF4-FFF2-40B4-BE49-F238E27FC236}">
                <a16:creationId xmlns:a16="http://schemas.microsoft.com/office/drawing/2014/main" id="{DDFF18B5-2DDC-9DA0-18B2-9FD0A4254478}"/>
              </a:ext>
            </a:extLst>
          </p:cNvPr>
          <p:cNvSpPr txBox="1">
            <a:spLocks/>
          </p:cNvSpPr>
          <p:nvPr/>
        </p:nvSpPr>
        <p:spPr>
          <a:xfrm>
            <a:off x="0" y="0"/>
            <a:ext cx="6334923"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Data Automation using BDDI Tools</a:t>
            </a:r>
          </a:p>
        </p:txBody>
      </p:sp>
      <p:sp>
        <p:nvSpPr>
          <p:cNvPr id="5" name="Content Placeholder 2">
            <a:extLst>
              <a:ext uri="{FF2B5EF4-FFF2-40B4-BE49-F238E27FC236}">
                <a16:creationId xmlns:a16="http://schemas.microsoft.com/office/drawing/2014/main" id="{8A55DE4E-B5EA-99FA-D6E6-C57989F63283}"/>
              </a:ext>
            </a:extLst>
          </p:cNvPr>
          <p:cNvSpPr txBox="1">
            <a:spLocks/>
          </p:cNvSpPr>
          <p:nvPr/>
        </p:nvSpPr>
        <p:spPr>
          <a:xfrm>
            <a:off x="0" y="576775"/>
            <a:ext cx="3996609"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Data pipeline flow</a:t>
            </a:r>
          </a:p>
        </p:txBody>
      </p:sp>
      <p:pic>
        <p:nvPicPr>
          <p:cNvPr id="7" name="Content Placeholder 4" descr="Graphical user interface, text, application&#10;&#10;Description automatically generated">
            <a:extLst>
              <a:ext uri="{FF2B5EF4-FFF2-40B4-BE49-F238E27FC236}">
                <a16:creationId xmlns:a16="http://schemas.microsoft.com/office/drawing/2014/main" id="{5D0DC50D-F3F2-9762-19B6-27A596B18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65" y="4183297"/>
            <a:ext cx="6000735" cy="2631507"/>
          </a:xfrm>
          <a:prstGeom prst="rect">
            <a:avLst/>
          </a:prstGeom>
          <a:ln w="19050">
            <a:solidFill>
              <a:schemeClr val="tx1"/>
            </a:solidFill>
          </a:ln>
        </p:spPr>
      </p:pic>
      <p:pic>
        <p:nvPicPr>
          <p:cNvPr id="11" name="Picture 10" descr="Graphical user interface, text, application&#10;&#10;Description automatically generated">
            <a:extLst>
              <a:ext uri="{FF2B5EF4-FFF2-40B4-BE49-F238E27FC236}">
                <a16:creationId xmlns:a16="http://schemas.microsoft.com/office/drawing/2014/main" id="{E3B83ACD-B0BA-3D33-75EB-73F5B339A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6895" y="1096059"/>
            <a:ext cx="6334923" cy="2212423"/>
          </a:xfrm>
          <a:prstGeom prst="rect">
            <a:avLst/>
          </a:prstGeom>
          <a:ln w="19050">
            <a:solidFill>
              <a:schemeClr val="tx1"/>
            </a:solidFill>
          </a:ln>
        </p:spPr>
      </p:pic>
      <p:pic>
        <p:nvPicPr>
          <p:cNvPr id="12" name="Picture 11" descr="Graphical user interface, text&#10;&#10;Description automatically generated">
            <a:extLst>
              <a:ext uri="{FF2B5EF4-FFF2-40B4-BE49-F238E27FC236}">
                <a16:creationId xmlns:a16="http://schemas.microsoft.com/office/drawing/2014/main" id="{F2CBAE9F-43F3-9500-09D6-04E60BCE8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5382" y="4023763"/>
            <a:ext cx="5303859" cy="2834237"/>
          </a:xfrm>
          <a:prstGeom prst="rect">
            <a:avLst/>
          </a:prstGeom>
          <a:ln w="19050">
            <a:solidFill>
              <a:schemeClr val="tx1"/>
            </a:solidFill>
          </a:ln>
        </p:spPr>
      </p:pic>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078BB2C1-51EC-5349-67B4-97F9E137CDEB}"/>
                  </a:ext>
                </a:extLst>
              </p14:cNvPr>
              <p14:cNvContentPartPr/>
              <p14:nvPr/>
            </p14:nvContentPartPr>
            <p14:xfrm>
              <a:off x="4402689" y="1701748"/>
              <a:ext cx="360" cy="224280"/>
            </p14:xfrm>
          </p:contentPart>
        </mc:Choice>
        <mc:Fallback xmlns="">
          <p:pic>
            <p:nvPicPr>
              <p:cNvPr id="13" name="Ink 12">
                <a:extLst>
                  <a:ext uri="{FF2B5EF4-FFF2-40B4-BE49-F238E27FC236}">
                    <a16:creationId xmlns:a16="http://schemas.microsoft.com/office/drawing/2014/main" id="{078BB2C1-51EC-5349-67B4-97F9E137CDEB}"/>
                  </a:ext>
                </a:extLst>
              </p:cNvPr>
              <p:cNvPicPr/>
              <p:nvPr/>
            </p:nvPicPr>
            <p:blipFill>
              <a:blip r:embed="rId8"/>
              <a:stretch>
                <a:fillRect/>
              </a:stretch>
            </p:blipFill>
            <p:spPr>
              <a:xfrm>
                <a:off x="4393689" y="1692748"/>
                <a:ext cx="180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977E6924-15AC-8F7D-E5B6-921315BE136F}"/>
                  </a:ext>
                </a:extLst>
              </p14:cNvPr>
              <p14:cNvContentPartPr/>
              <p14:nvPr/>
            </p14:nvContentPartPr>
            <p14:xfrm>
              <a:off x="3811929" y="2152108"/>
              <a:ext cx="184680" cy="250560"/>
            </p14:xfrm>
          </p:contentPart>
        </mc:Choice>
        <mc:Fallback xmlns="">
          <p:pic>
            <p:nvPicPr>
              <p:cNvPr id="14" name="Ink 13">
                <a:extLst>
                  <a:ext uri="{FF2B5EF4-FFF2-40B4-BE49-F238E27FC236}">
                    <a16:creationId xmlns:a16="http://schemas.microsoft.com/office/drawing/2014/main" id="{977E6924-15AC-8F7D-E5B6-921315BE136F}"/>
                  </a:ext>
                </a:extLst>
              </p:cNvPr>
              <p:cNvPicPr/>
              <p:nvPr/>
            </p:nvPicPr>
            <p:blipFill>
              <a:blip r:embed="rId10"/>
              <a:stretch>
                <a:fillRect/>
              </a:stretch>
            </p:blipFill>
            <p:spPr>
              <a:xfrm>
                <a:off x="3802929" y="2143468"/>
                <a:ext cx="2023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47A5CAE1-84FD-6E22-6C59-42C289D03CD1}"/>
                  </a:ext>
                </a:extLst>
              </p14:cNvPr>
              <p14:cNvContentPartPr/>
              <p14:nvPr/>
            </p14:nvContentPartPr>
            <p14:xfrm>
              <a:off x="1181049" y="2911348"/>
              <a:ext cx="214560" cy="299520"/>
            </p14:xfrm>
          </p:contentPart>
        </mc:Choice>
        <mc:Fallback xmlns="">
          <p:pic>
            <p:nvPicPr>
              <p:cNvPr id="15" name="Ink 14">
                <a:extLst>
                  <a:ext uri="{FF2B5EF4-FFF2-40B4-BE49-F238E27FC236}">
                    <a16:creationId xmlns:a16="http://schemas.microsoft.com/office/drawing/2014/main" id="{47A5CAE1-84FD-6E22-6C59-42C289D03CD1}"/>
                  </a:ext>
                </a:extLst>
              </p:cNvPr>
              <p:cNvPicPr/>
              <p:nvPr/>
            </p:nvPicPr>
            <p:blipFill>
              <a:blip r:embed="rId12"/>
              <a:stretch>
                <a:fillRect/>
              </a:stretch>
            </p:blipFill>
            <p:spPr>
              <a:xfrm>
                <a:off x="1172409" y="2902708"/>
                <a:ext cx="232200" cy="317160"/>
              </a:xfrm>
              <a:prstGeom prst="rect">
                <a:avLst/>
              </a:prstGeom>
            </p:spPr>
          </p:pic>
        </mc:Fallback>
      </mc:AlternateContent>
      <p:grpSp>
        <p:nvGrpSpPr>
          <p:cNvPr id="18" name="Group 17">
            <a:extLst>
              <a:ext uri="{FF2B5EF4-FFF2-40B4-BE49-F238E27FC236}">
                <a16:creationId xmlns:a16="http://schemas.microsoft.com/office/drawing/2014/main" id="{04E31C1D-5FC8-A174-CF4E-ECB437324612}"/>
              </a:ext>
            </a:extLst>
          </p:cNvPr>
          <p:cNvGrpSpPr/>
          <p:nvPr/>
        </p:nvGrpSpPr>
        <p:grpSpPr>
          <a:xfrm>
            <a:off x="4515729" y="3361708"/>
            <a:ext cx="237600" cy="295200"/>
            <a:chOff x="4515729" y="3361708"/>
            <a:chExt cx="237600" cy="295200"/>
          </a:xfrm>
        </p:grpSpPr>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0A201244-ECBF-F42E-EB7F-050B77FDB7CC}"/>
                    </a:ext>
                  </a:extLst>
                </p14:cNvPr>
                <p14:cNvContentPartPr/>
                <p14:nvPr/>
              </p14:nvContentPartPr>
              <p14:xfrm>
                <a:off x="4515729" y="3361708"/>
                <a:ext cx="237600" cy="215280"/>
              </p14:xfrm>
            </p:contentPart>
          </mc:Choice>
          <mc:Fallback xmlns="">
            <p:pic>
              <p:nvPicPr>
                <p:cNvPr id="16" name="Ink 15">
                  <a:extLst>
                    <a:ext uri="{FF2B5EF4-FFF2-40B4-BE49-F238E27FC236}">
                      <a16:creationId xmlns:a16="http://schemas.microsoft.com/office/drawing/2014/main" id="{0A201244-ECBF-F42E-EB7F-050B77FDB7CC}"/>
                    </a:ext>
                  </a:extLst>
                </p:cNvPr>
                <p:cNvPicPr/>
                <p:nvPr/>
              </p:nvPicPr>
              <p:blipFill>
                <a:blip r:embed="rId14"/>
                <a:stretch>
                  <a:fillRect/>
                </a:stretch>
              </p:blipFill>
              <p:spPr>
                <a:xfrm>
                  <a:off x="4506729" y="3352708"/>
                  <a:ext cx="2552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DD757C8C-6C4D-75CB-D3C9-4810C9E95360}"/>
                    </a:ext>
                  </a:extLst>
                </p14:cNvPr>
                <p14:cNvContentPartPr/>
                <p14:nvPr/>
              </p14:nvContentPartPr>
              <p14:xfrm>
                <a:off x="4655769" y="3474388"/>
                <a:ext cx="14760" cy="182520"/>
              </p14:xfrm>
            </p:contentPart>
          </mc:Choice>
          <mc:Fallback xmlns="">
            <p:pic>
              <p:nvPicPr>
                <p:cNvPr id="17" name="Ink 16">
                  <a:extLst>
                    <a:ext uri="{FF2B5EF4-FFF2-40B4-BE49-F238E27FC236}">
                      <a16:creationId xmlns:a16="http://schemas.microsoft.com/office/drawing/2014/main" id="{DD757C8C-6C4D-75CB-D3C9-4810C9E95360}"/>
                    </a:ext>
                  </a:extLst>
                </p:cNvPr>
                <p:cNvPicPr/>
                <p:nvPr/>
              </p:nvPicPr>
              <p:blipFill>
                <a:blip r:embed="rId16"/>
                <a:stretch>
                  <a:fillRect/>
                </a:stretch>
              </p:blipFill>
              <p:spPr>
                <a:xfrm>
                  <a:off x="4646769" y="3465388"/>
                  <a:ext cx="32400" cy="20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858E4C8E-1EB5-B220-F043-060BD51B036B}"/>
                  </a:ext>
                </a:extLst>
              </p14:cNvPr>
              <p14:cNvContentPartPr/>
              <p14:nvPr/>
            </p14:nvContentPartPr>
            <p14:xfrm>
              <a:off x="4476129" y="4473388"/>
              <a:ext cx="25560" cy="282960"/>
            </p14:xfrm>
          </p:contentPart>
        </mc:Choice>
        <mc:Fallback xmlns="">
          <p:pic>
            <p:nvPicPr>
              <p:cNvPr id="19" name="Ink 18">
                <a:extLst>
                  <a:ext uri="{FF2B5EF4-FFF2-40B4-BE49-F238E27FC236}">
                    <a16:creationId xmlns:a16="http://schemas.microsoft.com/office/drawing/2014/main" id="{858E4C8E-1EB5-B220-F043-060BD51B036B}"/>
                  </a:ext>
                </a:extLst>
              </p:cNvPr>
              <p:cNvPicPr/>
              <p:nvPr/>
            </p:nvPicPr>
            <p:blipFill>
              <a:blip r:embed="rId18"/>
              <a:stretch>
                <a:fillRect/>
              </a:stretch>
            </p:blipFill>
            <p:spPr>
              <a:xfrm>
                <a:off x="4467489" y="4464388"/>
                <a:ext cx="432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B652BC24-6DE8-1E39-857E-C4CEC7AFE14C}"/>
                  </a:ext>
                </a:extLst>
              </p14:cNvPr>
              <p14:cNvContentPartPr/>
              <p14:nvPr/>
            </p14:nvContentPartPr>
            <p14:xfrm>
              <a:off x="10845609" y="2952028"/>
              <a:ext cx="266400" cy="367560"/>
            </p14:xfrm>
          </p:contentPart>
        </mc:Choice>
        <mc:Fallback xmlns="">
          <p:pic>
            <p:nvPicPr>
              <p:cNvPr id="20" name="Ink 19">
                <a:extLst>
                  <a:ext uri="{FF2B5EF4-FFF2-40B4-BE49-F238E27FC236}">
                    <a16:creationId xmlns:a16="http://schemas.microsoft.com/office/drawing/2014/main" id="{B652BC24-6DE8-1E39-857E-C4CEC7AFE14C}"/>
                  </a:ext>
                </a:extLst>
              </p:cNvPr>
              <p:cNvPicPr/>
              <p:nvPr/>
            </p:nvPicPr>
            <p:blipFill>
              <a:blip r:embed="rId20"/>
              <a:stretch>
                <a:fillRect/>
              </a:stretch>
            </p:blipFill>
            <p:spPr>
              <a:xfrm>
                <a:off x="10836609" y="2943028"/>
                <a:ext cx="28404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040793DD-D8A4-C443-E519-98BDB3D44051}"/>
                  </a:ext>
                </a:extLst>
              </p14:cNvPr>
              <p14:cNvContentPartPr/>
              <p14:nvPr/>
            </p14:nvContentPartPr>
            <p14:xfrm>
              <a:off x="11267889" y="5893228"/>
              <a:ext cx="243000" cy="241560"/>
            </p14:xfrm>
          </p:contentPart>
        </mc:Choice>
        <mc:Fallback xmlns="">
          <p:pic>
            <p:nvPicPr>
              <p:cNvPr id="21" name="Ink 20">
                <a:extLst>
                  <a:ext uri="{FF2B5EF4-FFF2-40B4-BE49-F238E27FC236}">
                    <a16:creationId xmlns:a16="http://schemas.microsoft.com/office/drawing/2014/main" id="{040793DD-D8A4-C443-E519-98BDB3D44051}"/>
                  </a:ext>
                </a:extLst>
              </p:cNvPr>
              <p:cNvPicPr/>
              <p:nvPr/>
            </p:nvPicPr>
            <p:blipFill>
              <a:blip r:embed="rId22"/>
              <a:stretch>
                <a:fillRect/>
              </a:stretch>
            </p:blipFill>
            <p:spPr>
              <a:xfrm>
                <a:off x="11258889" y="5884228"/>
                <a:ext cx="260640" cy="259200"/>
              </a:xfrm>
              <a:prstGeom prst="rect">
                <a:avLst/>
              </a:prstGeom>
            </p:spPr>
          </p:pic>
        </mc:Fallback>
      </mc:AlternateContent>
      <p:sp>
        <p:nvSpPr>
          <p:cNvPr id="2" name="TextBox 1">
            <a:extLst>
              <a:ext uri="{FF2B5EF4-FFF2-40B4-BE49-F238E27FC236}">
                <a16:creationId xmlns:a16="http://schemas.microsoft.com/office/drawing/2014/main" id="{6685EFF8-1B78-063D-4E40-87038481CFE1}"/>
              </a:ext>
            </a:extLst>
          </p:cNvPr>
          <p:cNvSpPr txBox="1"/>
          <p:nvPr/>
        </p:nvSpPr>
        <p:spPr>
          <a:xfrm>
            <a:off x="7749915" y="691885"/>
            <a:ext cx="35179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Database in Hive</a:t>
            </a:r>
          </a:p>
        </p:txBody>
      </p:sp>
      <p:sp>
        <p:nvSpPr>
          <p:cNvPr id="6" name="TextBox 5">
            <a:extLst>
              <a:ext uri="{FF2B5EF4-FFF2-40B4-BE49-F238E27FC236}">
                <a16:creationId xmlns:a16="http://schemas.microsoft.com/office/drawing/2014/main" id="{848F9FA1-9800-703B-3478-8FDD03F47F05}"/>
              </a:ext>
            </a:extLst>
          </p:cNvPr>
          <p:cNvSpPr txBox="1"/>
          <p:nvPr/>
        </p:nvSpPr>
        <p:spPr>
          <a:xfrm>
            <a:off x="7771827" y="3557754"/>
            <a:ext cx="35179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Table headers in Hive</a:t>
            </a:r>
          </a:p>
        </p:txBody>
      </p:sp>
      <p:sp>
        <p:nvSpPr>
          <p:cNvPr id="8" name="TextBox 7">
            <a:extLst>
              <a:ext uri="{FF2B5EF4-FFF2-40B4-BE49-F238E27FC236}">
                <a16:creationId xmlns:a16="http://schemas.microsoft.com/office/drawing/2014/main" id="{C3387116-8F0B-A13A-240B-63A227134CCF}"/>
              </a:ext>
            </a:extLst>
          </p:cNvPr>
          <p:cNvSpPr txBox="1"/>
          <p:nvPr/>
        </p:nvSpPr>
        <p:spPr>
          <a:xfrm>
            <a:off x="1408474" y="3768688"/>
            <a:ext cx="35179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Connected R to Hive</a:t>
            </a:r>
          </a:p>
        </p:txBody>
      </p:sp>
    </p:spTree>
    <p:extLst>
      <p:ext uri="{BB962C8B-B14F-4D97-AF65-F5344CB8AC3E}">
        <p14:creationId xmlns:p14="http://schemas.microsoft.com/office/powerpoint/2010/main" val="88604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5019475-9AEF-EF7E-0EDB-796DAE073159}"/>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Data Automation using BDDI Tools</a:t>
            </a:r>
          </a:p>
        </p:txBody>
      </p:sp>
      <p:sp>
        <p:nvSpPr>
          <p:cNvPr id="6" name="Content Placeholder 2">
            <a:extLst>
              <a:ext uri="{FF2B5EF4-FFF2-40B4-BE49-F238E27FC236}">
                <a16:creationId xmlns:a16="http://schemas.microsoft.com/office/drawing/2014/main" id="{CC2C5D76-50C7-B7A8-3590-3C2F0E5FFA2C}"/>
              </a:ext>
            </a:extLst>
          </p:cNvPr>
          <p:cNvSpPr txBox="1">
            <a:spLocks/>
          </p:cNvSpPr>
          <p:nvPr/>
        </p:nvSpPr>
        <p:spPr>
          <a:xfrm>
            <a:off x="0" y="576775"/>
            <a:ext cx="581581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Data pipeline flow</a:t>
            </a:r>
          </a:p>
        </p:txBody>
      </p:sp>
      <p:sp>
        <p:nvSpPr>
          <p:cNvPr id="7" name="Content Placeholder 2">
            <a:extLst>
              <a:ext uri="{FF2B5EF4-FFF2-40B4-BE49-F238E27FC236}">
                <a16:creationId xmlns:a16="http://schemas.microsoft.com/office/drawing/2014/main" id="{6EB1E654-35A6-09EA-DC86-B463949F35C0}"/>
              </a:ext>
            </a:extLst>
          </p:cNvPr>
          <p:cNvSpPr>
            <a:spLocks noGrp="1"/>
          </p:cNvSpPr>
          <p:nvPr>
            <p:ph idx="1"/>
          </p:nvPr>
        </p:nvSpPr>
        <p:spPr>
          <a:xfrm>
            <a:off x="101744" y="1204551"/>
            <a:ext cx="4321279" cy="2646041"/>
          </a:xfrm>
          <a:solidFill>
            <a:schemeClr val="bg1"/>
          </a:solidFill>
        </p:spPr>
        <p:txBody>
          <a:bodyPr>
            <a:normAutofit/>
          </a:bodyPr>
          <a:lstStyle/>
          <a:p>
            <a:pPr>
              <a:lnSpc>
                <a:spcPct val="150000"/>
              </a:lnSpc>
            </a:pPr>
            <a:r>
              <a:rPr lang="en-US" sz="2000" dirty="0"/>
              <a:t>Append the transformed data into created table </a:t>
            </a:r>
          </a:p>
          <a:p>
            <a:pPr>
              <a:lnSpc>
                <a:spcPct val="150000"/>
              </a:lnSpc>
            </a:pPr>
            <a:r>
              <a:rPr lang="en-US" sz="2000" dirty="0"/>
              <a:t>Evidence of database and table in hive </a:t>
            </a:r>
          </a:p>
        </p:txBody>
      </p:sp>
      <p:pic>
        <p:nvPicPr>
          <p:cNvPr id="8" name="Picture 7" descr="Text&#10;&#10;Description automatically generated">
            <a:extLst>
              <a:ext uri="{FF2B5EF4-FFF2-40B4-BE49-F238E27FC236}">
                <a16:creationId xmlns:a16="http://schemas.microsoft.com/office/drawing/2014/main" id="{DF86E20A-1405-FB1B-38C7-E3E40B687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467" y="1262016"/>
            <a:ext cx="7180789" cy="1645946"/>
          </a:xfrm>
          <a:prstGeom prst="rect">
            <a:avLst/>
          </a:prstGeom>
          <a:ln w="19050">
            <a:solidFill>
              <a:schemeClr val="tx1"/>
            </a:solidFill>
          </a:ln>
        </p:spPr>
      </p:pic>
      <p:pic>
        <p:nvPicPr>
          <p:cNvPr id="9" name="Picture 8" descr="Graphical user interface, application&#10;&#10;Description automatically generated">
            <a:extLst>
              <a:ext uri="{FF2B5EF4-FFF2-40B4-BE49-F238E27FC236}">
                <a16:creationId xmlns:a16="http://schemas.microsoft.com/office/drawing/2014/main" id="{0E884AC1-7144-63E7-9300-FEF0FF07F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155" y="3424910"/>
            <a:ext cx="9831845" cy="3404123"/>
          </a:xfrm>
          <a:prstGeom prst="rect">
            <a:avLst/>
          </a:prstGeom>
          <a:ln w="15875">
            <a:solidFill>
              <a:schemeClr val="tx1"/>
            </a:solidFill>
          </a:ln>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BF93FD7D-1BDF-963D-FD35-F8A5504D5BF7}"/>
                  </a:ext>
                </a:extLst>
              </p14:cNvPr>
              <p14:cNvContentPartPr/>
              <p14:nvPr/>
            </p14:nvContentPartPr>
            <p14:xfrm>
              <a:off x="9282408" y="2115114"/>
              <a:ext cx="191160" cy="284760"/>
            </p14:xfrm>
          </p:contentPart>
        </mc:Choice>
        <mc:Fallback xmlns="">
          <p:pic>
            <p:nvPicPr>
              <p:cNvPr id="15" name="Ink 14">
                <a:extLst>
                  <a:ext uri="{FF2B5EF4-FFF2-40B4-BE49-F238E27FC236}">
                    <a16:creationId xmlns:a16="http://schemas.microsoft.com/office/drawing/2014/main" id="{BF93FD7D-1BDF-963D-FD35-F8A5504D5BF7}"/>
                  </a:ext>
                </a:extLst>
              </p:cNvPr>
              <p:cNvPicPr/>
              <p:nvPr/>
            </p:nvPicPr>
            <p:blipFill>
              <a:blip r:embed="rId7"/>
              <a:stretch>
                <a:fillRect/>
              </a:stretch>
            </p:blipFill>
            <p:spPr>
              <a:xfrm>
                <a:off x="9273408" y="2106114"/>
                <a:ext cx="2088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2C20BBE0-95A2-7940-AA9A-366B8663658F}"/>
                  </a:ext>
                </a:extLst>
              </p14:cNvPr>
              <p14:cNvContentPartPr/>
              <p14:nvPr/>
            </p14:nvContentPartPr>
            <p14:xfrm>
              <a:off x="9377988" y="2257494"/>
              <a:ext cx="360" cy="205200"/>
            </p14:xfrm>
          </p:contentPart>
        </mc:Choice>
        <mc:Fallback xmlns="">
          <p:pic>
            <p:nvPicPr>
              <p:cNvPr id="18" name="Ink 17">
                <a:extLst>
                  <a:ext uri="{FF2B5EF4-FFF2-40B4-BE49-F238E27FC236}">
                    <a16:creationId xmlns:a16="http://schemas.microsoft.com/office/drawing/2014/main" id="{2C20BBE0-95A2-7940-AA9A-366B8663658F}"/>
                  </a:ext>
                </a:extLst>
              </p:cNvPr>
              <p:cNvPicPr/>
              <p:nvPr/>
            </p:nvPicPr>
            <p:blipFill>
              <a:blip r:embed="rId9"/>
              <a:stretch>
                <a:fillRect/>
              </a:stretch>
            </p:blipFill>
            <p:spPr>
              <a:xfrm>
                <a:off x="9368988" y="2248494"/>
                <a:ext cx="18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324229AA-FD30-D2EB-ADE7-D70055094CB3}"/>
                  </a:ext>
                </a:extLst>
              </p14:cNvPr>
              <p14:cNvContentPartPr/>
              <p14:nvPr/>
            </p14:nvContentPartPr>
            <p14:xfrm>
              <a:off x="1937361" y="1782544"/>
              <a:ext cx="191160" cy="284760"/>
            </p14:xfrm>
          </p:contentPart>
        </mc:Choice>
        <mc:Fallback xmlns="">
          <p:pic>
            <p:nvPicPr>
              <p:cNvPr id="20" name="Ink 19">
                <a:extLst>
                  <a:ext uri="{FF2B5EF4-FFF2-40B4-BE49-F238E27FC236}">
                    <a16:creationId xmlns:a16="http://schemas.microsoft.com/office/drawing/2014/main" id="{324229AA-FD30-D2EB-ADE7-D70055094CB3}"/>
                  </a:ext>
                </a:extLst>
              </p:cNvPr>
              <p:cNvPicPr/>
              <p:nvPr/>
            </p:nvPicPr>
            <p:blipFill>
              <a:blip r:embed="rId7"/>
              <a:stretch>
                <a:fillRect/>
              </a:stretch>
            </p:blipFill>
            <p:spPr>
              <a:xfrm>
                <a:off x="1928361" y="1773544"/>
                <a:ext cx="2088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BC2F4E49-83C1-184D-67EA-ACC99B499024}"/>
                  </a:ext>
                </a:extLst>
              </p14:cNvPr>
              <p14:cNvContentPartPr/>
              <p14:nvPr/>
            </p14:nvContentPartPr>
            <p14:xfrm>
              <a:off x="2032581" y="1924924"/>
              <a:ext cx="360" cy="205200"/>
            </p14:xfrm>
          </p:contentPart>
        </mc:Choice>
        <mc:Fallback xmlns="">
          <p:pic>
            <p:nvPicPr>
              <p:cNvPr id="21" name="Ink 20">
                <a:extLst>
                  <a:ext uri="{FF2B5EF4-FFF2-40B4-BE49-F238E27FC236}">
                    <a16:creationId xmlns:a16="http://schemas.microsoft.com/office/drawing/2014/main" id="{BC2F4E49-83C1-184D-67EA-ACC99B499024}"/>
                  </a:ext>
                </a:extLst>
              </p:cNvPr>
              <p:cNvPicPr/>
              <p:nvPr/>
            </p:nvPicPr>
            <p:blipFill>
              <a:blip r:embed="rId9"/>
              <a:stretch>
                <a:fillRect/>
              </a:stretch>
            </p:blipFill>
            <p:spPr>
              <a:xfrm>
                <a:off x="2023581" y="1915924"/>
                <a:ext cx="18000" cy="222840"/>
              </a:xfrm>
              <a:prstGeom prst="rect">
                <a:avLst/>
              </a:prstGeom>
            </p:spPr>
          </p:pic>
        </mc:Fallback>
      </mc:AlternateContent>
      <p:sp>
        <p:nvSpPr>
          <p:cNvPr id="19" name="TextBox 18">
            <a:extLst>
              <a:ext uri="{FF2B5EF4-FFF2-40B4-BE49-F238E27FC236}">
                <a16:creationId xmlns:a16="http://schemas.microsoft.com/office/drawing/2014/main" id="{675ECAF5-9BAF-F4D6-599F-E0845212598B}"/>
              </a:ext>
            </a:extLst>
          </p:cNvPr>
          <p:cNvSpPr txBox="1"/>
          <p:nvPr/>
        </p:nvSpPr>
        <p:spPr>
          <a:xfrm>
            <a:off x="6339222" y="3761060"/>
            <a:ext cx="4321278" cy="646331"/>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Evidence of created database and table in Hive</a:t>
            </a:r>
          </a:p>
        </p:txBody>
      </p:sp>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79814188-F5CB-FA91-A59D-F733B9B0DC11}"/>
                  </a:ext>
                </a:extLst>
              </p14:cNvPr>
              <p14:cNvContentPartPr/>
              <p14:nvPr/>
            </p14:nvContentPartPr>
            <p14:xfrm>
              <a:off x="1033606" y="2901066"/>
              <a:ext cx="295920" cy="405720"/>
            </p14:xfrm>
          </p:contentPart>
        </mc:Choice>
        <mc:Fallback xmlns="">
          <p:pic>
            <p:nvPicPr>
              <p:cNvPr id="22" name="Ink 21">
                <a:extLst>
                  <a:ext uri="{FF2B5EF4-FFF2-40B4-BE49-F238E27FC236}">
                    <a16:creationId xmlns:a16="http://schemas.microsoft.com/office/drawing/2014/main" id="{79814188-F5CB-FA91-A59D-F733B9B0DC11}"/>
                  </a:ext>
                </a:extLst>
              </p:cNvPr>
              <p:cNvPicPr/>
              <p:nvPr/>
            </p:nvPicPr>
            <p:blipFill>
              <a:blip r:embed="rId13"/>
              <a:stretch>
                <a:fillRect/>
              </a:stretch>
            </p:blipFill>
            <p:spPr>
              <a:xfrm>
                <a:off x="1024606" y="2892066"/>
                <a:ext cx="31356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1A45B620-9CF0-1596-E7DE-D8691740FD4B}"/>
                  </a:ext>
                </a:extLst>
              </p14:cNvPr>
              <p14:cNvContentPartPr/>
              <p14:nvPr/>
            </p14:nvContentPartPr>
            <p14:xfrm>
              <a:off x="3671686" y="5550666"/>
              <a:ext cx="290160" cy="83160"/>
            </p14:xfrm>
          </p:contentPart>
        </mc:Choice>
        <mc:Fallback xmlns="">
          <p:pic>
            <p:nvPicPr>
              <p:cNvPr id="25" name="Ink 24">
                <a:extLst>
                  <a:ext uri="{FF2B5EF4-FFF2-40B4-BE49-F238E27FC236}">
                    <a16:creationId xmlns:a16="http://schemas.microsoft.com/office/drawing/2014/main" id="{1A45B620-9CF0-1596-E7DE-D8691740FD4B}"/>
                  </a:ext>
                </a:extLst>
              </p:cNvPr>
              <p:cNvPicPr/>
              <p:nvPr/>
            </p:nvPicPr>
            <p:blipFill>
              <a:blip r:embed="rId15"/>
              <a:stretch>
                <a:fillRect/>
              </a:stretch>
            </p:blipFill>
            <p:spPr>
              <a:xfrm>
                <a:off x="3663046" y="5541666"/>
                <a:ext cx="307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9F32DF04-7E52-47B0-C95F-2A3803343B2E}"/>
                  </a:ext>
                </a:extLst>
              </p14:cNvPr>
              <p14:cNvContentPartPr/>
              <p14:nvPr/>
            </p14:nvContentPartPr>
            <p14:xfrm>
              <a:off x="3642166" y="5633466"/>
              <a:ext cx="324720" cy="385200"/>
            </p14:xfrm>
          </p:contentPart>
        </mc:Choice>
        <mc:Fallback xmlns="">
          <p:pic>
            <p:nvPicPr>
              <p:cNvPr id="26" name="Ink 25">
                <a:extLst>
                  <a:ext uri="{FF2B5EF4-FFF2-40B4-BE49-F238E27FC236}">
                    <a16:creationId xmlns:a16="http://schemas.microsoft.com/office/drawing/2014/main" id="{9F32DF04-7E52-47B0-C95F-2A3803343B2E}"/>
                  </a:ext>
                </a:extLst>
              </p:cNvPr>
              <p:cNvPicPr/>
              <p:nvPr/>
            </p:nvPicPr>
            <p:blipFill>
              <a:blip r:embed="rId17"/>
              <a:stretch>
                <a:fillRect/>
              </a:stretch>
            </p:blipFill>
            <p:spPr>
              <a:xfrm>
                <a:off x="3633526" y="5624826"/>
                <a:ext cx="342360" cy="402840"/>
              </a:xfrm>
              <a:prstGeom prst="rect">
                <a:avLst/>
              </a:prstGeom>
            </p:spPr>
          </p:pic>
        </mc:Fallback>
      </mc:AlternateContent>
      <p:sp>
        <p:nvSpPr>
          <p:cNvPr id="27" name="TextBox 26">
            <a:extLst>
              <a:ext uri="{FF2B5EF4-FFF2-40B4-BE49-F238E27FC236}">
                <a16:creationId xmlns:a16="http://schemas.microsoft.com/office/drawing/2014/main" id="{C76FB6EF-0CBC-B3F9-950E-3C5DAC46D248}"/>
              </a:ext>
            </a:extLst>
          </p:cNvPr>
          <p:cNvSpPr txBox="1"/>
          <p:nvPr/>
        </p:nvSpPr>
        <p:spPr>
          <a:xfrm>
            <a:off x="4909467" y="6150077"/>
            <a:ext cx="3390471" cy="557641"/>
          </a:xfrm>
          <a:prstGeom prst="rect">
            <a:avLst/>
          </a:prstGeom>
          <a:noFill/>
          <a:ln w="25400">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0008920-36F8-4400-2A1E-2AD23FD04907}"/>
              </a:ext>
            </a:extLst>
          </p:cNvPr>
          <p:cNvSpPr txBox="1"/>
          <p:nvPr/>
        </p:nvSpPr>
        <p:spPr>
          <a:xfrm>
            <a:off x="6609851" y="745068"/>
            <a:ext cx="378001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Append data into table</a:t>
            </a:r>
          </a:p>
        </p:txBody>
      </p:sp>
      <p:sp>
        <p:nvSpPr>
          <p:cNvPr id="4" name="TextBox 3">
            <a:extLst>
              <a:ext uri="{FF2B5EF4-FFF2-40B4-BE49-F238E27FC236}">
                <a16:creationId xmlns:a16="http://schemas.microsoft.com/office/drawing/2014/main" id="{6E1276CD-A279-3924-85D0-954A2E21A730}"/>
              </a:ext>
            </a:extLst>
          </p:cNvPr>
          <p:cNvSpPr txBox="1"/>
          <p:nvPr/>
        </p:nvSpPr>
        <p:spPr>
          <a:xfrm>
            <a:off x="6096000" y="3011365"/>
            <a:ext cx="506239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Database and table in hive</a:t>
            </a:r>
          </a:p>
        </p:txBody>
      </p:sp>
    </p:spTree>
    <p:extLst>
      <p:ext uri="{BB962C8B-B14F-4D97-AF65-F5344CB8AC3E}">
        <p14:creationId xmlns:p14="http://schemas.microsoft.com/office/powerpoint/2010/main" val="3245943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4E9E3D6-2B74-743A-CE76-964E05FAD118}"/>
              </a:ext>
            </a:extLst>
          </p:cNvPr>
          <p:cNvSpPr txBox="1">
            <a:spLocks noGrp="1"/>
          </p:cNvSpPr>
          <p:nvPr>
            <p:ph idx="1"/>
          </p:nvPr>
        </p:nvSpPr>
        <p:spPr>
          <a:xfrm>
            <a:off x="0" y="1253331"/>
            <a:ext cx="9055510" cy="2175669"/>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000" b="1" dirty="0"/>
              <a:t>Challenges faced</a:t>
            </a:r>
          </a:p>
          <a:p>
            <a:pPr>
              <a:lnSpc>
                <a:spcPct val="150000"/>
              </a:lnSpc>
            </a:pPr>
            <a:r>
              <a:rPr lang="en-US" sz="2000" dirty="0"/>
              <a:t>We were only able to append 3,000 observation from R into the created table in  hive automatically because a warning message prompted that we have exceeded the allocated memory space in azure visual machine</a:t>
            </a:r>
          </a:p>
        </p:txBody>
      </p:sp>
      <p:sp>
        <p:nvSpPr>
          <p:cNvPr id="6" name="Content Placeholder 2">
            <a:extLst>
              <a:ext uri="{FF2B5EF4-FFF2-40B4-BE49-F238E27FC236}">
                <a16:creationId xmlns:a16="http://schemas.microsoft.com/office/drawing/2014/main" id="{D4D7FD0A-BCC4-810A-AF52-F9C6C34B2C47}"/>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Data Automation using BDDI Tools</a:t>
            </a:r>
          </a:p>
        </p:txBody>
      </p:sp>
      <p:sp>
        <p:nvSpPr>
          <p:cNvPr id="7" name="Content Placeholder 2">
            <a:extLst>
              <a:ext uri="{FF2B5EF4-FFF2-40B4-BE49-F238E27FC236}">
                <a16:creationId xmlns:a16="http://schemas.microsoft.com/office/drawing/2014/main" id="{401F615F-22AE-2A43-D9C2-EE4233970EEA}"/>
              </a:ext>
            </a:extLst>
          </p:cNvPr>
          <p:cNvSpPr txBox="1">
            <a:spLocks/>
          </p:cNvSpPr>
          <p:nvPr/>
        </p:nvSpPr>
        <p:spPr>
          <a:xfrm>
            <a:off x="0" y="576775"/>
            <a:ext cx="581581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Alternative Data pipeline flow</a:t>
            </a:r>
          </a:p>
        </p:txBody>
      </p:sp>
      <p:sp>
        <p:nvSpPr>
          <p:cNvPr id="8" name="Content Placeholder 2">
            <a:extLst>
              <a:ext uri="{FF2B5EF4-FFF2-40B4-BE49-F238E27FC236}">
                <a16:creationId xmlns:a16="http://schemas.microsoft.com/office/drawing/2014/main" id="{222FE430-F7FF-1440-867C-60C3D6A54E3B}"/>
              </a:ext>
            </a:extLst>
          </p:cNvPr>
          <p:cNvSpPr txBox="1">
            <a:spLocks/>
          </p:cNvSpPr>
          <p:nvPr/>
        </p:nvSpPr>
        <p:spPr>
          <a:xfrm>
            <a:off x="19701" y="3735976"/>
            <a:ext cx="9978738" cy="2994608"/>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Alternative automated data pipeline flow</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Connect R to hive using ODBC and DBI package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Created a database in hive from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Rstudio</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Created Table and table Headers into the database from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Rstudio</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Loaded the transformed dataset from Hadoop local file system to HDFS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Loaded the data from HDFS to Hive Table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8134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ABCCDB6-5A37-89E2-900C-DB2115E8841C}"/>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Steps in Creating Dimension and Fact Tables</a:t>
            </a:r>
          </a:p>
        </p:txBody>
      </p:sp>
      <p:sp>
        <p:nvSpPr>
          <p:cNvPr id="11" name="TextBox 10">
            <a:extLst>
              <a:ext uri="{FF2B5EF4-FFF2-40B4-BE49-F238E27FC236}">
                <a16:creationId xmlns:a16="http://schemas.microsoft.com/office/drawing/2014/main" id="{D24439FD-CF17-BEEF-A3A1-551DA3DAB914}"/>
              </a:ext>
            </a:extLst>
          </p:cNvPr>
          <p:cNvSpPr txBox="1"/>
          <p:nvPr/>
        </p:nvSpPr>
        <p:spPr>
          <a:xfrm>
            <a:off x="-1" y="576775"/>
            <a:ext cx="6096001" cy="5632311"/>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Creating dimensions and fact tables in hive  was slow, hence, Putty was used because it was faster.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Time dimension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 create the time dimension table we split the year, month and day from the date column and concatenated the year and month to form the time ID column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descr="Graphical user interface&#10;&#10;Description automatically generated">
            <a:extLst>
              <a:ext uri="{FF2B5EF4-FFF2-40B4-BE49-F238E27FC236}">
                <a16:creationId xmlns:a16="http://schemas.microsoft.com/office/drawing/2014/main" id="{C5D9C6F9-2CDE-69CC-EBE6-DD9A29BB2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18" y="1545056"/>
            <a:ext cx="5911161" cy="2328200"/>
          </a:xfrm>
          <a:prstGeom prst="rect">
            <a:avLst/>
          </a:prstGeom>
        </p:spPr>
      </p:pic>
      <p:pic>
        <p:nvPicPr>
          <p:cNvPr id="7" name="Picture 6" descr="Graphical user interface, text, application, chat or text message&#10;&#10;Description automatically generated">
            <a:extLst>
              <a:ext uri="{FF2B5EF4-FFF2-40B4-BE49-F238E27FC236}">
                <a16:creationId xmlns:a16="http://schemas.microsoft.com/office/drawing/2014/main" id="{3BBC8B11-AE4B-1AFB-EE40-4E8D764F6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2944"/>
            <a:ext cx="6095998" cy="1677982"/>
          </a:xfrm>
          <a:prstGeom prst="rect">
            <a:avLst/>
          </a:prstGeom>
        </p:spPr>
      </p:pic>
      <p:sp>
        <p:nvSpPr>
          <p:cNvPr id="15" name="TextBox 14">
            <a:extLst>
              <a:ext uri="{FF2B5EF4-FFF2-40B4-BE49-F238E27FC236}">
                <a16:creationId xmlns:a16="http://schemas.microsoft.com/office/drawing/2014/main" id="{73BDA915-D0D5-50D9-169C-590A0E3E62D4}"/>
              </a:ext>
            </a:extLst>
          </p:cNvPr>
          <p:cNvSpPr txBox="1"/>
          <p:nvPr/>
        </p:nvSpPr>
        <p:spPr>
          <a:xfrm>
            <a:off x="6303104" y="3697577"/>
            <a:ext cx="5949156" cy="3416320"/>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dimension tables contains only one occurrence of the  values  and it’s unique ID which was achieved using the “group by”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primary key was created for each dimension table using “row() over()” function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Fact tables contains all occurrences of values, the primary keys from the dimension tables(composite keys in the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fct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tables) and the business measures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descr="Graphical user interface, text, application&#10;&#10;Description automatically generated">
            <a:extLst>
              <a:ext uri="{FF2B5EF4-FFF2-40B4-BE49-F238E27FC236}">
                <a16:creationId xmlns:a16="http://schemas.microsoft.com/office/drawing/2014/main" id="{980FFA6D-BCCE-B056-1F40-C19F26F61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3104" y="1293627"/>
            <a:ext cx="5888896" cy="2364033"/>
          </a:xfrm>
          <a:prstGeom prst="rect">
            <a:avLst/>
          </a:prstGeom>
        </p:spPr>
      </p:pic>
      <p:cxnSp>
        <p:nvCxnSpPr>
          <p:cNvPr id="17" name="Straight Connector 16">
            <a:extLst>
              <a:ext uri="{FF2B5EF4-FFF2-40B4-BE49-F238E27FC236}">
                <a16:creationId xmlns:a16="http://schemas.microsoft.com/office/drawing/2014/main" id="{5D877657-B9EC-87F6-EF42-09902D285271}"/>
              </a:ext>
            </a:extLst>
          </p:cNvPr>
          <p:cNvCxnSpPr/>
          <p:nvPr/>
        </p:nvCxnSpPr>
        <p:spPr>
          <a:xfrm>
            <a:off x="-3" y="4065563"/>
            <a:ext cx="609600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3E7A2CE-BDF7-DDBB-56C6-7056A260B4E6}"/>
              </a:ext>
            </a:extLst>
          </p:cNvPr>
          <p:cNvSpPr txBox="1"/>
          <p:nvPr/>
        </p:nvSpPr>
        <p:spPr>
          <a:xfrm>
            <a:off x="6303104" y="737750"/>
            <a:ext cx="5949156" cy="646331"/>
          </a:xfrm>
          <a:prstGeom prst="rect">
            <a:avLst/>
          </a:prstGeom>
          <a:solidFill>
            <a:schemeClr val="bg1"/>
          </a:solid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Creating the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timeID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using the concatenation function in hive</a:t>
            </a:r>
          </a:p>
        </p:txBody>
      </p:sp>
      <p:cxnSp>
        <p:nvCxnSpPr>
          <p:cNvPr id="20" name="Straight Connector 19">
            <a:extLst>
              <a:ext uri="{FF2B5EF4-FFF2-40B4-BE49-F238E27FC236}">
                <a16:creationId xmlns:a16="http://schemas.microsoft.com/office/drawing/2014/main" id="{1884DFEE-CD87-D928-4831-7239C3C5A357}"/>
              </a:ext>
            </a:extLst>
          </p:cNvPr>
          <p:cNvCxnSpPr/>
          <p:nvPr/>
        </p:nvCxnSpPr>
        <p:spPr>
          <a:xfrm>
            <a:off x="6242844" y="3697577"/>
            <a:ext cx="5949156"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777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ABCCDB6-5A37-89E2-900C-DB2115E8841C}"/>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DIMENSION TABLES</a:t>
            </a:r>
          </a:p>
        </p:txBody>
      </p:sp>
      <p:pic>
        <p:nvPicPr>
          <p:cNvPr id="7" name="Picture 6" descr="Table&#10;&#10;Description automatically generated">
            <a:extLst>
              <a:ext uri="{FF2B5EF4-FFF2-40B4-BE49-F238E27FC236}">
                <a16:creationId xmlns:a16="http://schemas.microsoft.com/office/drawing/2014/main" id="{E9A8496A-F8A5-F048-0669-E36784C4D671}"/>
              </a:ext>
            </a:extLst>
          </p:cNvPr>
          <p:cNvPicPr>
            <a:picLocks noChangeAspect="1"/>
          </p:cNvPicPr>
          <p:nvPr/>
        </p:nvPicPr>
        <p:blipFill rotWithShape="1">
          <a:blip r:embed="rId3">
            <a:extLst>
              <a:ext uri="{28A0092B-C50C-407E-A947-70E740481C1C}">
                <a14:useLocalDpi xmlns:a14="http://schemas.microsoft.com/office/drawing/2010/main" val="0"/>
              </a:ext>
            </a:extLst>
          </a:blip>
          <a:srcRect b="68431"/>
          <a:stretch/>
        </p:blipFill>
        <p:spPr>
          <a:xfrm>
            <a:off x="4134429" y="2971983"/>
            <a:ext cx="3867690" cy="1305204"/>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27F4D4FB-5BE3-9E9A-24C8-1987FDF70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02" y="3938742"/>
            <a:ext cx="3858163" cy="1276528"/>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B80FE684-3EC5-C8A3-231F-E2D9966F3949}"/>
              </a:ext>
            </a:extLst>
          </p:cNvPr>
          <p:cNvPicPr>
            <a:picLocks noChangeAspect="1"/>
          </p:cNvPicPr>
          <p:nvPr/>
        </p:nvPicPr>
        <p:blipFill rotWithShape="1">
          <a:blip r:embed="rId5">
            <a:extLst>
              <a:ext uri="{28A0092B-C50C-407E-A947-70E740481C1C}">
                <a14:useLocalDpi xmlns:a14="http://schemas.microsoft.com/office/drawing/2010/main" val="0"/>
              </a:ext>
            </a:extLst>
          </a:blip>
          <a:srcRect b="34445"/>
          <a:stretch/>
        </p:blipFill>
        <p:spPr>
          <a:xfrm>
            <a:off x="29102" y="5532633"/>
            <a:ext cx="5144218" cy="1305204"/>
          </a:xfrm>
          <a:prstGeom prst="rect">
            <a:avLst/>
          </a:prstGeom>
        </p:spPr>
      </p:pic>
      <p:pic>
        <p:nvPicPr>
          <p:cNvPr id="15" name="Picture 14" descr="A screenshot of a computer&#10;&#10;Description automatically generated with medium confidence">
            <a:extLst>
              <a:ext uri="{FF2B5EF4-FFF2-40B4-BE49-F238E27FC236}">
                <a16:creationId xmlns:a16="http://schemas.microsoft.com/office/drawing/2014/main" id="{543C0C7B-159F-29F4-820A-B166553EC1D5}"/>
              </a:ext>
            </a:extLst>
          </p:cNvPr>
          <p:cNvPicPr>
            <a:picLocks noChangeAspect="1"/>
          </p:cNvPicPr>
          <p:nvPr/>
        </p:nvPicPr>
        <p:blipFill rotWithShape="1">
          <a:blip r:embed="rId6">
            <a:extLst>
              <a:ext uri="{28A0092B-C50C-407E-A947-70E740481C1C}">
                <a14:useLocalDpi xmlns:a14="http://schemas.microsoft.com/office/drawing/2010/main" val="0"/>
              </a:ext>
            </a:extLst>
          </a:blip>
          <a:srcRect t="-2687" b="63008"/>
          <a:stretch/>
        </p:blipFill>
        <p:spPr>
          <a:xfrm>
            <a:off x="8037997" y="3833126"/>
            <a:ext cx="4124901" cy="1251159"/>
          </a:xfrm>
          <a:prstGeom prst="rect">
            <a:avLst/>
          </a:prstGeom>
        </p:spPr>
      </p:pic>
      <p:pic>
        <p:nvPicPr>
          <p:cNvPr id="17" name="Picture 16" descr="Table&#10;&#10;Description automatically generated">
            <a:extLst>
              <a:ext uri="{FF2B5EF4-FFF2-40B4-BE49-F238E27FC236}">
                <a16:creationId xmlns:a16="http://schemas.microsoft.com/office/drawing/2014/main" id="{F8658CF2-0DAB-6744-1CC5-F48E3BDAEDAD}"/>
              </a:ext>
            </a:extLst>
          </p:cNvPr>
          <p:cNvPicPr>
            <a:picLocks noChangeAspect="1"/>
          </p:cNvPicPr>
          <p:nvPr/>
        </p:nvPicPr>
        <p:blipFill rotWithShape="1">
          <a:blip r:embed="rId7">
            <a:extLst>
              <a:ext uri="{28A0092B-C50C-407E-A947-70E740481C1C}">
                <a14:useLocalDpi xmlns:a14="http://schemas.microsoft.com/office/drawing/2010/main" val="0"/>
              </a:ext>
            </a:extLst>
          </a:blip>
          <a:srcRect r="11600" b="78594"/>
          <a:stretch/>
        </p:blipFill>
        <p:spPr>
          <a:xfrm>
            <a:off x="7253273" y="5691582"/>
            <a:ext cx="4909625" cy="1166418"/>
          </a:xfrm>
          <a:prstGeom prst="rect">
            <a:avLst/>
          </a:prstGeom>
        </p:spPr>
      </p:pic>
      <p:pic>
        <p:nvPicPr>
          <p:cNvPr id="21" name="Picture 20" descr="Graphical user interface, text, application, email&#10;&#10;Description automatically generated">
            <a:extLst>
              <a:ext uri="{FF2B5EF4-FFF2-40B4-BE49-F238E27FC236}">
                <a16:creationId xmlns:a16="http://schemas.microsoft.com/office/drawing/2014/main" id="{871782C3-0EA1-B966-B350-F252B8F148CB}"/>
              </a:ext>
            </a:extLst>
          </p:cNvPr>
          <p:cNvPicPr>
            <a:picLocks noChangeAspect="1"/>
          </p:cNvPicPr>
          <p:nvPr/>
        </p:nvPicPr>
        <p:blipFill rotWithShape="1">
          <a:blip r:embed="rId8">
            <a:extLst>
              <a:ext uri="{28A0092B-C50C-407E-A947-70E740481C1C}">
                <a14:useLocalDpi xmlns:a14="http://schemas.microsoft.com/office/drawing/2010/main" val="0"/>
              </a:ext>
            </a:extLst>
          </a:blip>
          <a:srcRect r="10115" b="42674"/>
          <a:stretch/>
        </p:blipFill>
        <p:spPr>
          <a:xfrm>
            <a:off x="8438103" y="2215500"/>
            <a:ext cx="3724795" cy="1305204"/>
          </a:xfrm>
          <a:prstGeom prst="rect">
            <a:avLst/>
          </a:prstGeom>
        </p:spPr>
      </p:pic>
      <p:pic>
        <p:nvPicPr>
          <p:cNvPr id="23" name="Picture 22" descr="Graphical user interface, text, application&#10;&#10;Description automatically generated">
            <a:extLst>
              <a:ext uri="{FF2B5EF4-FFF2-40B4-BE49-F238E27FC236}">
                <a16:creationId xmlns:a16="http://schemas.microsoft.com/office/drawing/2014/main" id="{416A578F-70E1-9281-AE7C-93620789FD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59289" y="469385"/>
            <a:ext cx="3248478" cy="1190791"/>
          </a:xfrm>
          <a:prstGeom prst="rect">
            <a:avLst/>
          </a:prstGeom>
        </p:spPr>
      </p:pic>
      <p:pic>
        <p:nvPicPr>
          <p:cNvPr id="25" name="Picture 24" descr="Graphical user interface, text, application&#10;&#10;Description automatically generated">
            <a:extLst>
              <a:ext uri="{FF2B5EF4-FFF2-40B4-BE49-F238E27FC236}">
                <a16:creationId xmlns:a16="http://schemas.microsoft.com/office/drawing/2014/main" id="{57ED2C8D-1448-07A5-1B74-81B20EC7CFE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251" y="2589844"/>
            <a:ext cx="3724795" cy="1009791"/>
          </a:xfrm>
          <a:prstGeom prst="rect">
            <a:avLst/>
          </a:prstGeom>
        </p:spPr>
      </p:pic>
      <p:pic>
        <p:nvPicPr>
          <p:cNvPr id="27" name="Picture 26" descr="Graphical user interface, text, application&#10;&#10;Description automatically generated">
            <a:extLst>
              <a:ext uri="{FF2B5EF4-FFF2-40B4-BE49-F238E27FC236}">
                <a16:creationId xmlns:a16="http://schemas.microsoft.com/office/drawing/2014/main" id="{AA503A99-E2B2-619A-1D94-2CE04AF989A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251" y="954211"/>
            <a:ext cx="3067478" cy="1181265"/>
          </a:xfrm>
          <a:prstGeom prst="rect">
            <a:avLst/>
          </a:prstGeom>
        </p:spPr>
      </p:pic>
      <p:sp>
        <p:nvSpPr>
          <p:cNvPr id="34" name="TextBox 33">
            <a:extLst>
              <a:ext uri="{FF2B5EF4-FFF2-40B4-BE49-F238E27FC236}">
                <a16:creationId xmlns:a16="http://schemas.microsoft.com/office/drawing/2014/main" id="{42790EDE-1F5D-61FA-76B5-CFD8D394C575}"/>
              </a:ext>
            </a:extLst>
          </p:cNvPr>
          <p:cNvSpPr txBox="1"/>
          <p:nvPr/>
        </p:nvSpPr>
        <p:spPr>
          <a:xfrm>
            <a:off x="4211669" y="792729"/>
            <a:ext cx="37132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JUNCTION DETAILS</a:t>
            </a:r>
          </a:p>
        </p:txBody>
      </p:sp>
      <p:sp>
        <p:nvSpPr>
          <p:cNvPr id="35" name="TextBox 34">
            <a:extLst>
              <a:ext uri="{FF2B5EF4-FFF2-40B4-BE49-F238E27FC236}">
                <a16:creationId xmlns:a16="http://schemas.microsoft.com/office/drawing/2014/main" id="{1ECEA748-185B-7778-8153-A28D507F38C9}"/>
              </a:ext>
            </a:extLst>
          </p:cNvPr>
          <p:cNvSpPr txBox="1"/>
          <p:nvPr/>
        </p:nvSpPr>
        <p:spPr>
          <a:xfrm>
            <a:off x="-18495" y="648866"/>
            <a:ext cx="37132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CASUALTY AGE</a:t>
            </a:r>
          </a:p>
        </p:txBody>
      </p:sp>
      <p:sp>
        <p:nvSpPr>
          <p:cNvPr id="37" name="TextBox 36">
            <a:extLst>
              <a:ext uri="{FF2B5EF4-FFF2-40B4-BE49-F238E27FC236}">
                <a16:creationId xmlns:a16="http://schemas.microsoft.com/office/drawing/2014/main" id="{BA150DA0-854E-66B0-F474-0A44DD1EBEC2}"/>
              </a:ext>
            </a:extLst>
          </p:cNvPr>
          <p:cNvSpPr txBox="1"/>
          <p:nvPr/>
        </p:nvSpPr>
        <p:spPr>
          <a:xfrm>
            <a:off x="-73105" y="2261119"/>
            <a:ext cx="37132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CASUALTY GENDER</a:t>
            </a:r>
          </a:p>
        </p:txBody>
      </p:sp>
      <p:sp>
        <p:nvSpPr>
          <p:cNvPr id="38" name="TextBox 37">
            <a:extLst>
              <a:ext uri="{FF2B5EF4-FFF2-40B4-BE49-F238E27FC236}">
                <a16:creationId xmlns:a16="http://schemas.microsoft.com/office/drawing/2014/main" id="{80FF1AB1-A77E-3B1D-2DA1-1E112DECBA96}"/>
              </a:ext>
            </a:extLst>
          </p:cNvPr>
          <p:cNvSpPr txBox="1"/>
          <p:nvPr/>
        </p:nvSpPr>
        <p:spPr>
          <a:xfrm>
            <a:off x="-73105" y="3624585"/>
            <a:ext cx="37132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ACCIDENT SEVERITY</a:t>
            </a:r>
          </a:p>
        </p:txBody>
      </p:sp>
      <p:sp>
        <p:nvSpPr>
          <p:cNvPr id="39" name="TextBox 38">
            <a:extLst>
              <a:ext uri="{FF2B5EF4-FFF2-40B4-BE49-F238E27FC236}">
                <a16:creationId xmlns:a16="http://schemas.microsoft.com/office/drawing/2014/main" id="{B2A3F60A-AF56-05ED-9FBC-522D9A9E2100}"/>
              </a:ext>
            </a:extLst>
          </p:cNvPr>
          <p:cNvSpPr txBox="1"/>
          <p:nvPr/>
        </p:nvSpPr>
        <p:spPr>
          <a:xfrm>
            <a:off x="-73106" y="5211888"/>
            <a:ext cx="37132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ACCIDENT LOCATION</a:t>
            </a:r>
          </a:p>
        </p:txBody>
      </p:sp>
      <p:sp>
        <p:nvSpPr>
          <p:cNvPr id="40" name="TextBox 39">
            <a:extLst>
              <a:ext uri="{FF2B5EF4-FFF2-40B4-BE49-F238E27FC236}">
                <a16:creationId xmlns:a16="http://schemas.microsoft.com/office/drawing/2014/main" id="{A3508297-1E28-B67A-C0E6-BAE03C338327}"/>
              </a:ext>
            </a:extLst>
          </p:cNvPr>
          <p:cNvSpPr txBox="1"/>
          <p:nvPr/>
        </p:nvSpPr>
        <p:spPr>
          <a:xfrm>
            <a:off x="8895463" y="5386552"/>
            <a:ext cx="2139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VEHICLE TYPE</a:t>
            </a:r>
          </a:p>
        </p:txBody>
      </p:sp>
      <p:sp>
        <p:nvSpPr>
          <p:cNvPr id="41" name="TextBox 40">
            <a:extLst>
              <a:ext uri="{FF2B5EF4-FFF2-40B4-BE49-F238E27FC236}">
                <a16:creationId xmlns:a16="http://schemas.microsoft.com/office/drawing/2014/main" id="{F1EB0BAD-DB03-7786-1824-6559E46332B2}"/>
              </a:ext>
            </a:extLst>
          </p:cNvPr>
          <p:cNvSpPr txBox="1"/>
          <p:nvPr/>
        </p:nvSpPr>
        <p:spPr>
          <a:xfrm>
            <a:off x="8859289" y="3552028"/>
            <a:ext cx="27109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WEATHER TYPE</a:t>
            </a:r>
          </a:p>
        </p:txBody>
      </p:sp>
      <p:sp>
        <p:nvSpPr>
          <p:cNvPr id="42" name="TextBox 41">
            <a:extLst>
              <a:ext uri="{FF2B5EF4-FFF2-40B4-BE49-F238E27FC236}">
                <a16:creationId xmlns:a16="http://schemas.microsoft.com/office/drawing/2014/main" id="{DA73B0FC-E09C-262E-9203-B162265CD057}"/>
              </a:ext>
            </a:extLst>
          </p:cNvPr>
          <p:cNvSpPr txBox="1"/>
          <p:nvPr/>
        </p:nvSpPr>
        <p:spPr>
          <a:xfrm>
            <a:off x="8895463" y="1892974"/>
            <a:ext cx="24491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ROAD TYPE</a:t>
            </a:r>
          </a:p>
        </p:txBody>
      </p:sp>
      <p:sp>
        <p:nvSpPr>
          <p:cNvPr id="43" name="TextBox 42">
            <a:extLst>
              <a:ext uri="{FF2B5EF4-FFF2-40B4-BE49-F238E27FC236}">
                <a16:creationId xmlns:a16="http://schemas.microsoft.com/office/drawing/2014/main" id="{457AA168-9E4B-6C1B-1F8A-BA3EB0CE7A90}"/>
              </a:ext>
            </a:extLst>
          </p:cNvPr>
          <p:cNvSpPr txBox="1"/>
          <p:nvPr/>
        </p:nvSpPr>
        <p:spPr>
          <a:xfrm>
            <a:off x="8859289" y="142233"/>
            <a:ext cx="311640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DRIVER’S GENDER</a:t>
            </a:r>
          </a:p>
        </p:txBody>
      </p:sp>
      <p:pic>
        <p:nvPicPr>
          <p:cNvPr id="45" name="Picture 44" descr="Graphical user interface, text, application, email&#10;&#10;Description automatically generated">
            <a:extLst>
              <a:ext uri="{FF2B5EF4-FFF2-40B4-BE49-F238E27FC236}">
                <a16:creationId xmlns:a16="http://schemas.microsoft.com/office/drawing/2014/main" id="{9557657E-654B-197E-1162-4071FF862458}"/>
              </a:ext>
            </a:extLst>
          </p:cNvPr>
          <p:cNvPicPr>
            <a:picLocks noChangeAspect="1"/>
          </p:cNvPicPr>
          <p:nvPr/>
        </p:nvPicPr>
        <p:blipFill rotWithShape="1">
          <a:blip r:embed="rId12">
            <a:extLst>
              <a:ext uri="{28A0092B-C50C-407E-A947-70E740481C1C}">
                <a14:useLocalDpi xmlns:a14="http://schemas.microsoft.com/office/drawing/2010/main" val="0"/>
              </a:ext>
            </a:extLst>
          </a:blip>
          <a:srcRect b="59584"/>
          <a:stretch/>
        </p:blipFill>
        <p:spPr>
          <a:xfrm>
            <a:off x="3529406" y="1175913"/>
            <a:ext cx="4867954" cy="1305204"/>
          </a:xfrm>
          <a:prstGeom prst="rect">
            <a:avLst/>
          </a:prstGeom>
        </p:spPr>
      </p:pic>
      <p:sp>
        <p:nvSpPr>
          <p:cNvPr id="46" name="TextBox 45">
            <a:extLst>
              <a:ext uri="{FF2B5EF4-FFF2-40B4-BE49-F238E27FC236}">
                <a16:creationId xmlns:a16="http://schemas.microsoft.com/office/drawing/2014/main" id="{5249B9A8-21AB-0F54-D6AE-E9ED8E036D00}"/>
              </a:ext>
            </a:extLst>
          </p:cNvPr>
          <p:cNvSpPr txBox="1"/>
          <p:nvPr/>
        </p:nvSpPr>
        <p:spPr>
          <a:xfrm>
            <a:off x="4344363" y="2655543"/>
            <a:ext cx="37132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DIM TIME</a:t>
            </a:r>
          </a:p>
        </p:txBody>
      </p:sp>
    </p:spTree>
    <p:extLst>
      <p:ext uri="{BB962C8B-B14F-4D97-AF65-F5344CB8AC3E}">
        <p14:creationId xmlns:p14="http://schemas.microsoft.com/office/powerpoint/2010/main" val="264290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BE5F4E4-4B11-9F19-D3D3-6C41DF2AA399}"/>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FACT TABLES</a:t>
            </a:r>
          </a:p>
        </p:txBody>
      </p:sp>
      <p:pic>
        <p:nvPicPr>
          <p:cNvPr id="3" name="Picture 2" descr="Table&#10;&#10;Description automatically generated">
            <a:extLst>
              <a:ext uri="{FF2B5EF4-FFF2-40B4-BE49-F238E27FC236}">
                <a16:creationId xmlns:a16="http://schemas.microsoft.com/office/drawing/2014/main" id="{F02E52E1-63AF-743D-DE99-49A0FCF0D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091" y="2849421"/>
            <a:ext cx="9735909" cy="2286319"/>
          </a:xfrm>
          <a:prstGeom prst="rect">
            <a:avLst/>
          </a:prstGeom>
        </p:spPr>
      </p:pic>
      <p:pic>
        <p:nvPicPr>
          <p:cNvPr id="9" name="Picture 8" descr="Graphical user interface, text&#10;&#10;Description automatically generated with medium confidence">
            <a:extLst>
              <a:ext uri="{FF2B5EF4-FFF2-40B4-BE49-F238E27FC236}">
                <a16:creationId xmlns:a16="http://schemas.microsoft.com/office/drawing/2014/main" id="{2836C279-6F57-ECB8-0A8F-4C9FDE7F9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20270"/>
            <a:ext cx="8516539" cy="1876687"/>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889E74CF-DD3A-47AB-CD43-CDA3CE65BF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90" y="5267103"/>
            <a:ext cx="8545118" cy="1590897"/>
          </a:xfrm>
          <a:prstGeom prst="rect">
            <a:avLst/>
          </a:prstGeom>
        </p:spPr>
      </p:pic>
      <p:sp>
        <p:nvSpPr>
          <p:cNvPr id="12" name="TextBox 11">
            <a:extLst>
              <a:ext uri="{FF2B5EF4-FFF2-40B4-BE49-F238E27FC236}">
                <a16:creationId xmlns:a16="http://schemas.microsoft.com/office/drawing/2014/main" id="{E140EB43-DAAD-9BA6-3ADF-E21A8AE7E742}"/>
              </a:ext>
            </a:extLst>
          </p:cNvPr>
          <p:cNvSpPr txBox="1"/>
          <p:nvPr/>
        </p:nvSpPr>
        <p:spPr>
          <a:xfrm>
            <a:off x="8516539" y="1389281"/>
            <a:ext cx="270099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FACT 1</a:t>
            </a:r>
          </a:p>
        </p:txBody>
      </p:sp>
      <p:sp>
        <p:nvSpPr>
          <p:cNvPr id="13" name="TextBox 12">
            <a:extLst>
              <a:ext uri="{FF2B5EF4-FFF2-40B4-BE49-F238E27FC236}">
                <a16:creationId xmlns:a16="http://schemas.microsoft.com/office/drawing/2014/main" id="{D3182F2C-AFC9-8443-DF6C-C5BFE5AB1524}"/>
              </a:ext>
            </a:extLst>
          </p:cNvPr>
          <p:cNvSpPr txBox="1"/>
          <p:nvPr/>
        </p:nvSpPr>
        <p:spPr>
          <a:xfrm>
            <a:off x="574431" y="3797364"/>
            <a:ext cx="270099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FACT 2</a:t>
            </a:r>
          </a:p>
        </p:txBody>
      </p:sp>
      <p:sp>
        <p:nvSpPr>
          <p:cNvPr id="14" name="TextBox 13">
            <a:extLst>
              <a:ext uri="{FF2B5EF4-FFF2-40B4-BE49-F238E27FC236}">
                <a16:creationId xmlns:a16="http://schemas.microsoft.com/office/drawing/2014/main" id="{02336EC8-5666-D80A-B847-81DF860D1A9A}"/>
              </a:ext>
            </a:extLst>
          </p:cNvPr>
          <p:cNvSpPr txBox="1"/>
          <p:nvPr/>
        </p:nvSpPr>
        <p:spPr>
          <a:xfrm>
            <a:off x="8530828" y="5901792"/>
            <a:ext cx="270099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FACT 3</a:t>
            </a:r>
          </a:p>
        </p:txBody>
      </p:sp>
    </p:spTree>
    <p:extLst>
      <p:ext uri="{BB962C8B-B14F-4D97-AF65-F5344CB8AC3E}">
        <p14:creationId xmlns:p14="http://schemas.microsoft.com/office/powerpoint/2010/main" val="4232467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BE5F4E4-4B11-9F19-D3D3-6C41DF2AA399}"/>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FACT TABLES</a:t>
            </a:r>
          </a:p>
        </p:txBody>
      </p:sp>
      <p:pic>
        <p:nvPicPr>
          <p:cNvPr id="3" name="Picture 2" descr="Graphical user interface, text, application, email&#10;&#10;Description automatically generated">
            <a:extLst>
              <a:ext uri="{FF2B5EF4-FFF2-40B4-BE49-F238E27FC236}">
                <a16:creationId xmlns:a16="http://schemas.microsoft.com/office/drawing/2014/main" id="{65262395-EDC8-BA9D-3947-A7A0ED07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0700"/>
            <a:ext cx="8554644" cy="1857634"/>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9D06A28B-48F2-A161-FFF6-4F4FC0A38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47718"/>
            <a:ext cx="8573696" cy="1609950"/>
          </a:xfrm>
          <a:prstGeom prst="rect">
            <a:avLst/>
          </a:prstGeom>
        </p:spPr>
      </p:pic>
      <p:pic>
        <p:nvPicPr>
          <p:cNvPr id="9" name="Picture 8" descr="Text&#10;&#10;Description automatically generated">
            <a:extLst>
              <a:ext uri="{FF2B5EF4-FFF2-40B4-BE49-F238E27FC236}">
                <a16:creationId xmlns:a16="http://schemas.microsoft.com/office/drawing/2014/main" id="{CB99C739-7DA1-0FFA-7197-F8FC552A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8668" y="1139482"/>
            <a:ext cx="2572811" cy="5718517"/>
          </a:xfrm>
          <a:prstGeom prst="rect">
            <a:avLst/>
          </a:prstGeom>
        </p:spPr>
      </p:pic>
      <p:sp>
        <p:nvSpPr>
          <p:cNvPr id="10" name="TextBox 9">
            <a:extLst>
              <a:ext uri="{FF2B5EF4-FFF2-40B4-BE49-F238E27FC236}">
                <a16:creationId xmlns:a16="http://schemas.microsoft.com/office/drawing/2014/main" id="{8B0C7020-FDC1-B61C-C585-F9F1B2D482C6}"/>
              </a:ext>
            </a:extLst>
          </p:cNvPr>
          <p:cNvSpPr txBox="1"/>
          <p:nvPr/>
        </p:nvSpPr>
        <p:spPr>
          <a:xfrm>
            <a:off x="210521" y="809481"/>
            <a:ext cx="270099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FACT 4</a:t>
            </a:r>
          </a:p>
        </p:txBody>
      </p:sp>
      <p:sp>
        <p:nvSpPr>
          <p:cNvPr id="11" name="TextBox 10">
            <a:extLst>
              <a:ext uri="{FF2B5EF4-FFF2-40B4-BE49-F238E27FC236}">
                <a16:creationId xmlns:a16="http://schemas.microsoft.com/office/drawing/2014/main" id="{413B8253-FB13-3B50-42D6-95710D0F961B}"/>
              </a:ext>
            </a:extLst>
          </p:cNvPr>
          <p:cNvSpPr txBox="1"/>
          <p:nvPr/>
        </p:nvSpPr>
        <p:spPr>
          <a:xfrm>
            <a:off x="210521" y="3679093"/>
            <a:ext cx="270099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FACT 5</a:t>
            </a:r>
          </a:p>
        </p:txBody>
      </p:sp>
      <p:sp>
        <p:nvSpPr>
          <p:cNvPr id="12" name="TextBox 11">
            <a:extLst>
              <a:ext uri="{FF2B5EF4-FFF2-40B4-BE49-F238E27FC236}">
                <a16:creationId xmlns:a16="http://schemas.microsoft.com/office/drawing/2014/main" id="{1C5BC02D-5FEA-25E7-6682-A6AE9C0DDB09}"/>
              </a:ext>
            </a:extLst>
          </p:cNvPr>
          <p:cNvSpPr txBox="1"/>
          <p:nvPr/>
        </p:nvSpPr>
        <p:spPr>
          <a:xfrm>
            <a:off x="8299938" y="576775"/>
            <a:ext cx="3838135" cy="646331"/>
          </a:xfrm>
          <a:prstGeom prst="rect">
            <a:avLst/>
          </a:prstGeom>
          <a:solidFill>
            <a:schemeClr val="bg1">
              <a:lumMod val="6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EVIDENCE OF FACT AND DIM TABLES IN HIVE FROM PUTTY</a:t>
            </a:r>
          </a:p>
        </p:txBody>
      </p:sp>
    </p:spTree>
    <p:extLst>
      <p:ext uri="{BB962C8B-B14F-4D97-AF65-F5344CB8AC3E}">
        <p14:creationId xmlns:p14="http://schemas.microsoft.com/office/powerpoint/2010/main" val="139710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Google Shape;97;p3"/>
          <p:cNvSpPr txBox="1"/>
          <p:nvPr/>
        </p:nvSpPr>
        <p:spPr>
          <a:xfrm>
            <a:off x="123876" y="717427"/>
            <a:ext cx="5422485" cy="2308284"/>
          </a:xfrm>
          <a:prstGeom prst="rect">
            <a:avLst/>
          </a:prstGeom>
          <a:solidFill>
            <a:schemeClr val="bg1"/>
          </a:solid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000000"/>
              </a:buClr>
              <a:buSzPts val="1800"/>
              <a:buFont typeface="Arial"/>
              <a:buChar char="•"/>
            </a:pPr>
            <a:r>
              <a:rPr lang="en-US" sz="1600" b="0" i="0" u="none" strike="noStrike" cap="none" dirty="0">
                <a:solidFill>
                  <a:srgbClr val="000000"/>
                </a:solidFill>
                <a:latin typeface="Times New Roman"/>
                <a:ea typeface="Times New Roman"/>
                <a:cs typeface="Times New Roman"/>
                <a:sym typeface="Times New Roman"/>
              </a:rPr>
              <a:t> </a:t>
            </a:r>
            <a:r>
              <a:rPr lang="en-US" sz="1600" b="1" i="0" u="none" strike="noStrike" cap="none" dirty="0">
                <a:solidFill>
                  <a:srgbClr val="000000"/>
                </a:solidFill>
                <a:latin typeface="Times New Roman"/>
                <a:ea typeface="Times New Roman"/>
                <a:cs typeface="Times New Roman"/>
                <a:sym typeface="Times New Roman"/>
              </a:rPr>
              <a:t>Accident dataset: </a:t>
            </a:r>
            <a:r>
              <a:rPr lang="en-US" sz="1600" b="0" i="0" u="none" strike="noStrike" cap="none" dirty="0">
                <a:solidFill>
                  <a:srgbClr val="000000"/>
                </a:solidFill>
                <a:latin typeface="Times New Roman"/>
                <a:ea typeface="Times New Roman"/>
                <a:cs typeface="Times New Roman"/>
                <a:sym typeface="Times New Roman"/>
              </a:rPr>
              <a:t>These include details of the road accidents recorded e.g., </a:t>
            </a:r>
            <a:r>
              <a:rPr lang="en-US" sz="1600" dirty="0">
                <a:solidFill>
                  <a:srgbClr val="000000"/>
                </a:solidFill>
                <a:latin typeface="Times New Roman"/>
                <a:ea typeface="Times New Roman"/>
                <a:cs typeface="Times New Roman"/>
                <a:sym typeface="Times New Roman"/>
              </a:rPr>
              <a:t>t</a:t>
            </a:r>
            <a:r>
              <a:rPr lang="en-US" sz="1600" b="0" i="0" u="none" strike="noStrike" cap="none" dirty="0">
                <a:solidFill>
                  <a:srgbClr val="000000"/>
                </a:solidFill>
                <a:latin typeface="Times New Roman"/>
                <a:ea typeface="Times New Roman"/>
                <a:cs typeface="Times New Roman"/>
                <a:sym typeface="Times New Roman"/>
              </a:rPr>
              <a:t>he road type, speed limit; junction details; number of accidents and vehicles involved </a:t>
            </a:r>
            <a:r>
              <a:rPr lang="en-US" sz="1600" dirty="0">
                <a:solidFill>
                  <a:srgbClr val="000000"/>
                </a:solidFill>
                <a:latin typeface="Times New Roman"/>
                <a:ea typeface="Times New Roman"/>
                <a:cs typeface="Times New Roman"/>
                <a:sym typeface="Times New Roman"/>
              </a:rPr>
              <a:t>in the accident; severity of the accident; </a:t>
            </a:r>
            <a:r>
              <a:rPr lang="en-US" sz="1600" b="0" i="0" u="none" strike="noStrike" cap="none" dirty="0">
                <a:solidFill>
                  <a:srgbClr val="000000"/>
                </a:solidFill>
                <a:latin typeface="Times New Roman"/>
                <a:ea typeface="Times New Roman"/>
                <a:cs typeface="Times New Roman"/>
                <a:sym typeface="Times New Roman"/>
              </a:rPr>
              <a:t>date, time and location of the accident</a:t>
            </a:r>
            <a:r>
              <a:rPr lang="en-US" sz="1800" b="0" i="0" u="none" strike="noStrike" cap="none" dirty="0">
                <a:solidFill>
                  <a:srgbClr val="000000"/>
                </a:solidFill>
                <a:latin typeface="Times New Roman"/>
                <a:ea typeface="Times New Roman"/>
                <a:cs typeface="Times New Roman"/>
                <a:sym typeface="Times New Roman"/>
              </a:rPr>
              <a:t>..</a:t>
            </a:r>
            <a:endParaRPr sz="1800" b="0" i="0" u="none" strike="noStrike" cap="none" dirty="0">
              <a:solidFill>
                <a:srgbClr val="000000"/>
              </a:solidFill>
              <a:latin typeface="Arial"/>
              <a:ea typeface="Arial"/>
              <a:cs typeface="Arial"/>
              <a:sym typeface="Arial"/>
            </a:endParaRPr>
          </a:p>
        </p:txBody>
      </p:sp>
      <p:sp>
        <p:nvSpPr>
          <p:cNvPr id="99" name="Google Shape;99;p3"/>
          <p:cNvSpPr txBox="1"/>
          <p:nvPr/>
        </p:nvSpPr>
        <p:spPr>
          <a:xfrm>
            <a:off x="5936270" y="683920"/>
            <a:ext cx="6096000" cy="1200288"/>
          </a:xfrm>
          <a:prstGeom prst="rect">
            <a:avLst/>
          </a:prstGeom>
          <a:solidFill>
            <a:schemeClr val="bg1"/>
          </a:solid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Casualty dataset</a:t>
            </a:r>
            <a:r>
              <a:rPr lang="en-US" sz="1600" b="0" i="0" u="none" strike="noStrike" cap="none" dirty="0">
                <a:solidFill>
                  <a:srgbClr val="000000"/>
                </a:solidFill>
                <a:latin typeface="Times New Roman"/>
                <a:ea typeface="Times New Roman"/>
                <a:cs typeface="Times New Roman"/>
                <a:sym typeface="Times New Roman"/>
              </a:rPr>
              <a:t>: This includes the victim's age, gender, and level of injury (fatal, serious, or minor); and the victim's casualty class, which is whether they were the driver,  passenger of the vehicle  or a pedestrian. </a:t>
            </a:r>
            <a:endParaRPr sz="1600" dirty="0"/>
          </a:p>
        </p:txBody>
      </p:sp>
      <p:sp>
        <p:nvSpPr>
          <p:cNvPr id="10" name="TextBox 9">
            <a:extLst>
              <a:ext uri="{FF2B5EF4-FFF2-40B4-BE49-F238E27FC236}">
                <a16:creationId xmlns:a16="http://schemas.microsoft.com/office/drawing/2014/main" id="{F6E7620A-3EBC-32F7-3F29-0911CF6A95B3}"/>
              </a:ext>
            </a:extLst>
          </p:cNvPr>
          <p:cNvSpPr txBox="1"/>
          <p:nvPr/>
        </p:nvSpPr>
        <p:spPr>
          <a:xfrm>
            <a:off x="-1" y="83906"/>
            <a:ext cx="11872542" cy="461665"/>
          </a:xfrm>
          <a:prstGeom prst="rect">
            <a:avLst/>
          </a:prstGeom>
          <a:solidFill>
            <a:schemeClr val="accent1"/>
          </a:solidFill>
        </p:spPr>
        <p:txBody>
          <a:bodyPr wrap="square" rtlCol="0">
            <a:spAutoFit/>
          </a:bodyPr>
          <a:lstStyle/>
          <a:p>
            <a:r>
              <a:rPr lang="en-US" sz="2400" dirty="0">
                <a:solidFill>
                  <a:schemeClr val="bg1"/>
                </a:solidFill>
              </a:rPr>
              <a:t>Definition of Dataset / Source of dataset  : 2015 – 2019 worth of data</a:t>
            </a:r>
          </a:p>
        </p:txBody>
      </p:sp>
      <p:pic>
        <p:nvPicPr>
          <p:cNvPr id="12" name="Picture 11">
            <a:extLst>
              <a:ext uri="{FF2B5EF4-FFF2-40B4-BE49-F238E27FC236}">
                <a16:creationId xmlns:a16="http://schemas.microsoft.com/office/drawing/2014/main" id="{BFEF8A3F-6206-D3AA-BFA1-2A6F8D0419AD}"/>
              </a:ext>
            </a:extLst>
          </p:cNvPr>
          <p:cNvPicPr>
            <a:picLocks noChangeAspect="1"/>
          </p:cNvPicPr>
          <p:nvPr/>
        </p:nvPicPr>
        <p:blipFill rotWithShape="1">
          <a:blip r:embed="rId3"/>
          <a:srcRect r="34687" b="16982"/>
          <a:stretch/>
        </p:blipFill>
        <p:spPr>
          <a:xfrm>
            <a:off x="123876" y="3160988"/>
            <a:ext cx="5598942" cy="2704346"/>
          </a:xfrm>
          <a:prstGeom prst="rect">
            <a:avLst/>
          </a:prstGeom>
        </p:spPr>
      </p:pic>
      <p:pic>
        <p:nvPicPr>
          <p:cNvPr id="14" name="Picture 13">
            <a:extLst>
              <a:ext uri="{FF2B5EF4-FFF2-40B4-BE49-F238E27FC236}">
                <a16:creationId xmlns:a16="http://schemas.microsoft.com/office/drawing/2014/main" id="{4CFD0EC2-2623-3CCB-154E-2840976B2E07}"/>
              </a:ext>
            </a:extLst>
          </p:cNvPr>
          <p:cNvPicPr>
            <a:picLocks noChangeAspect="1"/>
          </p:cNvPicPr>
          <p:nvPr/>
        </p:nvPicPr>
        <p:blipFill rotWithShape="1">
          <a:blip r:embed="rId4"/>
          <a:srcRect r="23835" b="20522"/>
          <a:stretch/>
        </p:blipFill>
        <p:spPr>
          <a:xfrm>
            <a:off x="5936270" y="2521955"/>
            <a:ext cx="6180653" cy="2805502"/>
          </a:xfrm>
          <a:prstGeom prst="rect">
            <a:avLst/>
          </a:prstGeom>
        </p:spPr>
      </p:pic>
      <p:sp>
        <p:nvSpPr>
          <p:cNvPr id="15" name="TextBox 14">
            <a:extLst>
              <a:ext uri="{FF2B5EF4-FFF2-40B4-BE49-F238E27FC236}">
                <a16:creationId xmlns:a16="http://schemas.microsoft.com/office/drawing/2014/main" id="{BB41E1C0-B5CC-EA33-6633-BB37D9ECA90D}"/>
              </a:ext>
            </a:extLst>
          </p:cNvPr>
          <p:cNvSpPr txBox="1"/>
          <p:nvPr/>
        </p:nvSpPr>
        <p:spPr>
          <a:xfrm>
            <a:off x="6124691" y="5850764"/>
            <a:ext cx="5803810"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https://data.gov.uk/dataset/cb7ae6f0-4be6-4935-9277-47e5ce24a11f/road-safety-data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6" name="TextBox 15">
            <a:extLst>
              <a:ext uri="{FF2B5EF4-FFF2-40B4-BE49-F238E27FC236}">
                <a16:creationId xmlns:a16="http://schemas.microsoft.com/office/drawing/2014/main" id="{CE907DCA-FD8D-36AB-ECD6-6C2A0FF0B577}"/>
              </a:ext>
            </a:extLst>
          </p:cNvPr>
          <p:cNvSpPr txBox="1"/>
          <p:nvPr/>
        </p:nvSpPr>
        <p:spPr>
          <a:xfrm>
            <a:off x="123876" y="5865334"/>
            <a:ext cx="5776541" cy="1200329"/>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Source: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https://roadtraffic.dft.gov.uk/custom-downloads/road-accidents/reports/93e0efc1-6337-44db-ae68-a226eb1c96c0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E274-E83A-16E1-76FE-60B9FB90DB1D}"/>
              </a:ext>
            </a:extLst>
          </p:cNvPr>
          <p:cNvSpPr>
            <a:spLocks noGrp="1"/>
          </p:cNvSpPr>
          <p:nvPr>
            <p:ph type="title"/>
          </p:nvPr>
        </p:nvSpPr>
        <p:spPr>
          <a:xfrm>
            <a:off x="0" y="55637"/>
            <a:ext cx="5570806" cy="625400"/>
          </a:xfrm>
          <a:solidFill>
            <a:schemeClr val="accent1"/>
          </a:solidFill>
        </p:spPr>
        <p:txBody>
          <a:bodyPr>
            <a:normAutofit/>
          </a:bodyPr>
          <a:lstStyle/>
          <a:p>
            <a:r>
              <a:rPr lang="en-US" sz="2800" b="1" dirty="0">
                <a:solidFill>
                  <a:schemeClr val="bg1"/>
                </a:solidFill>
              </a:rPr>
              <a:t>CONNECTING HIVE TO TABLEAU</a:t>
            </a:r>
          </a:p>
        </p:txBody>
      </p:sp>
      <p:pic>
        <p:nvPicPr>
          <p:cNvPr id="5" name="Picture 4" descr="Graphical user interface, application&#10;&#10;Description automatically generated">
            <a:extLst>
              <a:ext uri="{FF2B5EF4-FFF2-40B4-BE49-F238E27FC236}">
                <a16:creationId xmlns:a16="http://schemas.microsoft.com/office/drawing/2014/main" id="{64CA018D-7A2E-AF36-4CC8-5F35CA497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2568"/>
            <a:ext cx="5910731" cy="508979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D57B1F37-B088-29A6-2F11-5EBF4F048BEA}"/>
              </a:ext>
            </a:extLst>
          </p:cNvPr>
          <p:cNvPicPr>
            <a:picLocks noChangeAspect="1"/>
          </p:cNvPicPr>
          <p:nvPr/>
        </p:nvPicPr>
        <p:blipFill rotWithShape="1">
          <a:blip r:embed="rId3">
            <a:extLst>
              <a:ext uri="{28A0092B-C50C-407E-A947-70E740481C1C}">
                <a14:useLocalDpi xmlns:a14="http://schemas.microsoft.com/office/drawing/2010/main" val="0"/>
              </a:ext>
            </a:extLst>
          </a:blip>
          <a:srcRect l="-5008" t="16807" r="45985" b="-16807"/>
          <a:stretch/>
        </p:blipFill>
        <p:spPr>
          <a:xfrm>
            <a:off x="9219348" y="1866217"/>
            <a:ext cx="2788203" cy="5899552"/>
          </a:xfrm>
          <a:prstGeom prst="rect">
            <a:avLst/>
          </a:prstGeom>
        </p:spPr>
      </p:pic>
      <p:sp>
        <p:nvSpPr>
          <p:cNvPr id="9" name="TextBox 8">
            <a:extLst>
              <a:ext uri="{FF2B5EF4-FFF2-40B4-BE49-F238E27FC236}">
                <a16:creationId xmlns:a16="http://schemas.microsoft.com/office/drawing/2014/main" id="{56B5259A-F881-84A5-1E8E-3F2D75A0F51A}"/>
              </a:ext>
            </a:extLst>
          </p:cNvPr>
          <p:cNvSpPr txBox="1"/>
          <p:nvPr/>
        </p:nvSpPr>
        <p:spPr>
          <a:xfrm>
            <a:off x="240222" y="858129"/>
            <a:ext cx="585577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Connect hive to tableau via Cloudera Hadoop</a:t>
            </a:r>
          </a:p>
        </p:txBody>
      </p:sp>
      <p:sp>
        <p:nvSpPr>
          <p:cNvPr id="10" name="TextBox 9">
            <a:extLst>
              <a:ext uri="{FF2B5EF4-FFF2-40B4-BE49-F238E27FC236}">
                <a16:creationId xmlns:a16="http://schemas.microsoft.com/office/drawing/2014/main" id="{8F43C8E5-650D-96C3-1297-6997AFAD9026}"/>
              </a:ext>
            </a:extLst>
          </p:cNvPr>
          <p:cNvSpPr txBox="1"/>
          <p:nvPr/>
        </p:nvSpPr>
        <p:spPr>
          <a:xfrm>
            <a:off x="9380499" y="1035220"/>
            <a:ext cx="294946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FACT tables in tableau </a:t>
            </a:r>
          </a:p>
        </p:txBody>
      </p:sp>
      <p:sp>
        <p:nvSpPr>
          <p:cNvPr id="11" name="TextBox 10">
            <a:extLst>
              <a:ext uri="{FF2B5EF4-FFF2-40B4-BE49-F238E27FC236}">
                <a16:creationId xmlns:a16="http://schemas.microsoft.com/office/drawing/2014/main" id="{722641BC-250D-8A3E-84D5-9135FCAB3994}"/>
              </a:ext>
            </a:extLst>
          </p:cNvPr>
          <p:cNvSpPr txBox="1"/>
          <p:nvPr/>
        </p:nvSpPr>
        <p:spPr>
          <a:xfrm>
            <a:off x="9447408" y="4619232"/>
            <a:ext cx="2138289" cy="2145957"/>
          </a:xfrm>
          <a:prstGeom prst="rect">
            <a:avLst/>
          </a:prstGeom>
          <a:noFill/>
          <a:ln w="34925">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87D11576-6481-50E6-40A4-5B3F5041F69E}"/>
              </a:ext>
            </a:extLst>
          </p:cNvPr>
          <p:cNvPicPr>
            <a:picLocks noChangeAspect="1"/>
          </p:cNvPicPr>
          <p:nvPr/>
        </p:nvPicPr>
        <p:blipFill rotWithShape="1">
          <a:blip r:embed="rId4">
            <a:extLst>
              <a:ext uri="{28A0092B-C50C-407E-A947-70E740481C1C}">
                <a14:useLocalDpi xmlns:a14="http://schemas.microsoft.com/office/drawing/2010/main" val="0"/>
              </a:ext>
            </a:extLst>
          </a:blip>
          <a:srcRect r="34413"/>
          <a:stretch/>
        </p:blipFill>
        <p:spPr>
          <a:xfrm>
            <a:off x="6084616" y="2068197"/>
            <a:ext cx="2812321" cy="4734166"/>
          </a:xfrm>
          <a:prstGeom prst="rect">
            <a:avLst/>
          </a:prstGeom>
        </p:spPr>
      </p:pic>
      <p:sp>
        <p:nvSpPr>
          <p:cNvPr id="16" name="TextBox 15">
            <a:extLst>
              <a:ext uri="{FF2B5EF4-FFF2-40B4-BE49-F238E27FC236}">
                <a16:creationId xmlns:a16="http://schemas.microsoft.com/office/drawing/2014/main" id="{286CA829-E755-A714-9C25-B214D8FDB358}"/>
              </a:ext>
            </a:extLst>
          </p:cNvPr>
          <p:cNvSpPr txBox="1"/>
          <p:nvPr/>
        </p:nvSpPr>
        <p:spPr>
          <a:xfrm>
            <a:off x="6026476" y="1635384"/>
            <a:ext cx="32734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DIM tables in tableau </a:t>
            </a:r>
          </a:p>
        </p:txBody>
      </p:sp>
      <p:sp>
        <p:nvSpPr>
          <p:cNvPr id="17" name="TextBox 16">
            <a:extLst>
              <a:ext uri="{FF2B5EF4-FFF2-40B4-BE49-F238E27FC236}">
                <a16:creationId xmlns:a16="http://schemas.microsoft.com/office/drawing/2014/main" id="{78636725-5E94-CC0A-CE38-023AB44A3C13}"/>
              </a:ext>
            </a:extLst>
          </p:cNvPr>
          <p:cNvSpPr txBox="1"/>
          <p:nvPr/>
        </p:nvSpPr>
        <p:spPr>
          <a:xfrm>
            <a:off x="6195303" y="3076658"/>
            <a:ext cx="2034298" cy="2277007"/>
          </a:xfrm>
          <a:prstGeom prst="rect">
            <a:avLst/>
          </a:prstGeom>
          <a:noFill/>
          <a:ln w="34925">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2629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384E399-219B-212D-4227-D2237703A208}"/>
              </a:ext>
            </a:extLst>
          </p:cNvPr>
          <p:cNvSpPr>
            <a:spLocks noGrp="1"/>
          </p:cNvSpPr>
          <p:nvPr>
            <p:ph type="title"/>
          </p:nvPr>
        </p:nvSpPr>
        <p:spPr>
          <a:xfrm>
            <a:off x="-1" y="55637"/>
            <a:ext cx="12027877" cy="1083846"/>
          </a:xfrm>
          <a:solidFill>
            <a:schemeClr val="accent1"/>
          </a:solidFill>
        </p:spPr>
        <p:txBody>
          <a:bodyPr>
            <a:normAutofit/>
          </a:bodyPr>
          <a:lstStyle/>
          <a:p>
            <a:r>
              <a:rPr lang="en-US" sz="3200" b="1" dirty="0">
                <a:solidFill>
                  <a:schemeClr val="bg1"/>
                </a:solidFill>
              </a:rPr>
              <a:t>Linking Primary keys in Dimension Tables to Composite keys in Fact Tables</a:t>
            </a:r>
          </a:p>
        </p:txBody>
      </p:sp>
      <p:pic>
        <p:nvPicPr>
          <p:cNvPr id="8" name="Picture 7" descr="Graphical user interface, application&#10;&#10;Description automatically generated">
            <a:extLst>
              <a:ext uri="{FF2B5EF4-FFF2-40B4-BE49-F238E27FC236}">
                <a16:creationId xmlns:a16="http://schemas.microsoft.com/office/drawing/2014/main" id="{3C838187-6210-DFA4-CA97-114EA570D8F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2043327"/>
            <a:ext cx="5830115" cy="4544059"/>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6505BDC4-057D-EFEA-3B34-7FE9CEA5A4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5132" y="2720299"/>
            <a:ext cx="4972744" cy="3962953"/>
          </a:xfrm>
          <a:prstGeom prst="rect">
            <a:avLst/>
          </a:prstGeom>
        </p:spPr>
      </p:pic>
      <p:sp>
        <p:nvSpPr>
          <p:cNvPr id="11" name="TextBox 10">
            <a:extLst>
              <a:ext uri="{FF2B5EF4-FFF2-40B4-BE49-F238E27FC236}">
                <a16:creationId xmlns:a16="http://schemas.microsoft.com/office/drawing/2014/main" id="{93100B26-CF09-8485-E18C-4A8512147034}"/>
              </a:ext>
            </a:extLst>
          </p:cNvPr>
          <p:cNvSpPr txBox="1"/>
          <p:nvPr/>
        </p:nvSpPr>
        <p:spPr>
          <a:xfrm>
            <a:off x="7313795" y="1858297"/>
            <a:ext cx="471408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Linking “Accident </a:t>
            </a: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severityID</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in DIM table to “</a:t>
            </a: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Accident_severityID</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in FACT table</a:t>
            </a:r>
          </a:p>
        </p:txBody>
      </p:sp>
      <p:sp>
        <p:nvSpPr>
          <p:cNvPr id="12" name="TextBox 11">
            <a:extLst>
              <a:ext uri="{FF2B5EF4-FFF2-40B4-BE49-F238E27FC236}">
                <a16:creationId xmlns:a16="http://schemas.microsoft.com/office/drawing/2014/main" id="{0082E40F-5CCE-ECEA-9673-F7EC7A49BA9F}"/>
              </a:ext>
            </a:extLst>
          </p:cNvPr>
          <p:cNvSpPr txBox="1"/>
          <p:nvPr/>
        </p:nvSpPr>
        <p:spPr>
          <a:xfrm>
            <a:off x="291672" y="1335441"/>
            <a:ext cx="471408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Linking “</a:t>
            </a: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LocationID</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in DIM table to “</a:t>
            </a: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LocationID</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in FACT table</a:t>
            </a:r>
          </a:p>
        </p:txBody>
      </p:sp>
      <p:sp>
        <p:nvSpPr>
          <p:cNvPr id="13" name="TextBox 12">
            <a:extLst>
              <a:ext uri="{FF2B5EF4-FFF2-40B4-BE49-F238E27FC236}">
                <a16:creationId xmlns:a16="http://schemas.microsoft.com/office/drawing/2014/main" id="{05B0614A-7B29-93F0-3575-DA7C6656CB76}"/>
              </a:ext>
            </a:extLst>
          </p:cNvPr>
          <p:cNvSpPr txBox="1"/>
          <p:nvPr/>
        </p:nvSpPr>
        <p:spPr>
          <a:xfrm>
            <a:off x="1033031" y="4923693"/>
            <a:ext cx="1882026" cy="218110"/>
          </a:xfrm>
          <a:prstGeom prst="rect">
            <a:avLst/>
          </a:prstGeom>
          <a:noFill/>
          <a:ln w="5080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9E33D38B-C771-CE19-6A03-D5E3802C909C}"/>
              </a:ext>
            </a:extLst>
          </p:cNvPr>
          <p:cNvSpPr txBox="1"/>
          <p:nvPr/>
        </p:nvSpPr>
        <p:spPr>
          <a:xfrm>
            <a:off x="3431573" y="4701775"/>
            <a:ext cx="1882026" cy="218110"/>
          </a:xfrm>
          <a:prstGeom prst="rect">
            <a:avLst/>
          </a:prstGeom>
          <a:noFill/>
          <a:ln w="5080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EB01E95D-04D4-6CCD-EC62-8E1FBF3BC9F5}"/>
              </a:ext>
            </a:extLst>
          </p:cNvPr>
          <p:cNvSpPr txBox="1"/>
          <p:nvPr/>
        </p:nvSpPr>
        <p:spPr>
          <a:xfrm>
            <a:off x="7313795" y="4592720"/>
            <a:ext cx="1882026" cy="218110"/>
          </a:xfrm>
          <a:prstGeom prst="rect">
            <a:avLst/>
          </a:prstGeom>
          <a:noFill/>
          <a:ln w="5080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0541B7AC-427A-9AA7-310F-A59BED441370}"/>
              </a:ext>
            </a:extLst>
          </p:cNvPr>
          <p:cNvSpPr txBox="1"/>
          <p:nvPr/>
        </p:nvSpPr>
        <p:spPr>
          <a:xfrm>
            <a:off x="9809668" y="4814638"/>
            <a:ext cx="1882026" cy="218110"/>
          </a:xfrm>
          <a:prstGeom prst="rect">
            <a:avLst/>
          </a:prstGeom>
          <a:noFill/>
          <a:ln w="5080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Audio 2">
            <a:hlinkClick r:id="" action="ppaction://media"/>
            <a:extLst>
              <a:ext uri="{FF2B5EF4-FFF2-40B4-BE49-F238E27FC236}">
                <a16:creationId xmlns:a16="http://schemas.microsoft.com/office/drawing/2014/main" id="{3C6F0A37-03EE-9723-6C13-4D48C46FB134}"/>
              </a:ext>
            </a:extLst>
          </p:cNvPr>
          <p:cNvPicPr>
            <a:picLocks noChangeAspect="1"/>
          </p:cNvPicPr>
          <p:nvPr>
            <a:audioFile r:link="rId1"/>
            <p:extLst>
              <p:ext uri="{DAA4B4D4-6D71-4841-9C94-3DE7FCFB9230}">
                <p14:media xmlns:p14="http://schemas.microsoft.com/office/powerpoint/2010/main" r:embed="rId2">
                  <p14:trim st="1913"/>
                </p14:media>
              </p:ext>
            </p:extLst>
          </p:nvPr>
        </p:nvPicPr>
        <p:blipFill>
          <a:blip r:embed="rId6"/>
          <a:stretch>
            <a:fillRect/>
          </a:stretch>
        </p:blipFill>
        <p:spPr>
          <a:xfrm>
            <a:off x="11430000" y="5977054"/>
            <a:ext cx="609600" cy="728546"/>
          </a:xfrm>
          <a:prstGeom prst="rect">
            <a:avLst/>
          </a:prstGeom>
        </p:spPr>
      </p:pic>
    </p:spTree>
    <p:extLst>
      <p:ext uri="{BB962C8B-B14F-4D97-AF65-F5344CB8AC3E}">
        <p14:creationId xmlns:p14="http://schemas.microsoft.com/office/powerpoint/2010/main" val="374314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48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25BB0C-15FD-A228-BF15-39C589319843}"/>
              </a:ext>
            </a:extLst>
          </p:cNvPr>
          <p:cNvSpPr>
            <a:spLocks noGrp="1"/>
          </p:cNvSpPr>
          <p:nvPr>
            <p:ph type="title"/>
          </p:nvPr>
        </p:nvSpPr>
        <p:spPr>
          <a:xfrm>
            <a:off x="0" y="13667"/>
            <a:ext cx="8750105" cy="625400"/>
          </a:xfrm>
          <a:solidFill>
            <a:schemeClr val="accent1"/>
          </a:solidFill>
        </p:spPr>
        <p:txBody>
          <a:bodyPr>
            <a:normAutofit/>
          </a:bodyPr>
          <a:lstStyle/>
          <a:p>
            <a:r>
              <a:rPr lang="en-US" sz="3200" b="1" dirty="0">
                <a:solidFill>
                  <a:schemeClr val="bg1"/>
                </a:solidFill>
              </a:rPr>
              <a:t>Evidence Of Entity Relationship Diagram In Tableau</a:t>
            </a:r>
          </a:p>
        </p:txBody>
      </p:sp>
      <p:pic>
        <p:nvPicPr>
          <p:cNvPr id="8" name="Picture 7" descr="A picture containing diagram&#10;&#10;Description automatically generated">
            <a:extLst>
              <a:ext uri="{FF2B5EF4-FFF2-40B4-BE49-F238E27FC236}">
                <a16:creationId xmlns:a16="http://schemas.microsoft.com/office/drawing/2014/main" id="{CC94E132-BFAC-FE68-57BC-E496A3330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366" y="1830772"/>
            <a:ext cx="6499634" cy="2149132"/>
          </a:xfrm>
          <a:prstGeom prst="rect">
            <a:avLst/>
          </a:prstGeom>
        </p:spPr>
      </p:pic>
      <p:pic>
        <p:nvPicPr>
          <p:cNvPr id="11" name="Picture 10" descr="Diagram&#10;&#10;Description automatically generated">
            <a:extLst>
              <a:ext uri="{FF2B5EF4-FFF2-40B4-BE49-F238E27FC236}">
                <a16:creationId xmlns:a16="http://schemas.microsoft.com/office/drawing/2014/main" id="{4ACE6AD0-D347-A1A1-887E-7C0516CC9A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75" y="4337531"/>
            <a:ext cx="5908870" cy="2520470"/>
          </a:xfrm>
          <a:prstGeom prst="rect">
            <a:avLst/>
          </a:prstGeom>
        </p:spPr>
      </p:pic>
      <p:pic>
        <p:nvPicPr>
          <p:cNvPr id="13" name="Picture 12" descr="Diagram&#10;&#10;Description automatically generated">
            <a:extLst>
              <a:ext uri="{FF2B5EF4-FFF2-40B4-BE49-F238E27FC236}">
                <a16:creationId xmlns:a16="http://schemas.microsoft.com/office/drawing/2014/main" id="{E07CD15B-DAC6-01CC-646B-CC38437337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43" y="805483"/>
            <a:ext cx="5677923" cy="2403987"/>
          </a:xfrm>
          <a:prstGeom prst="rect">
            <a:avLst/>
          </a:prstGeom>
        </p:spPr>
      </p:pic>
      <p:pic>
        <p:nvPicPr>
          <p:cNvPr id="15" name="Picture 14" descr="Diagram&#10;&#10;Description automatically generated with medium confidence">
            <a:extLst>
              <a:ext uri="{FF2B5EF4-FFF2-40B4-BE49-F238E27FC236}">
                <a16:creationId xmlns:a16="http://schemas.microsoft.com/office/drawing/2014/main" id="{4006D589-290A-9329-10CE-0FC6996AEC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0295" y="4843022"/>
            <a:ext cx="6255131" cy="2014979"/>
          </a:xfrm>
          <a:prstGeom prst="rect">
            <a:avLst/>
          </a:prstGeom>
        </p:spPr>
      </p:pic>
    </p:spTree>
    <p:extLst>
      <p:ext uri="{BB962C8B-B14F-4D97-AF65-F5344CB8AC3E}">
        <p14:creationId xmlns:p14="http://schemas.microsoft.com/office/powerpoint/2010/main" val="529789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Evidence of Data Mart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FF60B6A-343B-96EB-504B-3A261FA9E0CC}"/>
              </a:ext>
            </a:extLst>
          </p:cNvPr>
          <p:cNvSpPr>
            <a:spLocks noGrp="1"/>
          </p:cNvSpPr>
          <p:nvPr>
            <p:ph idx="1"/>
          </p:nvPr>
        </p:nvSpPr>
        <p:spPr>
          <a:xfrm>
            <a:off x="6905128" y="576776"/>
            <a:ext cx="5286872" cy="6281224"/>
          </a:xfrm>
          <a:solidFill>
            <a:schemeClr val="bg1"/>
          </a:solidFill>
        </p:spPr>
        <p:txBody>
          <a:bodyPr>
            <a:normAutofit lnSpcReduction="10000"/>
          </a:bodyPr>
          <a:lstStyle/>
          <a:p>
            <a:pPr marL="0" indent="0">
              <a:lnSpc>
                <a:spcPct val="220000"/>
              </a:lnSpc>
              <a:buNone/>
            </a:pPr>
            <a:r>
              <a:rPr lang="en-US" sz="1600" u="sng" dirty="0">
                <a:latin typeface="Times New Roman" panose="02020603050405020304" pitchFamily="18" charset="0"/>
                <a:cs typeface="Times New Roman" panose="02020603050405020304" pitchFamily="18" charset="0"/>
              </a:rPr>
              <a:t>Why Star Schema?</a:t>
            </a:r>
          </a:p>
          <a:p>
            <a:pPr>
              <a:lnSpc>
                <a:spcPct val="22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Star schema is adopted because it supports Kimball methodology which  allows us to construct several star schemas to fulfill various reporting needs. </a:t>
            </a:r>
          </a:p>
          <a:p>
            <a:pPr>
              <a:lnSpc>
                <a:spcPct val="22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star schema allows queries to run instantaneously because it is made up of  small dimensional-table.</a:t>
            </a:r>
          </a:p>
          <a:p>
            <a:pPr>
              <a:lnSpc>
                <a:spcPct val="22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enables fast data retrieval from the data warehouse, as data is segregated into fact tables and dimensions.</a:t>
            </a:r>
          </a:p>
          <a:p>
            <a:pPr>
              <a:lnSpc>
                <a:spcPct val="22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is easier for managers or data operator to comprehend  because of its denormalized structure, which simplifies querying.</a:t>
            </a:r>
          </a:p>
        </p:txBody>
      </p:sp>
      <p:pic>
        <p:nvPicPr>
          <p:cNvPr id="6" name="Picture 5" descr="Diagram&#10;&#10;Description automatically generated">
            <a:extLst>
              <a:ext uri="{FF2B5EF4-FFF2-40B4-BE49-F238E27FC236}">
                <a16:creationId xmlns:a16="http://schemas.microsoft.com/office/drawing/2014/main" id="{4962EB93-DBC5-8ED4-DB5C-77780335C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2" y="576775"/>
            <a:ext cx="6729984" cy="3302677"/>
          </a:xfrm>
          <a:prstGeom prst="rect">
            <a:avLst/>
          </a:prstGeom>
        </p:spPr>
      </p:pic>
      <p:pic>
        <p:nvPicPr>
          <p:cNvPr id="11" name="Picture 10" descr="Diagram&#10;&#10;Description automatically generated">
            <a:extLst>
              <a:ext uri="{FF2B5EF4-FFF2-40B4-BE49-F238E27FC236}">
                <a16:creationId xmlns:a16="http://schemas.microsoft.com/office/drawing/2014/main" id="{77EE30A1-084B-DB85-514E-4488F24187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72" y="4196074"/>
            <a:ext cx="6729984" cy="2661926"/>
          </a:xfrm>
          <a:prstGeom prst="rect">
            <a:avLst/>
          </a:prstGeom>
        </p:spPr>
      </p:pic>
      <p:sp>
        <p:nvSpPr>
          <p:cNvPr id="12" name="TextBox 11">
            <a:extLst>
              <a:ext uri="{FF2B5EF4-FFF2-40B4-BE49-F238E27FC236}">
                <a16:creationId xmlns:a16="http://schemas.microsoft.com/office/drawing/2014/main" id="{8D5474D1-6B24-63C1-A81B-10A547343D1E}"/>
              </a:ext>
            </a:extLst>
          </p:cNvPr>
          <p:cNvSpPr txBox="1"/>
          <p:nvPr/>
        </p:nvSpPr>
        <p:spPr>
          <a:xfrm>
            <a:off x="2200885" y="3348056"/>
            <a:ext cx="25033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Business Question 1</a:t>
            </a:r>
          </a:p>
        </p:txBody>
      </p:sp>
      <p:sp>
        <p:nvSpPr>
          <p:cNvPr id="13" name="TextBox 12">
            <a:extLst>
              <a:ext uri="{FF2B5EF4-FFF2-40B4-BE49-F238E27FC236}">
                <a16:creationId xmlns:a16="http://schemas.microsoft.com/office/drawing/2014/main" id="{A30A2E0F-ECAA-8B24-75FB-78EA88B5F692}"/>
              </a:ext>
            </a:extLst>
          </p:cNvPr>
          <p:cNvSpPr txBox="1"/>
          <p:nvPr/>
        </p:nvSpPr>
        <p:spPr>
          <a:xfrm>
            <a:off x="2403166" y="6444044"/>
            <a:ext cx="209879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Business Question 2</a:t>
            </a:r>
          </a:p>
        </p:txBody>
      </p:sp>
    </p:spTree>
    <p:extLst>
      <p:ext uri="{BB962C8B-B14F-4D97-AF65-F5344CB8AC3E}">
        <p14:creationId xmlns:p14="http://schemas.microsoft.com/office/powerpoint/2010/main" val="1374462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Evidence of Data Mart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descr="Diagram&#10;&#10;Description automatically generated">
            <a:extLst>
              <a:ext uri="{FF2B5EF4-FFF2-40B4-BE49-F238E27FC236}">
                <a16:creationId xmlns:a16="http://schemas.microsoft.com/office/drawing/2014/main" id="{80522D90-F15D-5760-F4F4-0008ED431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05" y="561364"/>
            <a:ext cx="7672683" cy="2739560"/>
          </a:xfrm>
          <a:prstGeom prst="rect">
            <a:avLst/>
          </a:prstGeom>
        </p:spPr>
      </p:pic>
      <p:pic>
        <p:nvPicPr>
          <p:cNvPr id="5" name="Picture 4" descr="Diagram&#10;&#10;Description automatically generated">
            <a:extLst>
              <a:ext uri="{FF2B5EF4-FFF2-40B4-BE49-F238E27FC236}">
                <a16:creationId xmlns:a16="http://schemas.microsoft.com/office/drawing/2014/main" id="{3EDA8C07-5D3D-F18A-1510-77B23FB9C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06" y="3557076"/>
            <a:ext cx="7672683" cy="3300924"/>
          </a:xfrm>
          <a:prstGeom prst="rect">
            <a:avLst/>
          </a:prstGeom>
        </p:spPr>
      </p:pic>
      <p:pic>
        <p:nvPicPr>
          <p:cNvPr id="7" name="Picture 6" descr="Diagram&#10;&#10;Description automatically generated">
            <a:extLst>
              <a:ext uri="{FF2B5EF4-FFF2-40B4-BE49-F238E27FC236}">
                <a16:creationId xmlns:a16="http://schemas.microsoft.com/office/drawing/2014/main" id="{E6671B87-DB28-B666-9BDB-80023A2665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7301040" y="1984141"/>
            <a:ext cx="6618388" cy="2889719"/>
          </a:xfrm>
          <a:prstGeom prst="rect">
            <a:avLst/>
          </a:prstGeom>
        </p:spPr>
      </p:pic>
      <p:sp>
        <p:nvSpPr>
          <p:cNvPr id="9" name="TextBox 8">
            <a:extLst>
              <a:ext uri="{FF2B5EF4-FFF2-40B4-BE49-F238E27FC236}">
                <a16:creationId xmlns:a16="http://schemas.microsoft.com/office/drawing/2014/main" id="{74132234-EA45-A834-E4AB-3F21453DCE5E}"/>
              </a:ext>
            </a:extLst>
          </p:cNvPr>
          <p:cNvSpPr txBox="1"/>
          <p:nvPr/>
        </p:nvSpPr>
        <p:spPr>
          <a:xfrm>
            <a:off x="3027842" y="2751334"/>
            <a:ext cx="25033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Business Question 3</a:t>
            </a:r>
          </a:p>
        </p:txBody>
      </p:sp>
      <p:sp>
        <p:nvSpPr>
          <p:cNvPr id="10" name="TextBox 9">
            <a:extLst>
              <a:ext uri="{FF2B5EF4-FFF2-40B4-BE49-F238E27FC236}">
                <a16:creationId xmlns:a16="http://schemas.microsoft.com/office/drawing/2014/main" id="{DCB81E72-C82E-0164-7926-C69E3C8886BB}"/>
              </a:ext>
            </a:extLst>
          </p:cNvPr>
          <p:cNvSpPr txBox="1"/>
          <p:nvPr/>
        </p:nvSpPr>
        <p:spPr>
          <a:xfrm>
            <a:off x="2721567" y="6368863"/>
            <a:ext cx="25033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Business Question 4</a:t>
            </a:r>
          </a:p>
        </p:txBody>
      </p:sp>
      <p:sp>
        <p:nvSpPr>
          <p:cNvPr id="11" name="TextBox 10">
            <a:extLst>
              <a:ext uri="{FF2B5EF4-FFF2-40B4-BE49-F238E27FC236}">
                <a16:creationId xmlns:a16="http://schemas.microsoft.com/office/drawing/2014/main" id="{2EC79354-9E75-DFF2-7521-6E8A4903A3B2}"/>
              </a:ext>
            </a:extLst>
          </p:cNvPr>
          <p:cNvSpPr txBox="1"/>
          <p:nvPr/>
        </p:nvSpPr>
        <p:spPr>
          <a:xfrm rot="5400000">
            <a:off x="10567779" y="3116258"/>
            <a:ext cx="21888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Business Question 5</a:t>
            </a:r>
          </a:p>
        </p:txBody>
      </p:sp>
    </p:spTree>
    <p:extLst>
      <p:ext uri="{BB962C8B-B14F-4D97-AF65-F5344CB8AC3E}">
        <p14:creationId xmlns:p14="http://schemas.microsoft.com/office/powerpoint/2010/main" val="2387649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Business Quesion1</a:t>
            </a:r>
          </a:p>
          <a:p>
            <a:pPr marL="0" indent="0">
              <a:buNone/>
            </a:pPr>
            <a:endParaRPr lang="en-US" dirty="0"/>
          </a:p>
        </p:txBody>
      </p:sp>
      <p:pic>
        <p:nvPicPr>
          <p:cNvPr id="10" name="Picture 9">
            <a:extLst>
              <a:ext uri="{FF2B5EF4-FFF2-40B4-BE49-F238E27FC236}">
                <a16:creationId xmlns:a16="http://schemas.microsoft.com/office/drawing/2014/main" id="{1071D55E-CCDD-6CB6-734C-D1EC1856AF3C}"/>
              </a:ext>
            </a:extLst>
          </p:cNvPr>
          <p:cNvPicPr>
            <a:picLocks noChangeAspect="1"/>
          </p:cNvPicPr>
          <p:nvPr/>
        </p:nvPicPr>
        <p:blipFill rotWithShape="1">
          <a:blip r:embed="rId2"/>
          <a:srcRect l="13033" r="1762" b="6427"/>
          <a:stretch/>
        </p:blipFill>
        <p:spPr>
          <a:xfrm>
            <a:off x="-1" y="0"/>
            <a:ext cx="12192001" cy="6839873"/>
          </a:xfrm>
          <a:prstGeom prst="rect">
            <a:avLst/>
          </a:prstGeom>
        </p:spPr>
      </p:pic>
    </p:spTree>
    <p:extLst>
      <p:ext uri="{BB962C8B-B14F-4D97-AF65-F5344CB8AC3E}">
        <p14:creationId xmlns:p14="http://schemas.microsoft.com/office/powerpoint/2010/main" val="1145507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Business Quesion1</a:t>
            </a:r>
          </a:p>
          <a:p>
            <a:pPr marL="0" indent="0">
              <a:buNone/>
            </a:pPr>
            <a:endParaRPr lang="en-US" dirty="0"/>
          </a:p>
        </p:txBody>
      </p:sp>
      <p:pic>
        <p:nvPicPr>
          <p:cNvPr id="7" name="Picture 6">
            <a:extLst>
              <a:ext uri="{FF2B5EF4-FFF2-40B4-BE49-F238E27FC236}">
                <a16:creationId xmlns:a16="http://schemas.microsoft.com/office/drawing/2014/main" id="{08EC31CA-3FD4-6C7B-0CC1-3F39C8D8A2FD}"/>
              </a:ext>
            </a:extLst>
          </p:cNvPr>
          <p:cNvPicPr>
            <a:picLocks noChangeAspect="1"/>
          </p:cNvPicPr>
          <p:nvPr/>
        </p:nvPicPr>
        <p:blipFill rotWithShape="1">
          <a:blip r:embed="rId2"/>
          <a:srcRect l="12787" r="1271" b="4021"/>
          <a:stretch/>
        </p:blipFill>
        <p:spPr>
          <a:xfrm>
            <a:off x="0" y="0"/>
            <a:ext cx="12192000" cy="6858000"/>
          </a:xfrm>
          <a:prstGeom prst="rect">
            <a:avLst/>
          </a:prstGeom>
        </p:spPr>
      </p:pic>
    </p:spTree>
    <p:extLst>
      <p:ext uri="{BB962C8B-B14F-4D97-AF65-F5344CB8AC3E}">
        <p14:creationId xmlns:p14="http://schemas.microsoft.com/office/powerpoint/2010/main" val="1298530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Business Quesion2</a:t>
            </a:r>
          </a:p>
          <a:p>
            <a:pPr marL="0" indent="0">
              <a:buNone/>
            </a:pPr>
            <a:endParaRPr lang="en-US" dirty="0"/>
          </a:p>
        </p:txBody>
      </p:sp>
      <p:pic>
        <p:nvPicPr>
          <p:cNvPr id="22" name="Picture 21">
            <a:extLst>
              <a:ext uri="{FF2B5EF4-FFF2-40B4-BE49-F238E27FC236}">
                <a16:creationId xmlns:a16="http://schemas.microsoft.com/office/drawing/2014/main" id="{6726C0D4-0376-10A9-57A8-19E4456A9075}"/>
              </a:ext>
            </a:extLst>
          </p:cNvPr>
          <p:cNvPicPr>
            <a:picLocks noChangeAspect="1"/>
          </p:cNvPicPr>
          <p:nvPr/>
        </p:nvPicPr>
        <p:blipFill rotWithShape="1">
          <a:blip r:embed="rId2"/>
          <a:srcRect l="11803" r="9602" b="21953"/>
          <a:stretch/>
        </p:blipFill>
        <p:spPr>
          <a:xfrm>
            <a:off x="-91581" y="0"/>
            <a:ext cx="12283581" cy="6858000"/>
          </a:xfrm>
          <a:prstGeom prst="rect">
            <a:avLst/>
          </a:prstGeom>
        </p:spPr>
      </p:pic>
    </p:spTree>
    <p:extLst>
      <p:ext uri="{BB962C8B-B14F-4D97-AF65-F5344CB8AC3E}">
        <p14:creationId xmlns:p14="http://schemas.microsoft.com/office/powerpoint/2010/main" val="1396334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Business Quesion3</a:t>
            </a:r>
          </a:p>
          <a:p>
            <a:pPr marL="0" indent="0">
              <a:buNone/>
            </a:pPr>
            <a:endParaRPr lang="en-US" dirty="0"/>
          </a:p>
        </p:txBody>
      </p:sp>
      <p:pic>
        <p:nvPicPr>
          <p:cNvPr id="7" name="Picture 6">
            <a:extLst>
              <a:ext uri="{FF2B5EF4-FFF2-40B4-BE49-F238E27FC236}">
                <a16:creationId xmlns:a16="http://schemas.microsoft.com/office/drawing/2014/main" id="{15BAD1A3-5FD0-5994-3926-EEF294FE849D}"/>
              </a:ext>
            </a:extLst>
          </p:cNvPr>
          <p:cNvPicPr>
            <a:picLocks noChangeAspect="1"/>
          </p:cNvPicPr>
          <p:nvPr/>
        </p:nvPicPr>
        <p:blipFill rotWithShape="1">
          <a:blip r:embed="rId2"/>
          <a:srcRect l="11681" r="12582" b="24359"/>
          <a:stretch/>
        </p:blipFill>
        <p:spPr>
          <a:xfrm>
            <a:off x="0" y="-1"/>
            <a:ext cx="12192000" cy="6845895"/>
          </a:xfrm>
          <a:prstGeom prst="rect">
            <a:avLst/>
          </a:prstGeom>
        </p:spPr>
      </p:pic>
    </p:spTree>
    <p:extLst>
      <p:ext uri="{BB962C8B-B14F-4D97-AF65-F5344CB8AC3E}">
        <p14:creationId xmlns:p14="http://schemas.microsoft.com/office/powerpoint/2010/main" val="3776320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Business Quesion4</a:t>
            </a:r>
          </a:p>
          <a:p>
            <a:pPr marL="0" indent="0">
              <a:buNone/>
            </a:pPr>
            <a:endParaRPr lang="en-US" dirty="0"/>
          </a:p>
        </p:txBody>
      </p:sp>
      <p:cxnSp>
        <p:nvCxnSpPr>
          <p:cNvPr id="16" name="Straight Connector 15">
            <a:extLst>
              <a:ext uri="{FF2B5EF4-FFF2-40B4-BE49-F238E27FC236}">
                <a16:creationId xmlns:a16="http://schemas.microsoft.com/office/drawing/2014/main" id="{7C5FB631-8B57-6098-86E1-1C81C642F221}"/>
              </a:ext>
            </a:extLst>
          </p:cNvPr>
          <p:cNvCxnSpPr>
            <a:cxnSpLocks/>
          </p:cNvCxnSpPr>
          <p:nvPr/>
        </p:nvCxnSpPr>
        <p:spPr>
          <a:xfrm>
            <a:off x="5664994" y="104729"/>
            <a:ext cx="0" cy="6753271"/>
          </a:xfrm>
          <a:prstGeom prst="line">
            <a:avLst/>
          </a:prstGeom>
          <a:ln w="168275">
            <a:solidFill>
              <a:srgbClr val="C0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B4AB5DE-B025-3461-E734-0092CDECAF44}"/>
              </a:ext>
            </a:extLst>
          </p:cNvPr>
          <p:cNvPicPr>
            <a:picLocks noChangeAspect="1"/>
          </p:cNvPicPr>
          <p:nvPr/>
        </p:nvPicPr>
        <p:blipFill rotWithShape="1">
          <a:blip r:embed="rId2"/>
          <a:srcRect l="12313" r="9829" b="23484"/>
          <a:stretch/>
        </p:blipFill>
        <p:spPr>
          <a:xfrm>
            <a:off x="0" y="0"/>
            <a:ext cx="12411856" cy="6858000"/>
          </a:xfrm>
          <a:prstGeom prst="rect">
            <a:avLst/>
          </a:prstGeom>
        </p:spPr>
      </p:pic>
    </p:spTree>
    <p:extLst>
      <p:ext uri="{BB962C8B-B14F-4D97-AF65-F5344CB8AC3E}">
        <p14:creationId xmlns:p14="http://schemas.microsoft.com/office/powerpoint/2010/main" val="275985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4"/>
          <p:cNvSpPr txBox="1"/>
          <p:nvPr/>
        </p:nvSpPr>
        <p:spPr>
          <a:xfrm>
            <a:off x="6728550" y="5640803"/>
            <a:ext cx="5463450"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dirty="0">
                <a:solidFill>
                  <a:schemeClr val="dk1"/>
                </a:solidFill>
                <a:latin typeface="Calibri"/>
                <a:ea typeface="Calibri"/>
                <a:cs typeface="Calibri"/>
                <a:sym typeface="Calibri"/>
                <a:hlinkClick r:id="rId3"/>
              </a:rPr>
              <a:t>https://weather.visualcrossing.com/VisualCrossingWebServices/rest/services/timeline/south%20Yorkshire/2015-01-01/2017-05-31?unitGroup=metric&amp;include=days&amp;key=WK6LC5WXP2L37SWR96EQ9JVKS&amp;contentType=csv</a:t>
            </a:r>
            <a:endParaRPr sz="1400" dirty="0"/>
          </a:p>
        </p:txBody>
      </p:sp>
      <p:sp>
        <p:nvSpPr>
          <p:cNvPr id="107" name="Google Shape;107;p4"/>
          <p:cNvSpPr txBox="1"/>
          <p:nvPr/>
        </p:nvSpPr>
        <p:spPr>
          <a:xfrm>
            <a:off x="6867678" y="314738"/>
            <a:ext cx="5167185" cy="1682763"/>
          </a:xfrm>
          <a:prstGeom prst="rect">
            <a:avLst/>
          </a:prstGeom>
          <a:solidFill>
            <a:schemeClr val="bg1"/>
          </a:solidFill>
          <a:ln>
            <a:noFill/>
          </a:ln>
        </p:spPr>
        <p:txBody>
          <a:bodyPr spcFirstLastPara="1" wrap="square" lIns="91425" tIns="45700" rIns="91425" bIns="45700" anchor="ctr" anchorCtr="0">
            <a:normAutofit/>
          </a:bodyPr>
          <a:lstStyle/>
          <a:p>
            <a:pPr marL="342900" marR="0" lvl="0" indent="-342900" algn="l" rtl="0">
              <a:lnSpc>
                <a:spcPct val="150000"/>
              </a:lnSpc>
              <a:spcBef>
                <a:spcPts val="0"/>
              </a:spcBef>
              <a:spcAft>
                <a:spcPts val="0"/>
              </a:spcAft>
              <a:buClr>
                <a:schemeClr val="dk1"/>
              </a:buClr>
              <a:buSzPts val="1400"/>
              <a:buFont typeface="Arial"/>
              <a:buChar char="•"/>
            </a:pP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Weather dataset:</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Involves the common weather measures such as rainfall, windspeed, snow and weather conditions. It contains 2015 to 2019 daily weather record for each cities and town in the UK</a:t>
            </a:r>
            <a:endParaRPr sz="1600" dirty="0">
              <a:latin typeface="Times New Roman" panose="02020603050405020304" pitchFamily="18" charset="0"/>
              <a:cs typeface="Times New Roman" panose="02020603050405020304" pitchFamily="18" charset="0"/>
            </a:endParaRPr>
          </a:p>
        </p:txBody>
      </p:sp>
      <p:sp>
        <p:nvSpPr>
          <p:cNvPr id="108" name="Google Shape;108;p4"/>
          <p:cNvSpPr txBox="1"/>
          <p:nvPr/>
        </p:nvSpPr>
        <p:spPr>
          <a:xfrm>
            <a:off x="222737" y="734279"/>
            <a:ext cx="6096000" cy="1680519"/>
          </a:xfrm>
          <a:prstGeom prst="rect">
            <a:avLst/>
          </a:prstGeom>
          <a:solidFill>
            <a:schemeClr val="bg1"/>
          </a:solidFill>
          <a:ln>
            <a:noFill/>
          </a:ln>
        </p:spPr>
        <p:txBody>
          <a:bodyPr spcFirstLastPara="1" wrap="square" lIns="91425" tIns="45700" rIns="91425" bIns="45700" anchor="ctr" anchorCtr="0">
            <a:normAutofit/>
          </a:bodyPr>
          <a:lstStyle/>
          <a:p>
            <a:pPr marL="266700" marR="0" lvl="0" indent="-228600" algn="l" rtl="0">
              <a:lnSpc>
                <a:spcPct val="150000"/>
              </a:lnSpc>
              <a:spcBef>
                <a:spcPts val="0"/>
              </a:spcBef>
              <a:spcAft>
                <a:spcPts val="0"/>
              </a:spcAft>
              <a:buClr>
                <a:schemeClr val="dk1"/>
              </a:buClr>
              <a:buSzPts val="1400"/>
              <a:buFont typeface="Arial"/>
              <a:buChar char="•"/>
            </a:pPr>
            <a:r>
              <a:rPr lang="en-US" sz="1600" b="1" u="none" dirty="0">
                <a:solidFill>
                  <a:schemeClr val="dk1"/>
                </a:solidFill>
                <a:latin typeface="Times New Roman" panose="02020603050405020304" pitchFamily="18" charset="0"/>
                <a:ea typeface="Calibri"/>
                <a:cs typeface="Times New Roman" panose="02020603050405020304" pitchFamily="18" charset="0"/>
                <a:sym typeface="Calibri"/>
              </a:rPr>
              <a:t>Vehicle dataset</a:t>
            </a:r>
            <a:r>
              <a:rPr lang="en-US" sz="1600" b="0" u="none" dirty="0">
                <a:solidFill>
                  <a:schemeClr val="dk1"/>
                </a:solidFill>
                <a:latin typeface="Times New Roman" panose="02020603050405020304" pitchFamily="18" charset="0"/>
                <a:ea typeface="Calibri"/>
                <a:cs typeface="Times New Roman" panose="02020603050405020304" pitchFamily="18" charset="0"/>
                <a:sym typeface="Calibri"/>
              </a:rPr>
              <a:t>: Each vehicle involved in the accident must fill out a separate form with information about it, its movements prior to and during the collision, some characteristics about the driver (age, sex, destination, and home postcode)</a:t>
            </a:r>
            <a:endParaRPr sz="1600" dirty="0">
              <a:latin typeface="Times New Roman" panose="02020603050405020304" pitchFamily="18" charset="0"/>
              <a:cs typeface="Times New Roman" panose="02020603050405020304" pitchFamily="18" charset="0"/>
            </a:endParaRPr>
          </a:p>
          <a:p>
            <a:pPr marL="0" marR="0" lvl="0" indent="88900" algn="l" rtl="0">
              <a:lnSpc>
                <a:spcPct val="90000"/>
              </a:lnSpc>
              <a:spcBef>
                <a:spcPts val="600"/>
              </a:spcBef>
              <a:spcAft>
                <a:spcPts val="0"/>
              </a:spcAft>
              <a:buClr>
                <a:srgbClr val="3F3F3F"/>
              </a:buClr>
              <a:buSzPts val="1400"/>
              <a:buFont typeface="Arial"/>
              <a:buNone/>
            </a:pPr>
            <a:endParaRPr sz="1400" b="0" u="none" dirty="0">
              <a:solidFill>
                <a:schemeClr val="dk1"/>
              </a:solidFill>
              <a:latin typeface="Calibri"/>
              <a:ea typeface="Calibri"/>
              <a:cs typeface="Calibri"/>
              <a:sym typeface="Calibri"/>
            </a:endParaRPr>
          </a:p>
        </p:txBody>
      </p:sp>
      <p:sp>
        <p:nvSpPr>
          <p:cNvPr id="110" name="Google Shape;110;p4"/>
          <p:cNvSpPr txBox="1"/>
          <p:nvPr/>
        </p:nvSpPr>
        <p:spPr>
          <a:xfrm>
            <a:off x="173439" y="6117837"/>
            <a:ext cx="499374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Source: </a:t>
            </a:r>
            <a:r>
              <a:rPr lang="en-US" sz="1400" u="sng" dirty="0">
                <a:solidFill>
                  <a:srgbClr val="0000FF"/>
                </a:solidFill>
                <a:latin typeface="Calibri"/>
                <a:ea typeface="Calibri"/>
                <a:cs typeface="Calibri"/>
                <a:sym typeface="Calibri"/>
              </a:rPr>
              <a:t>https://data.gov.uk/dataset/cb7ae6f0-4be6-4935-9277-47e5ce24a11f/road-safety-data</a:t>
            </a:r>
            <a:endParaRPr sz="1400" dirty="0">
              <a:solidFill>
                <a:schemeClr val="dk1"/>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8079B65D-E0C7-9365-79CA-4F29923F631A}"/>
              </a:ext>
            </a:extLst>
          </p:cNvPr>
          <p:cNvSpPr txBox="1"/>
          <p:nvPr/>
        </p:nvSpPr>
        <p:spPr>
          <a:xfrm>
            <a:off x="-1" y="83906"/>
            <a:ext cx="6541477" cy="461665"/>
          </a:xfrm>
          <a:prstGeom prst="rect">
            <a:avLst/>
          </a:prstGeom>
          <a:solidFill>
            <a:schemeClr val="accent1"/>
          </a:solidFill>
        </p:spPr>
        <p:txBody>
          <a:bodyPr wrap="square" rtlCol="0">
            <a:spAutoFit/>
          </a:bodyPr>
          <a:lstStyle/>
          <a:p>
            <a:r>
              <a:rPr lang="en-US" sz="2400" dirty="0">
                <a:solidFill>
                  <a:schemeClr val="bg1"/>
                </a:solidFill>
              </a:rPr>
              <a:t>Definition of Dataset / Source of dataset</a:t>
            </a:r>
          </a:p>
        </p:txBody>
      </p:sp>
      <p:pic>
        <p:nvPicPr>
          <p:cNvPr id="3" name="Picture 2">
            <a:extLst>
              <a:ext uri="{FF2B5EF4-FFF2-40B4-BE49-F238E27FC236}">
                <a16:creationId xmlns:a16="http://schemas.microsoft.com/office/drawing/2014/main" id="{2363336E-AF39-C5BE-9066-2ACB058B2D55}"/>
              </a:ext>
            </a:extLst>
          </p:cNvPr>
          <p:cNvPicPr>
            <a:picLocks noChangeAspect="1"/>
          </p:cNvPicPr>
          <p:nvPr/>
        </p:nvPicPr>
        <p:blipFill rotWithShape="1">
          <a:blip r:embed="rId4"/>
          <a:srcRect b="21434"/>
          <a:stretch/>
        </p:blipFill>
        <p:spPr>
          <a:xfrm>
            <a:off x="6719546" y="2268164"/>
            <a:ext cx="5315317" cy="3283433"/>
          </a:xfrm>
          <a:prstGeom prst="rect">
            <a:avLst/>
          </a:prstGeom>
        </p:spPr>
      </p:pic>
      <p:pic>
        <p:nvPicPr>
          <p:cNvPr id="5" name="Picture 4">
            <a:extLst>
              <a:ext uri="{FF2B5EF4-FFF2-40B4-BE49-F238E27FC236}">
                <a16:creationId xmlns:a16="http://schemas.microsoft.com/office/drawing/2014/main" id="{BE48C009-0235-6269-BCA4-B2803D98A6E7}"/>
              </a:ext>
            </a:extLst>
          </p:cNvPr>
          <p:cNvPicPr>
            <a:picLocks noChangeAspect="1"/>
          </p:cNvPicPr>
          <p:nvPr/>
        </p:nvPicPr>
        <p:blipFill rotWithShape="1">
          <a:blip r:embed="rId5"/>
          <a:srcRect r="22756"/>
          <a:stretch/>
        </p:blipFill>
        <p:spPr>
          <a:xfrm>
            <a:off x="95967" y="2647037"/>
            <a:ext cx="6349540" cy="33813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Business Quesion5</a:t>
            </a:r>
          </a:p>
          <a:p>
            <a:pPr marL="0" indent="0">
              <a:buNone/>
            </a:pPr>
            <a:endParaRPr lang="en-US" dirty="0"/>
          </a:p>
        </p:txBody>
      </p:sp>
      <p:pic>
        <p:nvPicPr>
          <p:cNvPr id="5" name="Picture 4">
            <a:extLst>
              <a:ext uri="{FF2B5EF4-FFF2-40B4-BE49-F238E27FC236}">
                <a16:creationId xmlns:a16="http://schemas.microsoft.com/office/drawing/2014/main" id="{899338D7-DBDD-70A0-3AA2-8ACD5544F67F}"/>
              </a:ext>
            </a:extLst>
          </p:cNvPr>
          <p:cNvPicPr>
            <a:picLocks noChangeAspect="1"/>
          </p:cNvPicPr>
          <p:nvPr/>
        </p:nvPicPr>
        <p:blipFill rotWithShape="1">
          <a:blip r:embed="rId3"/>
          <a:srcRect l="12295" r="4467" b="19548"/>
          <a:stretch/>
        </p:blipFill>
        <p:spPr>
          <a:xfrm>
            <a:off x="-104931" y="0"/>
            <a:ext cx="12296931" cy="6858000"/>
          </a:xfrm>
          <a:prstGeom prst="rect">
            <a:avLst/>
          </a:prstGeom>
        </p:spPr>
      </p:pic>
    </p:spTree>
    <p:extLst>
      <p:ext uri="{BB962C8B-B14F-4D97-AF65-F5344CB8AC3E}">
        <p14:creationId xmlns:p14="http://schemas.microsoft.com/office/powerpoint/2010/main" val="652937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2CB03B-103E-2749-6375-D16D117FAC61}"/>
              </a:ext>
            </a:extLst>
          </p:cNvPr>
          <p:cNvSpPr>
            <a:spLocks noGrp="1"/>
          </p:cNvSpPr>
          <p:nvPr>
            <p:ph idx="1"/>
          </p:nvPr>
        </p:nvSpPr>
        <p:spPr>
          <a:xfrm>
            <a:off x="54964" y="576775"/>
            <a:ext cx="12082072" cy="6168800"/>
          </a:xfrm>
          <a:solidFill>
            <a:schemeClr val="bg1"/>
          </a:solidFill>
        </p:spPr>
        <p:txBody>
          <a:bodyPr>
            <a:normAutofit lnSpcReduction="10000"/>
          </a:bodyPr>
          <a:lstStyle/>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We suggest that patrolling units and paramedics should be more active during 7am to 8am in the morning and from 5pm in the evening to help drivers and pedestrians.</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The local authorities need to create awareness to drivers to always stay within speed limits particularly when there is poor visibility like bends, brows and in bad weather and avoid overtaking</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Local authorities need to provide readable and clear  crossroad signals so that vehicle coming from different lanes can see clearly</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Older road users should have their driving license renewed every 5 years to reassess their competence and eligibility. Also, ensure they access their regular eye check every year.</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The Local Authorities should empower the police to increase enforcement of important road traffic laws to reduce serious injuries and fatalities on the road</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The Local Authorities should ensure that there more Road Safety Officers on the road on Fridays and Sunday to make sure road users strictly adhere to stipulated speed limits while hurrying home on weekends</a:t>
            </a:r>
          </a:p>
          <a:p>
            <a:pPr marL="342900" indent="-342900">
              <a:lnSpc>
                <a:spcPct val="150000"/>
              </a:lnSpc>
              <a:buAutoNum type="arabicPeriod"/>
            </a:pPr>
            <a:r>
              <a:rPr lang="en-US" sz="1800" dirty="0">
                <a:latin typeface="Times New Roman" panose="02020603050405020304" pitchFamily="18" charset="0"/>
                <a:cs typeface="Times New Roman" panose="02020603050405020304" pitchFamily="18" charset="0"/>
              </a:rPr>
              <a:t>We recommend a monthly television and radio program to educate , and change the attitude of the road user</a:t>
            </a:r>
          </a:p>
          <a:p>
            <a:pPr marL="342900" indent="-342900">
              <a:buAutoNum type="arabicPeriod"/>
            </a:pPr>
            <a:endParaRPr lang="en-US" sz="1800" dirty="0">
              <a:latin typeface="Times New Roman" panose="02020603050405020304" pitchFamily="18" charset="0"/>
              <a:cs typeface="Times New Roman" panose="02020603050405020304" pitchFamily="18" charset="0"/>
            </a:endParaRPr>
          </a:p>
          <a:p>
            <a:pPr marL="342900" indent="-342900">
              <a:buAutoNum type="arabicPeriod"/>
            </a:pPr>
            <a:endParaRPr lang="en-US" sz="1800" dirty="0">
              <a:latin typeface="Times New Roman" panose="02020603050405020304" pitchFamily="18" charset="0"/>
              <a:cs typeface="Times New Roman" panose="02020603050405020304" pitchFamily="18" charset="0"/>
            </a:endParaRPr>
          </a:p>
          <a:p>
            <a:pPr marL="342900" indent="-342900">
              <a:buAutoNum type="arabicPeriod"/>
            </a:pPr>
            <a:endParaRPr lang="en-US" sz="1800" dirty="0">
              <a:latin typeface="Times New Roman" panose="02020603050405020304" pitchFamily="18" charset="0"/>
              <a:cs typeface="Times New Roman" panose="02020603050405020304" pitchFamily="18" charset="0"/>
            </a:endParaRPr>
          </a:p>
          <a:p>
            <a:pPr marL="342900" indent="-342900">
              <a:buAutoNum type="arabicPeriod"/>
            </a:pPr>
            <a:endParaRPr lang="en-US" sz="1800" dirty="0">
              <a:latin typeface="Times New Roman" panose="02020603050405020304" pitchFamily="18" charset="0"/>
              <a:cs typeface="Times New Roman" panose="02020603050405020304" pitchFamily="18" charset="0"/>
            </a:endParaRPr>
          </a:p>
          <a:p>
            <a:pPr marL="342900" indent="-342900">
              <a:buAutoNum type="arabicPeriod"/>
            </a:pPr>
            <a:endParaRPr lang="en-US" sz="18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Recommendation</a:t>
            </a:r>
          </a:p>
        </p:txBody>
      </p:sp>
    </p:spTree>
    <p:extLst>
      <p:ext uri="{BB962C8B-B14F-4D97-AF65-F5344CB8AC3E}">
        <p14:creationId xmlns:p14="http://schemas.microsoft.com/office/powerpoint/2010/main" val="2534357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Content Placeholder 4">
            <a:extLst>
              <a:ext uri="{FF2B5EF4-FFF2-40B4-BE49-F238E27FC236}">
                <a16:creationId xmlns:a16="http://schemas.microsoft.com/office/drawing/2014/main" id="{942CB03B-103E-2749-6375-D16D117FAC61}"/>
              </a:ext>
            </a:extLst>
          </p:cNvPr>
          <p:cNvSpPr>
            <a:spLocks noGrp="1"/>
          </p:cNvSpPr>
          <p:nvPr>
            <p:ph idx="1"/>
          </p:nvPr>
        </p:nvSpPr>
        <p:spPr>
          <a:xfrm>
            <a:off x="763249" y="801628"/>
            <a:ext cx="10665502" cy="4351338"/>
          </a:xfrm>
        </p:spPr>
        <p:txBody>
          <a:bodyPr>
            <a:normAutofit/>
          </a:bodyPr>
          <a:lstStyle/>
          <a:p>
            <a:pPr>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we observed that Apache hive does not have the strong capability to extract data from several dimension tables, it takes a lot of time to do so, hence, we suggest that other </a:t>
            </a:r>
            <a:r>
              <a:rPr lang="en-GB" sz="2000" dirty="0">
                <a:solidFill>
                  <a:srgbClr val="000000"/>
                </a:solidFill>
                <a:latin typeface="Times New Roman" panose="02020603050405020304" pitchFamily="18" charset="0"/>
                <a:cs typeface="Times New Roman" panose="02020603050405020304" pitchFamily="18" charset="0"/>
              </a:rPr>
              <a:t>data warehouse like</a:t>
            </a:r>
            <a:r>
              <a:rPr lang="en-GB"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Azure Synapse Analytics(Azure SQL Data Warehouse) should be considered.</a:t>
            </a:r>
          </a:p>
          <a:p>
            <a:pPr marL="0" indent="0">
              <a:lnSpc>
                <a:spcPct val="150000"/>
              </a:lnSpc>
              <a:buNone/>
            </a:pP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More memory allocation is needed in Azure visual machine to allow the Etraction of big data</a:t>
            </a:r>
          </a:p>
          <a:p>
            <a:pPr marL="0" indent="0">
              <a:buNone/>
            </a:pP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scope of our business questions was limited to the age of victims, we recommend that the gender of this victims should be considers to create awareness to the targeted audience</a:t>
            </a:r>
          </a:p>
        </p:txBody>
      </p:sp>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57677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Future works</a:t>
            </a:r>
          </a:p>
          <a:p>
            <a:pPr marL="0" indent="0">
              <a:buNone/>
            </a:pPr>
            <a:endParaRPr lang="en-US" i="1" dirty="0"/>
          </a:p>
        </p:txBody>
      </p:sp>
    </p:spTree>
    <p:extLst>
      <p:ext uri="{BB962C8B-B14F-4D97-AF65-F5344CB8AC3E}">
        <p14:creationId xmlns:p14="http://schemas.microsoft.com/office/powerpoint/2010/main" val="3445412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F01B4E09-B23C-271C-470A-07A0D5C5067E}"/>
              </a:ext>
            </a:extLst>
          </p:cNvPr>
          <p:cNvSpPr txBox="1">
            <a:spLocks/>
          </p:cNvSpPr>
          <p:nvPr/>
        </p:nvSpPr>
        <p:spPr>
          <a:xfrm>
            <a:off x="0" y="0"/>
            <a:ext cx="8299938" cy="410817"/>
          </a:xfrm>
          <a:prstGeom prst="rect">
            <a:avLst/>
          </a:prstGeom>
          <a:solidFill>
            <a:schemeClr val="accent1"/>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References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EDD763D-68DB-83EE-02BA-B245BFE6FD5E}"/>
              </a:ext>
            </a:extLst>
          </p:cNvPr>
          <p:cNvSpPr txBox="1"/>
          <p:nvPr/>
        </p:nvSpPr>
        <p:spPr>
          <a:xfrm>
            <a:off x="0" y="576775"/>
            <a:ext cx="12067082" cy="61238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1">
            <a:extLst>
              <a:ext uri="{FF2B5EF4-FFF2-40B4-BE49-F238E27FC236}">
                <a16:creationId xmlns:a16="http://schemas.microsoft.com/office/drawing/2014/main" id="{E69A5326-7A03-3667-D253-E0DEAD71D20A}"/>
              </a:ext>
            </a:extLst>
          </p:cNvPr>
          <p:cNvSpPr>
            <a:spLocks noChangeArrowheads="1"/>
          </p:cNvSpPr>
          <p:nvPr/>
        </p:nvSpPr>
        <p:spPr bwMode="auto">
          <a:xfrm>
            <a:off x="230935" y="547508"/>
            <a:ext cx="10980404" cy="615309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Boarnet</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M. G. (1999). Research &amp; Theory Road Infrastructure, Economic Productivity, And The Need For Highway Finance Reform. In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Public Works Management &amp; </a:t>
            </a:r>
            <a:r>
              <a:rPr kumimoji="0" lang="en-US" altLang="en-US" sz="1200" b="0" i="1"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PolicY</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(Vol. 3, Issue 4).</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Cota, M. P., Castro, M. R. G., &amp; Domínguez, J. Á. (2014).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Importancia</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del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uso</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de la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visualización</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en</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entornos</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de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toma</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de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decisiones</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empresariales</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Iberian Conference on 	Information Systems and Technologies, CISTI</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https://doi.org/10.1109/CISTI.2014.6876973</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Global Industry Classification Standard. (2020).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GICS ® Global Industry Classification Standard 2 S&amp;P Global Market Intelligence | MSCI Global Industry Classification 	Standard 3</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www.spglobal.com/marketintelligence.</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Gopalakrishnan, S. (2012). A Public Health Perspective of Road Traffic Accidents.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Journal of Family Medicine and Primary Care</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 144. </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3"/>
              </a:rPr>
              <a:t>https://doi.org/10.4103/2249-</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4863.104987</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Hadoop: The Definitive Guide - Tom White - Google Books</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(n.d.). Retrieved June 10, 2022, from 	</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4"/>
              </a:rPr>
              <a:t>https://books.google.co.uk/books?hl=en&amp;lr=&amp;id=drbI_aro20oC&amp;oi=fnd&amp;pg=PR5&amp;ots=t0BizhlZc6&amp;sig=4Fl_ZLlkoSZpfFDBfthaoAdnp9I&amp;redir_esc=y#v=one</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page&amp;q&amp;f</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=false</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Hall, C., Kay, R., &amp; Green, J. (2020). A Retrospective Survey of Factors Affecting the Risk of Incidents and Equine Injury During Non-Commercial Transportation by Road in 	the United Kingdom.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Animals 2020, Vol. 10, Page 288</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 288. https://doi.org/10.3390/ANI10020288</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Oussous</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Benjelloun</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F. Z.,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Ait</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Lahcen, A., &amp; </a:t>
            </a:r>
            <a:r>
              <a:rPr kumimoji="0" lang="en-US" altLang="en-US" sz="12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Belfkih</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S. (2018). Big Data technologies: A survey.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Journal of King Saud University - Computer and Information Sciences</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30</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(4), 431–448. https://doi.org/10.1016/J.JKSUCI.2017.06.001</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Sarkar, D. (2014). Introducing HDInsight. </a:t>
            </a:r>
            <a:r>
              <a:rPr kumimoji="0" lang="en-US" altLang="en-US" sz="1200" b="0" i="1"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Pro Microsoft HDInsight</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1–12. </a:t>
            </a: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hlinkClick r:id="rId5"/>
              </a:rPr>
              <a:t>https://doi.org/10.1007/978-1-4302-6056-1_1</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Link to Data Source</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Calibri"/>
                <a:cs typeface="Calibri"/>
                <a:sym typeface="Calibri"/>
                <a:hlinkClick r:id="rId6"/>
              </a:rPr>
              <a:t>https://weather.visualcrossing.com/VisualCrossingWebServices/rest/services/timeline/south%20Yorkshire/2015-01-01/2017-05-31?unitGroup=metric&amp;include=days&amp;key=WK6LC5WXP2L37SWR96EQ9JVKS&amp;contentType=csv</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hlinkClick r:id="rId7"/>
              </a:rPr>
              <a:t>https://data.gov.uk/dataset/cb7ae6f0-4be6-4935-9277-47e5ce24a11f/road-safety-data</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hlinkClick r:id="rId8"/>
              </a:rPr>
              <a:t>https://roadtraffic.dft.gov.uk/custom-downloads/road-accidents/reports/93e0efc1-6337-44db-ae68-a226eb1c96c0</a:t>
            </a:r>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3923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subTitle" idx="1"/>
          </p:nvPr>
        </p:nvSpPr>
        <p:spPr>
          <a:xfrm>
            <a:off x="82256" y="592276"/>
            <a:ext cx="6095999" cy="6265724"/>
          </a:xfrm>
          <a:prstGeom prst="rect">
            <a:avLst/>
          </a:prstGeom>
          <a:solidFill>
            <a:schemeClr val="bg1"/>
          </a:solid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2400"/>
              <a:buNone/>
            </a:pPr>
            <a:endParaRPr lang="en-US" sz="16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Clr>
                <a:schemeClr val="dk1"/>
              </a:buClr>
              <a:buSzPts val="2400"/>
              <a:buNone/>
            </a:pPr>
            <a:r>
              <a:rPr lang="en-US" sz="1600" dirty="0">
                <a:latin typeface="Times New Roman" panose="02020603050405020304" pitchFamily="18" charset="0"/>
                <a:cs typeface="Times New Roman" panose="02020603050405020304" pitchFamily="18" charset="0"/>
              </a:rPr>
              <a:t>Addressing the problem of RTAs requires careful insight into some major causes which can be classified into human factor, vehicle factor and environmental factor.</a:t>
            </a:r>
          </a:p>
          <a:p>
            <a:pPr algn="l">
              <a:lnSpc>
                <a:spcPct val="150000"/>
              </a:lnSpc>
              <a:spcBef>
                <a:spcPts val="0"/>
              </a:spcBef>
              <a:buClr>
                <a:schemeClr val="dk1"/>
              </a:buClr>
              <a:buSzPts val="2400"/>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gain insight</a:t>
            </a:r>
            <a:r>
              <a:rPr lang="en-US" sz="1600" dirty="0">
                <a:latin typeface="Times New Roman" panose="02020603050405020304" pitchFamily="18" charset="0"/>
                <a:ea typeface="Calibri" panose="020F0502020204030204" pitchFamily="34" charset="0"/>
                <a:cs typeface="Times New Roman" panose="02020603050405020304" pitchFamily="18" charset="0"/>
              </a:rPr>
              <a:t> into these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factors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which can impact road traffic accident rates in the Great Britain we decided to acquire the following datasets to build our data mart.</a:t>
            </a:r>
          </a:p>
          <a:p>
            <a:pPr algn="l">
              <a:lnSpc>
                <a:spcPct val="150000"/>
              </a:lnSpc>
              <a:spcBef>
                <a:spcPts val="0"/>
              </a:spcBef>
              <a:buClr>
                <a:schemeClr val="dk1"/>
              </a:buClr>
              <a:buSzPts val="2400"/>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Bef>
                <a:spcPts val="0"/>
              </a:spcBef>
              <a:buClr>
                <a:schemeClr val="dk1"/>
              </a:buClr>
              <a:buSzPts val="2400"/>
            </a:pPr>
            <a:r>
              <a:rPr lang="en-US" sz="1600" b="1" dirty="0">
                <a:latin typeface="Times New Roman" panose="02020603050405020304" pitchFamily="18" charset="0"/>
                <a:ea typeface="Calibri" panose="020F0502020204030204" pitchFamily="34" charset="0"/>
                <a:cs typeface="Times New Roman" panose="02020603050405020304" pitchFamily="18" charset="0"/>
              </a:rPr>
              <a:t>Weather Dataset-  </a:t>
            </a:r>
            <a:r>
              <a:rPr lang="en-US" sz="1600" dirty="0">
                <a:latin typeface="Times New Roman" panose="02020603050405020304" pitchFamily="18" charset="0"/>
                <a:ea typeface="Calibri" panose="020F0502020204030204" pitchFamily="34" charset="0"/>
                <a:cs typeface="Times New Roman" panose="02020603050405020304" pitchFamily="18" charset="0"/>
              </a:rPr>
              <a:t>several studies have identified weather to be a major  factor in the cause of RTA. according to Johnson  et al.,(1999) weather is a well know player in RTA because it can create slippery roads which contributes to crashes. Hence, we wish to gain insight into which weather caused the most RTAs </a:t>
            </a:r>
            <a:r>
              <a:rPr lang="en-US" sz="1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and recommend solutions on </a:t>
            </a:r>
            <a:r>
              <a:rPr lang="en-US" sz="1600"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safetly</a:t>
            </a:r>
            <a:r>
              <a:rPr lang="en-US" sz="16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measures.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90000"/>
              </a:lnSpc>
              <a:spcBef>
                <a:spcPts val="0"/>
              </a:spcBef>
              <a:spcAft>
                <a:spcPts val="0"/>
              </a:spcAft>
              <a:buClr>
                <a:schemeClr val="dk1"/>
              </a:buClr>
              <a:buSzPts val="2400"/>
              <a:buNone/>
            </a:pPr>
            <a:endParaRPr sz="1600" dirty="0">
              <a:latin typeface="Times New Roman" panose="02020603050405020304" pitchFamily="18" charset="0"/>
              <a:cs typeface="Times New Roman" panose="02020603050405020304" pitchFamily="18" charset="0"/>
            </a:endParaRPr>
          </a:p>
        </p:txBody>
      </p:sp>
      <p:sp>
        <p:nvSpPr>
          <p:cNvPr id="123" name="Google Shape;123;p6"/>
          <p:cNvSpPr txBox="1"/>
          <p:nvPr/>
        </p:nvSpPr>
        <p:spPr>
          <a:xfrm>
            <a:off x="0" y="0"/>
            <a:ext cx="6330462" cy="592276"/>
          </a:xfrm>
          <a:prstGeom prst="rect">
            <a:avLst/>
          </a:prstGeom>
          <a:solidFill>
            <a:schemeClr val="accent1"/>
          </a:solid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US" sz="2400" dirty="0">
                <a:solidFill>
                  <a:schemeClr val="bg1"/>
                </a:solidFill>
                <a:latin typeface="Calibri"/>
                <a:cs typeface="Calibri"/>
                <a:sym typeface="Calibri"/>
              </a:rPr>
              <a:t>Justification for Chosen Dataset</a:t>
            </a:r>
            <a:endParaRPr dirty="0">
              <a:solidFill>
                <a:schemeClr val="bg1"/>
              </a:solidFill>
            </a:endParaRPr>
          </a:p>
        </p:txBody>
      </p:sp>
      <p:sp>
        <p:nvSpPr>
          <p:cNvPr id="2" name="Google Shape;122;p6">
            <a:extLst>
              <a:ext uri="{FF2B5EF4-FFF2-40B4-BE49-F238E27FC236}">
                <a16:creationId xmlns:a16="http://schemas.microsoft.com/office/drawing/2014/main" id="{05C2E646-320E-AB27-FE60-489F3B816316}"/>
              </a:ext>
            </a:extLst>
          </p:cNvPr>
          <p:cNvSpPr txBox="1">
            <a:spLocks/>
          </p:cNvSpPr>
          <p:nvPr/>
        </p:nvSpPr>
        <p:spPr>
          <a:xfrm>
            <a:off x="6260511" y="584945"/>
            <a:ext cx="5861538" cy="6265724"/>
          </a:xfrm>
          <a:prstGeom prst="rect">
            <a:avLst/>
          </a:prstGeom>
          <a:solidFill>
            <a:schemeClr val="bg1"/>
          </a:solid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buClr>
                <a:schemeClr val="dk1"/>
              </a:buClr>
              <a:buSzPts val="2400"/>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Accident Dataset:</a:t>
            </a:r>
            <a:r>
              <a:rPr lang="en-US" sz="1600" dirty="0">
                <a:latin typeface="Times New Roman" panose="02020603050405020304" pitchFamily="18" charset="0"/>
                <a:ea typeface="Calibri" panose="020F0502020204030204" pitchFamily="34" charset="0"/>
                <a:cs typeface="Times New Roman" panose="02020603050405020304" pitchFamily="18" charset="0"/>
              </a:rPr>
              <a:t> The goal of accident dataset is to identify potential factors—such as date, accident severity, accident location, road type, junction details, speed limit etc. that are contributors to RTA. Unfamiliarity with roadway, inattention to junction location can lead to crashes(</a:t>
            </a:r>
            <a:r>
              <a:rPr lang="en-US" sz="1600" dirty="0" err="1">
                <a:latin typeface="Times New Roman" panose="02020603050405020304" pitchFamily="18" charset="0"/>
                <a:ea typeface="Calibri" panose="020F0502020204030204" pitchFamily="34" charset="0"/>
                <a:cs typeface="Times New Roman" panose="02020603050405020304" pitchFamily="18" charset="0"/>
              </a:rPr>
              <a:t>lester</a:t>
            </a:r>
            <a:r>
              <a:rPr lang="en-US" sz="1600" dirty="0">
                <a:latin typeface="Times New Roman" panose="02020603050405020304" pitchFamily="18" charset="0"/>
                <a:ea typeface="Calibri" panose="020F0502020204030204" pitchFamily="34" charset="0"/>
                <a:cs typeface="Times New Roman" panose="02020603050405020304" pitchFamily="18" charset="0"/>
              </a:rPr>
              <a:t> et al., 2010)</a:t>
            </a:r>
          </a:p>
          <a:p>
            <a:pPr algn="just">
              <a:lnSpc>
                <a:spcPct val="150000"/>
              </a:lnSpc>
              <a:spcBef>
                <a:spcPts val="0"/>
              </a:spcBef>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Casualties Dataset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The purpose of Casualty dataset is to gain insight into the age, severity and the class of </a:t>
            </a:r>
            <a:r>
              <a:rPr lang="en-US" sz="1600" dirty="0">
                <a:latin typeface="Times New Roman" panose="02020603050405020304" pitchFamily="18" charset="0"/>
                <a:ea typeface="Calibri" panose="020F0502020204030204" pitchFamily="34" charset="0"/>
                <a:cs typeface="Times New Roman" panose="02020603050405020304" pitchFamily="18" charset="0"/>
              </a:rPr>
              <a:t>injured persons in an accident across Great Britain. a study by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Asolor</a:t>
            </a:r>
            <a:r>
              <a:rPr lang="en-US" sz="1600" dirty="0">
                <a:latin typeface="Times New Roman" panose="02020603050405020304" pitchFamily="18" charset="0"/>
                <a:ea typeface="Calibri" panose="020F0502020204030204" pitchFamily="34" charset="0"/>
                <a:cs typeface="Times New Roman" panose="02020603050405020304" pitchFamily="18" charset="0"/>
              </a:rPr>
              <a:t>(2008) showed that a significant number of RTAs are linked to road users </a:t>
            </a:r>
          </a:p>
          <a:p>
            <a:pPr algn="just">
              <a:lnSpc>
                <a:spcPct val="150000"/>
              </a:lnSpc>
              <a:spcBef>
                <a:spcPts val="0"/>
              </a:spcBef>
              <a:spcAft>
                <a:spcPts val="800"/>
              </a:spcAft>
            </a:pPr>
            <a:r>
              <a:rPr lang="en-US" sz="1600"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Vehicle Dataset</a:t>
            </a:r>
            <a:r>
              <a:rPr lang="en-US" sz="16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Our quest for vehicle dataset is to assess the age and sex of drivers that causes the most accident, type of vehicles involved in theses accidents. According to </a:t>
            </a:r>
            <a:r>
              <a:rPr lang="en-US" sz="1600" dirty="0" err="1">
                <a:solidFill>
                  <a:srgbClr val="202124"/>
                </a:solidFill>
                <a:latin typeface="Times New Roman" panose="02020603050405020304" pitchFamily="18" charset="0"/>
                <a:ea typeface="Calibri" panose="020F0502020204030204" pitchFamily="34" charset="0"/>
                <a:cs typeface="Times New Roman" panose="02020603050405020304" pitchFamily="18" charset="0"/>
              </a:rPr>
              <a:t>Ovuwori</a:t>
            </a:r>
            <a:r>
              <a:rPr lang="en-US" sz="16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et al.,(2010) the vehicle is a component of road traffic system and the age, type, tires, engines are among the vehicle subsystems that can cause RTAs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l">
              <a:spcBef>
                <a:spcPts val="0"/>
              </a:spcBef>
              <a:buClr>
                <a:schemeClr val="dk1"/>
              </a:buClr>
              <a:buSzPts val="2400"/>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7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8" name="Google Shape;117;p5">
            <a:extLst>
              <a:ext uri="{FF2B5EF4-FFF2-40B4-BE49-F238E27FC236}">
                <a16:creationId xmlns:a16="http://schemas.microsoft.com/office/drawing/2014/main" id="{2823E7B1-1782-7373-C009-D7FB140A7915}"/>
              </a:ext>
            </a:extLst>
          </p:cNvPr>
          <p:cNvSpPr txBox="1"/>
          <p:nvPr/>
        </p:nvSpPr>
        <p:spPr>
          <a:xfrm>
            <a:off x="0" y="371725"/>
            <a:ext cx="5726243" cy="6555600"/>
          </a:xfrm>
          <a:prstGeom prst="rect">
            <a:avLst/>
          </a:prstGeom>
          <a:solidFill>
            <a:schemeClr val="bg1"/>
          </a:solid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1. </a:t>
            </a: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Provide a breakdown of RTA by road type, junction details, vehicle type, by accident severity, by number of casualties by month, by days of accident, and time of accident for the UK from 2015 to 2019</a:t>
            </a:r>
          </a:p>
          <a:p>
            <a:pPr marL="628650" lvl="1" indent="-171450" algn="just">
              <a:lnSpc>
                <a:spcPct val="150000"/>
              </a:lnSpc>
              <a:buFont typeface="Wingdings" panose="05000000000000000000" pitchFamily="2" charset="2"/>
              <a:buChar char="§"/>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To access the number of accidents that happened on different road and junctions, the type of vehicles that are mostly involve in RTA accidents, the severity of the accident; if it was a minor accident or if the accident resulted in death, to also access the number of accidents that happens each month, each day of the week and the time of the day (in hour) Only RTA from 2015 – 2019 will be analyzed to provide recommendation.	</a:t>
            </a:r>
          </a:p>
          <a:p>
            <a:pPr algn="just">
              <a:lnSpc>
                <a:spcPct val="150000"/>
              </a:lnSpc>
            </a:pP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2. Provide a breakdown of  RTA by weather type, by accident severity, by number of casualties for the UK by month and days of accident from 2015 to 2019.</a:t>
            </a:r>
          </a:p>
          <a:p>
            <a:pPr marL="628650" lvl="1" indent="-171450" algn="just">
              <a:lnSpc>
                <a:spcPct val="150000"/>
              </a:lnSpc>
              <a:buFont typeface="Arial" panose="020B0604020202020204" pitchFamily="34" charset="0"/>
              <a:buChar char="•"/>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Weather is known to be a major factor leading to road accidents; hence we want to identify the number of accidents during different weather condition in different location in the UK and the severity of these accidents for each month from 2015 -2019. This will help us recommend to the UK Highway Road Authority to provide relevant road safety precautions to road users during these weather conditions</a:t>
            </a:r>
          </a:p>
        </p:txBody>
      </p:sp>
      <p:sp>
        <p:nvSpPr>
          <p:cNvPr id="2" name="TextBox 1">
            <a:extLst>
              <a:ext uri="{FF2B5EF4-FFF2-40B4-BE49-F238E27FC236}">
                <a16:creationId xmlns:a16="http://schemas.microsoft.com/office/drawing/2014/main" id="{BC046144-69BB-2C25-7D0E-F6BF470158E4}"/>
              </a:ext>
            </a:extLst>
          </p:cNvPr>
          <p:cNvSpPr txBox="1"/>
          <p:nvPr/>
        </p:nvSpPr>
        <p:spPr>
          <a:xfrm>
            <a:off x="-1" y="-74951"/>
            <a:ext cx="5006715" cy="461665"/>
          </a:xfrm>
          <a:prstGeom prst="rect">
            <a:avLst/>
          </a:prstGeom>
          <a:solidFill>
            <a:schemeClr val="accent1"/>
          </a:solidFill>
        </p:spPr>
        <p:txBody>
          <a:bodyPr wrap="square" rtlCol="0">
            <a:spAutoFit/>
          </a:bodyPr>
          <a:lstStyle/>
          <a:p>
            <a:r>
              <a:rPr lang="en-US" sz="2400" dirty="0">
                <a:solidFill>
                  <a:schemeClr val="bg1"/>
                </a:solidFill>
                <a:latin typeface="Calibri"/>
                <a:ea typeface="Calibri"/>
                <a:cs typeface="Calibri"/>
                <a:sym typeface="Calibri"/>
              </a:rPr>
              <a:t>Business Questions and Justification</a:t>
            </a:r>
            <a:endParaRPr lang="en-US" sz="2400" dirty="0">
              <a:solidFill>
                <a:schemeClr val="bg1"/>
              </a:solidFill>
            </a:endParaRPr>
          </a:p>
        </p:txBody>
      </p:sp>
      <p:sp>
        <p:nvSpPr>
          <p:cNvPr id="3" name="TextBox 2">
            <a:extLst>
              <a:ext uri="{FF2B5EF4-FFF2-40B4-BE49-F238E27FC236}">
                <a16:creationId xmlns:a16="http://schemas.microsoft.com/office/drawing/2014/main" id="{A022EAA3-D0E2-8110-A91A-109E6B3C2251}"/>
              </a:ext>
            </a:extLst>
          </p:cNvPr>
          <p:cNvSpPr txBox="1"/>
          <p:nvPr/>
        </p:nvSpPr>
        <p:spPr>
          <a:xfrm>
            <a:off x="5861155" y="524657"/>
            <a:ext cx="6190938" cy="6186309"/>
          </a:xfrm>
          <a:prstGeom prst="rect">
            <a:avLst/>
          </a:prstGeom>
          <a:solidFill>
            <a:schemeClr val="bg1"/>
          </a:solidFill>
        </p:spPr>
        <p:txBody>
          <a:bodyPr wrap="square" rtlCol="0">
            <a:spAutoFit/>
          </a:bodyPr>
          <a:lstStyle/>
          <a:p>
            <a:pPr algn="just">
              <a:lnSpc>
                <a:spcPct val="150000"/>
              </a:lnSpc>
            </a:pP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3. Provide a breakdown of RTA in the UK by the total number of accidents, per age and sex of drivers per fatality from 2015-2019</a:t>
            </a:r>
          </a:p>
          <a:p>
            <a:pPr marL="628650" lvl="1" indent="-171450" algn="just">
              <a:lnSpc>
                <a:spcPct val="150000"/>
              </a:lnSpc>
              <a:buFont typeface="Arial" panose="020B0604020202020204" pitchFamily="34" charset="0"/>
              <a:buChar char="•"/>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A study by </a:t>
            </a:r>
            <a:r>
              <a:rPr lang="en-US" sz="1400" dirty="0" err="1">
                <a:solidFill>
                  <a:schemeClr val="dk1"/>
                </a:solidFill>
                <a:latin typeface="Times New Roman" panose="02020603050405020304" pitchFamily="18" charset="0"/>
                <a:ea typeface="Calibri"/>
                <a:cs typeface="Times New Roman" panose="02020603050405020304" pitchFamily="18" charset="0"/>
                <a:sym typeface="Calibri"/>
              </a:rPr>
              <a:t>Asolor</a:t>
            </a: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(2008) showed that a significant number of RTAs are linked to road users. hence, we want to gain insight into the age and gender of drivers involved in RTAs that led to death in the UK. This will help us recommend to the county regrading drivers </a:t>
            </a:r>
          </a:p>
          <a:p>
            <a:pPr algn="just">
              <a:lnSpc>
                <a:spcPct val="150000"/>
              </a:lnSpc>
            </a:pP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4. which day of the week recorded the greatest number of accidents in the UK by age of casualty and class of casualty from 2015-2019           </a:t>
            </a:r>
          </a:p>
          <a:p>
            <a:pPr marL="628650" lvl="1" indent="-171450" algn="just">
              <a:lnSpc>
                <a:spcPct val="150000"/>
              </a:lnSpc>
              <a:buFont typeface="Arial" panose="020B0604020202020204" pitchFamily="34" charset="0"/>
              <a:buChar char="•"/>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To find out the class of individuals affected in these accidents; if it was the drivers, passengers or pedestrians and their age. This will help to bring awareness to these class of individuals on Road safety measures</a:t>
            </a:r>
          </a:p>
          <a:p>
            <a:pPr algn="just">
              <a:lnSpc>
                <a:spcPct val="150000"/>
              </a:lnSpc>
            </a:pP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5.Give a breakdown of RTA by total casualties in the UK by light condition, and road surface condition for each month from 2015- 2019.</a:t>
            </a:r>
          </a:p>
          <a:p>
            <a:pPr marL="628650" lvl="1" indent="-171450" algn="just">
              <a:lnSpc>
                <a:spcPct val="150000"/>
              </a:lnSpc>
              <a:buFont typeface="Arial" panose="020B0604020202020204" pitchFamily="34" charset="0"/>
              <a:buChar char="•"/>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Slippery roads and bad lighting can contribute to road crashes; hence we want to find out how different light condition and road surface condition affect RTA in the UK and which of these bad road or bad lighting recoded the most accidents that led to death. This will help us recommend to the department of transport on road maintenance</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724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6"/>
          <p:cNvSpPr txBox="1"/>
          <p:nvPr/>
        </p:nvSpPr>
        <p:spPr>
          <a:xfrm>
            <a:off x="0" y="0"/>
            <a:ext cx="4482059" cy="359764"/>
          </a:xfrm>
          <a:prstGeom prst="rect">
            <a:avLst/>
          </a:prstGeom>
          <a:solidFill>
            <a:schemeClr val="accent1"/>
          </a:solidFill>
          <a:ln>
            <a:noFill/>
          </a:ln>
        </p:spPr>
        <p:txBody>
          <a:bodyPr spcFirstLastPara="1" wrap="square" lIns="91425" tIns="45700" rIns="91425" bIns="45700" anchor="t" anchorCtr="0">
            <a:normAutofit fontScale="92500" lnSpcReduction="10000"/>
          </a:bodyPr>
          <a:lstStyle/>
          <a:p>
            <a:pPr marL="0" marR="0" lvl="0" indent="0" algn="l" rtl="0">
              <a:lnSpc>
                <a:spcPct val="90000"/>
              </a:lnSpc>
              <a:spcBef>
                <a:spcPts val="0"/>
              </a:spcBef>
              <a:spcAft>
                <a:spcPts val="0"/>
              </a:spcAft>
              <a:buClr>
                <a:schemeClr val="dk1"/>
              </a:buClr>
              <a:buSzPts val="2400"/>
              <a:buFont typeface="Arial"/>
              <a:buNone/>
            </a:pPr>
            <a:r>
              <a:rPr lang="en-US" sz="2400" dirty="0">
                <a:solidFill>
                  <a:schemeClr val="bg1"/>
                </a:solidFill>
                <a:latin typeface="Calibri"/>
                <a:ea typeface="Calibri"/>
                <a:cs typeface="Calibri"/>
                <a:sym typeface="Calibri"/>
              </a:rPr>
              <a:t>Key Features </a:t>
            </a:r>
            <a:endParaRPr dirty="0">
              <a:solidFill>
                <a:schemeClr val="bg1"/>
              </a:solidFill>
            </a:endParaRPr>
          </a:p>
        </p:txBody>
      </p:sp>
      <p:graphicFrame>
        <p:nvGraphicFramePr>
          <p:cNvPr id="2" name="Table 1">
            <a:extLst>
              <a:ext uri="{FF2B5EF4-FFF2-40B4-BE49-F238E27FC236}">
                <a16:creationId xmlns:a16="http://schemas.microsoft.com/office/drawing/2014/main" id="{F2BFE363-94F4-D722-9D56-E2F0FEE7374D}"/>
              </a:ext>
            </a:extLst>
          </p:cNvPr>
          <p:cNvGraphicFramePr>
            <a:graphicFrameLocks noGrp="1"/>
          </p:cNvGraphicFramePr>
          <p:nvPr>
            <p:extLst>
              <p:ext uri="{D42A27DB-BD31-4B8C-83A1-F6EECF244321}">
                <p14:modId xmlns:p14="http://schemas.microsoft.com/office/powerpoint/2010/main" val="2452521490"/>
              </p:ext>
            </p:extLst>
          </p:nvPr>
        </p:nvGraphicFramePr>
        <p:xfrm>
          <a:off x="0" y="452313"/>
          <a:ext cx="12192000" cy="6405687"/>
        </p:xfrm>
        <a:graphic>
          <a:graphicData uri="http://schemas.openxmlformats.org/drawingml/2006/table">
            <a:tbl>
              <a:tblPr firstRow="1" firstCol="1" bandRow="1">
                <a:tableStyleId>{5C22544A-7EE6-4342-B048-85BDC9FD1C3A}</a:tableStyleId>
              </a:tblPr>
              <a:tblGrid>
                <a:gridCol w="4101095">
                  <a:extLst>
                    <a:ext uri="{9D8B030D-6E8A-4147-A177-3AD203B41FA5}">
                      <a16:colId xmlns:a16="http://schemas.microsoft.com/office/drawing/2014/main" val="905779669"/>
                    </a:ext>
                  </a:extLst>
                </a:gridCol>
                <a:gridCol w="8090905">
                  <a:extLst>
                    <a:ext uri="{9D8B030D-6E8A-4147-A177-3AD203B41FA5}">
                      <a16:colId xmlns:a16="http://schemas.microsoft.com/office/drawing/2014/main" val="16644507"/>
                    </a:ext>
                  </a:extLst>
                </a:gridCol>
              </a:tblGrid>
              <a:tr h="345820">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Attributes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Description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3136560429"/>
                  </a:ext>
                </a:extLst>
              </a:tr>
              <a:tr h="428197">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Accident severity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 measure the impact of the incident, if it was a minor, serious or fatal accident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424586555"/>
                  </a:ext>
                </a:extLst>
              </a:tr>
              <a:tr h="370123">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Accident Location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region,  county,  cities and town in the UK where these accidents happen</a:t>
                      </a:r>
                    </a:p>
                  </a:txBody>
                  <a:tcPr marL="61052" marR="61052" marT="0" marB="0"/>
                </a:tc>
                <a:extLst>
                  <a:ext uri="{0D108BD9-81ED-4DB2-BD59-A6C34878D82A}">
                    <a16:rowId xmlns:a16="http://schemas.microsoft.com/office/drawing/2014/main" val="1226850972"/>
                  </a:ext>
                </a:extLst>
              </a:tr>
              <a:tr h="388203">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Road_type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What type of road where  most accidents occur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4175907561"/>
                  </a:ext>
                </a:extLst>
              </a:tr>
              <a:tr h="446615">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Junction detail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 access the particular junction location where these accidents occur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1415087749"/>
                  </a:ext>
                </a:extLst>
              </a:tr>
              <a:tr h="446615">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Accident Date</a:t>
                      </a: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This specifies the year, month and days of the week accidents occur in the UK</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3015227827"/>
                  </a:ext>
                </a:extLst>
              </a:tr>
              <a:tr h="446615">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600" dirty="0">
                          <a:effectLst/>
                          <a:latin typeface="Times New Roman" panose="02020603050405020304" pitchFamily="18" charset="0"/>
                          <a:cs typeface="Times New Roman" panose="02020603050405020304" pitchFamily="18" charset="0"/>
                        </a:rPr>
                        <a:t>Road surface condition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 ascertain the road surface condition that led to the accident</a:t>
                      </a:r>
                    </a:p>
                  </a:txBody>
                  <a:tcPr marL="61052" marR="61052" marT="0" marB="0"/>
                </a:tc>
                <a:extLst>
                  <a:ext uri="{0D108BD9-81ED-4DB2-BD59-A6C34878D82A}">
                    <a16:rowId xmlns:a16="http://schemas.microsoft.com/office/drawing/2014/main" val="1997076890"/>
                  </a:ext>
                </a:extLst>
              </a:tr>
              <a:tr h="446615">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600" dirty="0">
                          <a:effectLst/>
                          <a:latin typeface="Times New Roman" panose="02020603050405020304" pitchFamily="18" charset="0"/>
                          <a:cs typeface="Times New Roman" panose="02020603050405020304" pitchFamily="18" charset="0"/>
                        </a:rPr>
                        <a:t>Casualty severity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600" dirty="0">
                          <a:effectLst/>
                          <a:latin typeface="Times New Roman" panose="02020603050405020304" pitchFamily="18" charset="0"/>
                          <a:cs typeface="Times New Roman" panose="02020603050405020304" pitchFamily="18" charset="0"/>
                        </a:rPr>
                        <a:t>To determine the severity of the injury or if the accident led to death</a:t>
                      </a:r>
                    </a:p>
                    <a:p>
                      <a:pPr marL="0" marR="0" algn="just">
                        <a:lnSpc>
                          <a:spcPct val="107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3689856902"/>
                  </a:ext>
                </a:extLst>
              </a:tr>
              <a:tr h="344370">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Casualty class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To ascertain the type of people who died or injured from the accident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2636488032"/>
                  </a:ext>
                </a:extLst>
              </a:tr>
              <a:tr h="410944">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Time</a:t>
                      </a: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This specifies the exert time of the day accidents happen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2567262841"/>
                  </a:ext>
                </a:extLst>
              </a:tr>
              <a:tr h="527376">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Age of  casualty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Age of the individuals injured or died from the accident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4087115579"/>
                  </a:ext>
                </a:extLst>
              </a:tr>
              <a:tr h="446615">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Weather type</a:t>
                      </a:r>
                    </a:p>
                  </a:txBody>
                  <a:tcPr marL="61052" marR="61052" marT="0" marB="0"/>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600" dirty="0">
                          <a:effectLst/>
                          <a:latin typeface="Times New Roman" panose="02020603050405020304" pitchFamily="18" charset="0"/>
                          <a:cs typeface="Times New Roman" panose="02020603050405020304" pitchFamily="18" charset="0"/>
                        </a:rPr>
                        <a:t>To know how different weather condition causes RTAs in the UK</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2753571407"/>
                  </a:ext>
                </a:extLst>
              </a:tr>
              <a:tr h="446615">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Vehicle_type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To determine the type of vehicle that cause the most accidents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2577286486"/>
                  </a:ext>
                </a:extLst>
              </a:tr>
              <a:tr h="423254">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Sex of driver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The sex of drivers that cause the  accidents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1070847778"/>
                  </a:ext>
                </a:extLst>
              </a:tr>
              <a:tr h="314793">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Age of driver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To assess the age of drivers that cause the road traffic accidents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1052" marR="61052" marT="0" marB="0"/>
                </a:tc>
                <a:extLst>
                  <a:ext uri="{0D108BD9-81ED-4DB2-BD59-A6C34878D82A}">
                    <a16:rowId xmlns:a16="http://schemas.microsoft.com/office/drawing/2014/main" val="19952834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408CBE91-7C79-F546-A6A3-2C8AF9549A9A}"/>
              </a:ext>
            </a:extLst>
          </p:cNvPr>
          <p:cNvPicPr>
            <a:picLocks noChangeAspect="1"/>
          </p:cNvPicPr>
          <p:nvPr/>
        </p:nvPicPr>
        <p:blipFill rotWithShape="1">
          <a:blip r:embed="rId2">
            <a:extLst>
              <a:ext uri="{28A0092B-C50C-407E-A947-70E740481C1C}">
                <a14:useLocalDpi xmlns:a14="http://schemas.microsoft.com/office/drawing/2010/main" val="0"/>
              </a:ext>
            </a:extLst>
          </a:blip>
          <a:srcRect r="3412"/>
          <a:stretch/>
        </p:blipFill>
        <p:spPr>
          <a:xfrm>
            <a:off x="4814925" y="2416450"/>
            <a:ext cx="7377075" cy="4551404"/>
          </a:xfrm>
          <a:prstGeom prst="rect">
            <a:avLst/>
          </a:prstGeom>
        </p:spPr>
      </p:pic>
      <p:sp>
        <p:nvSpPr>
          <p:cNvPr id="4" name="Subtitle 2">
            <a:extLst>
              <a:ext uri="{FF2B5EF4-FFF2-40B4-BE49-F238E27FC236}">
                <a16:creationId xmlns:a16="http://schemas.microsoft.com/office/drawing/2014/main" id="{848AC61B-3EBE-2A90-B1BA-80D26A7BFBB5}"/>
              </a:ext>
            </a:extLst>
          </p:cNvPr>
          <p:cNvSpPr txBox="1">
            <a:spLocks/>
          </p:cNvSpPr>
          <p:nvPr/>
        </p:nvSpPr>
        <p:spPr>
          <a:xfrm>
            <a:off x="152400" y="17635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5F77DA5B-6D6F-BD39-78F9-1EC6388C015B}"/>
              </a:ext>
            </a:extLst>
          </p:cNvPr>
          <p:cNvSpPr txBox="1">
            <a:spLocks/>
          </p:cNvSpPr>
          <p:nvPr/>
        </p:nvSpPr>
        <p:spPr>
          <a:xfrm>
            <a:off x="377688" y="224798"/>
            <a:ext cx="9568070" cy="8382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14E5D2F4-5DE3-78FA-CB69-7ADD6034EFC7}"/>
              </a:ext>
            </a:extLst>
          </p:cNvPr>
          <p:cNvSpPr txBox="1"/>
          <p:nvPr/>
        </p:nvSpPr>
        <p:spPr>
          <a:xfrm>
            <a:off x="-11646" y="-54"/>
            <a:ext cx="4954172" cy="461665"/>
          </a:xfrm>
          <a:prstGeom prst="rect">
            <a:avLst/>
          </a:prstGeom>
          <a:solidFill>
            <a:schemeClr val="accent1"/>
          </a:solidFill>
        </p:spPr>
        <p:txBody>
          <a:bodyPr wrap="square" rtlCol="0">
            <a:spAutoFit/>
          </a:bodyPr>
          <a:lstStyle/>
          <a:p>
            <a:r>
              <a:rPr lang="en-US" sz="2400" dirty="0">
                <a:solidFill>
                  <a:schemeClr val="bg1"/>
                </a:solidFill>
              </a:rPr>
              <a:t>Data Gathering Technique</a:t>
            </a:r>
          </a:p>
        </p:txBody>
      </p:sp>
      <p:sp>
        <p:nvSpPr>
          <p:cNvPr id="2" name="TextBox 1">
            <a:extLst>
              <a:ext uri="{FF2B5EF4-FFF2-40B4-BE49-F238E27FC236}">
                <a16:creationId xmlns:a16="http://schemas.microsoft.com/office/drawing/2014/main" id="{83A6B278-2A54-B775-0547-FA3EF94335EA}"/>
              </a:ext>
            </a:extLst>
          </p:cNvPr>
          <p:cNvSpPr txBox="1"/>
          <p:nvPr/>
        </p:nvSpPr>
        <p:spPr>
          <a:xfrm>
            <a:off x="20833" y="466507"/>
            <a:ext cx="4722105" cy="6391493"/>
          </a:xfrm>
          <a:prstGeom prst="rect">
            <a:avLst/>
          </a:prstGeom>
          <a:solidFill>
            <a:schemeClr val="bg1"/>
          </a:solidFill>
        </p:spPr>
        <p:txBody>
          <a:bodyPr wrap="square" rtlCol="0">
            <a:spAutoFit/>
          </a:bodyPr>
          <a:lstStyle/>
          <a:p>
            <a:pPr algn="just">
              <a:lnSpc>
                <a:spcPct val="150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the identification of business questions. websites like visual crossing, UK government, and Office for National Statistics (ONS) were surveyed.</a:t>
            </a:r>
          </a:p>
          <a:p>
            <a:pPr marL="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were two approaches to gathering data, one was to download the datasets that were already available via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comma-separated values</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CSV</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 the other to stream the data from the websites with the help of an API service provided by the website owner. A </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hybrid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approach </a:t>
            </a:r>
            <a:r>
              <a:rPr lang="en-US" dirty="0">
                <a:latin typeface="Calibri" panose="020F0502020204030204" pitchFamily="34" charset="0"/>
                <a:ea typeface="Calibri" panose="020F0502020204030204" pitchFamily="34" charset="0"/>
                <a:cs typeface="Times New Roman" panose="02020603050405020304" pitchFamily="18" charset="0"/>
              </a:rPr>
              <a:t>was followed: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comma-separated values</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CSV</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datasets for accident, casualties and vehicle was downloaded and API was used to extract the weather dataset.</a:t>
            </a:r>
          </a:p>
          <a:p>
            <a:endParaRPr lang="en-US" dirty="0"/>
          </a:p>
        </p:txBody>
      </p:sp>
      <p:sp>
        <p:nvSpPr>
          <p:cNvPr id="3" name="TextBox 2">
            <a:extLst>
              <a:ext uri="{FF2B5EF4-FFF2-40B4-BE49-F238E27FC236}">
                <a16:creationId xmlns:a16="http://schemas.microsoft.com/office/drawing/2014/main" id="{7EA6A713-A314-906A-AD75-353B16E6888E}"/>
              </a:ext>
            </a:extLst>
          </p:cNvPr>
          <p:cNvSpPr txBox="1"/>
          <p:nvPr/>
        </p:nvSpPr>
        <p:spPr>
          <a:xfrm>
            <a:off x="6525938" y="1647335"/>
            <a:ext cx="5718312" cy="646331"/>
          </a:xfrm>
          <a:prstGeom prst="rect">
            <a:avLst/>
          </a:prstGeom>
          <a:solidFill>
            <a:schemeClr val="bg1"/>
          </a:solidFill>
        </p:spPr>
        <p:txBody>
          <a:bodyPr wrap="square" rtlCol="0">
            <a:spAutoFit/>
          </a:bodyPr>
          <a:lstStyle/>
          <a:p>
            <a:r>
              <a:rPr lang="en-US" dirty="0"/>
              <a:t>Weather dataset was extracted using API in R Studio</a:t>
            </a:r>
          </a:p>
          <a:p>
            <a:endParaRPr lang="en-US" dirty="0"/>
          </a:p>
        </p:txBody>
      </p:sp>
    </p:spTree>
    <p:extLst>
      <p:ext uri="{BB962C8B-B14F-4D97-AF65-F5344CB8AC3E}">
        <p14:creationId xmlns:p14="http://schemas.microsoft.com/office/powerpoint/2010/main" val="219692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p:nvPr/>
        </p:nvSpPr>
        <p:spPr>
          <a:xfrm>
            <a:off x="-32675" y="44726"/>
            <a:ext cx="5981825" cy="517982"/>
          </a:xfrm>
          <a:prstGeom prst="rect">
            <a:avLst/>
          </a:prstGeom>
          <a:solidFill>
            <a:schemeClr val="accent1"/>
          </a:solid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US" sz="2400" dirty="0">
                <a:solidFill>
                  <a:schemeClr val="bg1"/>
                </a:solidFill>
                <a:latin typeface="Calibri"/>
                <a:ea typeface="Calibri"/>
                <a:cs typeface="Calibri"/>
                <a:sym typeface="Calibri"/>
              </a:rPr>
              <a:t>Joining the Dataset</a:t>
            </a:r>
            <a:endParaRPr dirty="0">
              <a:solidFill>
                <a:schemeClr val="bg1"/>
              </a:solidFill>
            </a:endParaRPr>
          </a:p>
        </p:txBody>
      </p:sp>
      <p:sp>
        <p:nvSpPr>
          <p:cNvPr id="129" name="Google Shape;129;p7"/>
          <p:cNvSpPr txBox="1"/>
          <p:nvPr/>
        </p:nvSpPr>
        <p:spPr>
          <a:xfrm>
            <a:off x="127886" y="562707"/>
            <a:ext cx="5787227" cy="2677626"/>
          </a:xfrm>
          <a:prstGeom prst="rect">
            <a:avLst/>
          </a:prstGeom>
          <a:solidFill>
            <a:schemeClr val="bg1"/>
          </a:solidFill>
          <a:ln>
            <a:noFill/>
          </a:ln>
        </p:spPr>
        <p:txBody>
          <a:bodyPr spcFirstLastPara="1" wrap="square" lIns="91425" tIns="91425" rIns="91425" bIns="91425" anchor="t" anchorCtr="0">
            <a:spAutoFit/>
          </a:bodyPr>
          <a:lstStyle/>
          <a:p>
            <a:pPr marL="457200" lvl="0" indent="-368300" algn="l" rtl="0">
              <a:lnSpc>
                <a:spcPct val="150000"/>
              </a:lnSpc>
              <a:spcBef>
                <a:spcPts val="0"/>
              </a:spcBef>
              <a:spcAft>
                <a:spcPts val="0"/>
              </a:spcAft>
              <a:buClr>
                <a:schemeClr val="dk1"/>
              </a:buClr>
              <a:buSzPts val="2200"/>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Accidents, Casualty, and vehicle data sets are joined by using accident index since accident index is unique key for these three data sets.</a:t>
            </a:r>
          </a:p>
          <a:p>
            <a:pPr marL="88900" lvl="0" algn="l" rtl="0">
              <a:lnSpc>
                <a:spcPct val="150000"/>
              </a:lnSpc>
              <a:spcBef>
                <a:spcPts val="0"/>
              </a:spcBef>
              <a:spcAft>
                <a:spcPts val="0"/>
              </a:spcAft>
              <a:buClr>
                <a:schemeClr val="dk1"/>
              </a:buClr>
              <a:buSzPts val="2200"/>
            </a:pPr>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368300" algn="l" rtl="0">
              <a:lnSpc>
                <a:spcPct val="150000"/>
              </a:lnSpc>
              <a:spcBef>
                <a:spcPts val="0"/>
              </a:spcBef>
              <a:spcAft>
                <a:spcPts val="0"/>
              </a:spcAft>
              <a:buClr>
                <a:schemeClr val="dk1"/>
              </a:buClr>
              <a:buSzPts val="2200"/>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Weather data set was merged by using date and location since these column is common for both data set.</a:t>
            </a:r>
            <a:endParaRPr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30" name="Google Shape;130;p7"/>
          <p:cNvPicPr preferRelativeResize="0"/>
          <p:nvPr/>
        </p:nvPicPr>
        <p:blipFill>
          <a:blip r:embed="rId3">
            <a:alphaModFix/>
          </a:blip>
          <a:stretch>
            <a:fillRect/>
          </a:stretch>
        </p:blipFill>
        <p:spPr>
          <a:xfrm>
            <a:off x="161923" y="3486281"/>
            <a:ext cx="5787227" cy="2971172"/>
          </a:xfrm>
          <a:prstGeom prst="rect">
            <a:avLst/>
          </a:prstGeom>
          <a:noFill/>
          <a:ln w="15875">
            <a:solidFill>
              <a:schemeClr val="tx1"/>
            </a:solidFill>
          </a:ln>
        </p:spPr>
      </p:pic>
      <p:pic>
        <p:nvPicPr>
          <p:cNvPr id="131" name="Google Shape;131;p7"/>
          <p:cNvPicPr preferRelativeResize="0"/>
          <p:nvPr/>
        </p:nvPicPr>
        <p:blipFill>
          <a:blip r:embed="rId4">
            <a:alphaModFix/>
          </a:blip>
          <a:stretch>
            <a:fillRect/>
          </a:stretch>
        </p:blipFill>
        <p:spPr>
          <a:xfrm>
            <a:off x="6096000" y="144256"/>
            <a:ext cx="5960578" cy="2915551"/>
          </a:xfrm>
          <a:prstGeom prst="rect">
            <a:avLst/>
          </a:prstGeom>
          <a:noFill/>
          <a:ln w="19050">
            <a:solidFill>
              <a:schemeClr val="tx1"/>
            </a:solidFill>
          </a:ln>
        </p:spPr>
      </p:pic>
      <p:pic>
        <p:nvPicPr>
          <p:cNvPr id="132" name="Google Shape;132;p7"/>
          <p:cNvPicPr preferRelativeResize="0"/>
          <p:nvPr/>
        </p:nvPicPr>
        <p:blipFill>
          <a:blip r:embed="rId5">
            <a:alphaModFix/>
          </a:blip>
          <a:stretch>
            <a:fillRect/>
          </a:stretch>
        </p:blipFill>
        <p:spPr>
          <a:xfrm>
            <a:off x="6516737" y="3429000"/>
            <a:ext cx="5539841" cy="3085734"/>
          </a:xfrm>
          <a:prstGeom prst="rect">
            <a:avLst/>
          </a:prstGeom>
          <a:noFill/>
          <a:ln w="22225">
            <a:solidFill>
              <a:schemeClr val="tx1"/>
            </a:solidFill>
          </a:ln>
        </p:spPr>
      </p:pic>
      <p:pic>
        <p:nvPicPr>
          <p:cNvPr id="133" name="Google Shape;133;p7"/>
          <p:cNvPicPr preferRelativeResize="0"/>
          <p:nvPr/>
        </p:nvPicPr>
        <p:blipFill>
          <a:blip r:embed="rId6">
            <a:alphaModFix/>
          </a:blip>
          <a:stretch>
            <a:fillRect/>
          </a:stretch>
        </p:blipFill>
        <p:spPr>
          <a:xfrm>
            <a:off x="597418" y="6412147"/>
            <a:ext cx="3686175" cy="504825"/>
          </a:xfrm>
          <a:prstGeom prst="rect">
            <a:avLst/>
          </a:prstGeom>
          <a:noFill/>
          <a:ln>
            <a:noFill/>
          </a:ln>
        </p:spPr>
      </p:pic>
      <p:pic>
        <p:nvPicPr>
          <p:cNvPr id="134" name="Google Shape;134;p7"/>
          <p:cNvPicPr preferRelativeResize="0"/>
          <p:nvPr/>
        </p:nvPicPr>
        <p:blipFill>
          <a:blip r:embed="rId7">
            <a:alphaModFix/>
          </a:blip>
          <a:stretch>
            <a:fillRect/>
          </a:stretch>
        </p:blipFill>
        <p:spPr>
          <a:xfrm>
            <a:off x="7797850" y="2958754"/>
            <a:ext cx="3676650" cy="514350"/>
          </a:xfrm>
          <a:prstGeom prst="rect">
            <a:avLst/>
          </a:prstGeom>
          <a:noFill/>
          <a:ln>
            <a:noFill/>
          </a:ln>
        </p:spPr>
      </p:pic>
      <p:sp>
        <p:nvSpPr>
          <p:cNvPr id="2" name="TextBox 1">
            <a:extLst>
              <a:ext uri="{FF2B5EF4-FFF2-40B4-BE49-F238E27FC236}">
                <a16:creationId xmlns:a16="http://schemas.microsoft.com/office/drawing/2014/main" id="{B01FCA84-54A8-327B-9A51-14596F9846AE}"/>
              </a:ext>
            </a:extLst>
          </p:cNvPr>
          <p:cNvSpPr txBox="1"/>
          <p:nvPr/>
        </p:nvSpPr>
        <p:spPr>
          <a:xfrm>
            <a:off x="8371697" y="6488668"/>
            <a:ext cx="3222885" cy="369332"/>
          </a:xfrm>
          <a:prstGeom prst="rect">
            <a:avLst/>
          </a:prstGeom>
          <a:noFill/>
        </p:spPr>
        <p:txBody>
          <a:bodyPr wrap="square" rtlCol="0">
            <a:spAutoFit/>
          </a:bodyPr>
          <a:lstStyle/>
          <a:p>
            <a:r>
              <a:rPr lang="en-US" i="1" dirty="0"/>
              <a:t>Figure – Weather 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3680</TotalTime>
  <Words>4087</Words>
  <Application>Microsoft Office PowerPoint</Application>
  <PresentationFormat>Widescreen</PresentationFormat>
  <Paragraphs>358</Paragraphs>
  <Slides>43</Slides>
  <Notes>17</Notes>
  <HiddenSlides>0</HiddenSlides>
  <MMClips>1</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43</vt:i4>
      </vt:variant>
    </vt:vector>
  </HeadingPairs>
  <TitlesOfParts>
    <vt:vector size="50" baseType="lpstr">
      <vt:lpstr>Arial</vt:lpstr>
      <vt:lpstr>Calibri</vt:lpstr>
      <vt:lpstr>Calibri Light</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Quality Check    Incomplete Error : missing record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HIVE TO TABLEAU</vt:lpstr>
      <vt:lpstr>Linking Primary keys in Dimension Tables to Composite keys in Fact Tables</vt:lpstr>
      <vt:lpstr>Evidence Of Entity Relationship Diagram In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favi queen</dc:creator>
  <cp:lastModifiedBy>niroshan0610@gmail.com</cp:lastModifiedBy>
  <cp:revision>78</cp:revision>
  <dcterms:created xsi:type="dcterms:W3CDTF">2022-08-06T16:07:49Z</dcterms:created>
  <dcterms:modified xsi:type="dcterms:W3CDTF">2023-02-10T11:27:14Z</dcterms:modified>
</cp:coreProperties>
</file>