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247b55cb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247b55cb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36001cbd5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36001cbd5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cfe14dd7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cfe14dd7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cfe14dd7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cfe14dd7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603582f7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603582f7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247b55cb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247b55cb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247b55cb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247b55cb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36001cbd5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36001cbd5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247b55cb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247b55cb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36001cbd5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36001cbd5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36001cbd5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36001cbd5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3c73e28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3c73e28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36001cbd5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36001cbd5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36001cbd5_2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936001cbd5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36001cbd5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36001cbd5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3c73e2834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3c73e2834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36001cbd5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36001cbd5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36001cbd5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36001cbd5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36001cbd5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36001cbd5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36001cbd5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36001cbd5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247b55cb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247b55cb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36001cbd5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36001cbd5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36001cbd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36001cbd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247b55cb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9247b55cb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3c73e2834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3c73e2834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3c73e283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3c73e283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3c73e2834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3c73e283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603582f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603582f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3c73e283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3c73e283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e8ac21fc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e8ac21f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cfe14dd7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cfe14dd7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youtu.be/AsNTP8Kwu80?feature=shared" TargetMode="External"/><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hyperlink" Target="http://drive.google.com/file/d/1LLLXlMsOinzpaZJl5OjDfhpDAIcNfMxc/view" TargetMode="External"/><Relationship Id="rId6"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youtu.be/S7oA5C43Rbc?feature=share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73000" y="562300"/>
            <a:ext cx="8520600" cy="229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b="1" sz="2820"/>
          </a:p>
          <a:p>
            <a:pPr indent="0" lvl="0" marL="0" rtl="0" algn="l">
              <a:spcBef>
                <a:spcPts val="0"/>
              </a:spcBef>
              <a:spcAft>
                <a:spcPts val="0"/>
              </a:spcAft>
              <a:buSzPts val="990"/>
              <a:buNone/>
            </a:pPr>
            <a:r>
              <a:rPr b="1" lang="en-GB" sz="2820"/>
              <a:t>Empirical Evaluation of Gated Recurrent Neural Networks on Sequence Modeling </a:t>
            </a:r>
            <a:endParaRPr b="1" sz="2820"/>
          </a:p>
          <a:p>
            <a:pPr indent="0" lvl="0" marL="0" rtl="0" algn="ctr">
              <a:spcBef>
                <a:spcPts val="0"/>
              </a:spcBef>
              <a:spcAft>
                <a:spcPts val="0"/>
              </a:spcAft>
              <a:buSzPts val="990"/>
              <a:buNone/>
            </a:pPr>
            <a:r>
              <a:t/>
            </a:r>
            <a:endParaRPr b="1" sz="2820"/>
          </a:p>
          <a:p>
            <a:pPr indent="0" lvl="0" marL="0" rtl="0" algn="ctr">
              <a:spcBef>
                <a:spcPts val="0"/>
              </a:spcBef>
              <a:spcAft>
                <a:spcPts val="0"/>
              </a:spcAft>
              <a:buSzPts val="990"/>
              <a:buNone/>
            </a:pPr>
            <a:r>
              <a:rPr b="1" lang="en-GB" sz="2820"/>
              <a:t>					</a:t>
            </a:r>
            <a:endParaRPr b="1" sz="2820"/>
          </a:p>
          <a:p>
            <a:pPr indent="0" lvl="0" marL="0" rtl="0" algn="ctr">
              <a:spcBef>
                <a:spcPts val="0"/>
              </a:spcBef>
              <a:spcAft>
                <a:spcPts val="0"/>
              </a:spcAft>
              <a:buSzPts val="990"/>
              <a:buNone/>
            </a:pPr>
            <a:r>
              <a:rPr b="1" lang="en-GB" sz="2820"/>
              <a:t>						</a:t>
            </a:r>
            <a:endParaRPr b="1" sz="2820"/>
          </a:p>
          <a:p>
            <a:pPr indent="0" lvl="0" marL="0" rtl="0" algn="ctr">
              <a:spcBef>
                <a:spcPts val="0"/>
              </a:spcBef>
              <a:spcAft>
                <a:spcPts val="0"/>
              </a:spcAft>
              <a:buSzPts val="990"/>
              <a:buNone/>
            </a:pPr>
            <a:r>
              <a:rPr b="1" lang="en-GB" sz="2820"/>
              <a:t>					</a:t>
            </a:r>
            <a:endParaRPr b="1" sz="2820"/>
          </a:p>
          <a:p>
            <a:pPr indent="0" lvl="0" marL="0" rtl="0" algn="ctr">
              <a:spcBef>
                <a:spcPts val="0"/>
              </a:spcBef>
              <a:spcAft>
                <a:spcPts val="0"/>
              </a:spcAft>
              <a:buSzPts val="990"/>
              <a:buNone/>
            </a:pPr>
            <a:r>
              <a:rPr b="1" lang="en-GB" sz="2820"/>
              <a:t>				</a:t>
            </a:r>
            <a:endParaRPr b="1" sz="2820"/>
          </a:p>
          <a:p>
            <a:pPr indent="0" lvl="0" marL="0" rtl="0" algn="ctr">
              <a:spcBef>
                <a:spcPts val="0"/>
              </a:spcBef>
              <a:spcAft>
                <a:spcPts val="0"/>
              </a:spcAft>
              <a:buSzPts val="990"/>
              <a:buNone/>
            </a:pPr>
            <a:r>
              <a:rPr b="1" lang="en-GB" sz="2820"/>
              <a:t>			</a:t>
            </a:r>
            <a:endParaRPr b="1" sz="2820"/>
          </a:p>
          <a:p>
            <a:pPr indent="0" lvl="0" marL="0" rtl="0" algn="ctr">
              <a:spcBef>
                <a:spcPts val="0"/>
              </a:spcBef>
              <a:spcAft>
                <a:spcPts val="0"/>
              </a:spcAft>
              <a:buSzPts val="990"/>
              <a:buNone/>
            </a:pPr>
            <a:r>
              <a:rPr b="1" lang="en-GB" sz="2820"/>
              <a:t>		</a:t>
            </a:r>
            <a:endParaRPr b="1" sz="2820"/>
          </a:p>
          <a:p>
            <a:pPr indent="0" lvl="0" marL="0" rtl="0" algn="ctr">
              <a:spcBef>
                <a:spcPts val="0"/>
              </a:spcBef>
              <a:spcAft>
                <a:spcPts val="0"/>
              </a:spcAft>
              <a:buSzPts val="990"/>
              <a:buNone/>
            </a:pPr>
            <a:r>
              <a:t/>
            </a:r>
            <a:endParaRPr b="1" sz="2820"/>
          </a:p>
          <a:p>
            <a:pPr indent="0" lvl="0" marL="0" rtl="0" algn="ctr">
              <a:spcBef>
                <a:spcPts val="0"/>
              </a:spcBef>
              <a:spcAft>
                <a:spcPts val="0"/>
              </a:spcAft>
              <a:buSzPts val="990"/>
              <a:buNone/>
            </a:pPr>
            <a:r>
              <a:t/>
            </a:r>
            <a:endParaRPr b="1" sz="2820"/>
          </a:p>
        </p:txBody>
      </p:sp>
      <p:pic>
        <p:nvPicPr>
          <p:cNvPr id="55" name="Google Shape;55;p13"/>
          <p:cNvPicPr preferRelativeResize="0"/>
          <p:nvPr/>
        </p:nvPicPr>
        <p:blipFill>
          <a:blip r:embed="rId3">
            <a:alphaModFix/>
          </a:blip>
          <a:stretch>
            <a:fillRect/>
          </a:stretch>
        </p:blipFill>
        <p:spPr>
          <a:xfrm>
            <a:off x="849500" y="2681925"/>
            <a:ext cx="7318600" cy="129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140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Weakness</a:t>
            </a:r>
            <a:r>
              <a:rPr lang="en-GB"/>
              <a:t> of RNN</a:t>
            </a:r>
            <a:endParaRPr/>
          </a:p>
        </p:txBody>
      </p:sp>
      <p:sp>
        <p:nvSpPr>
          <p:cNvPr id="116" name="Google Shape;116;p22"/>
          <p:cNvSpPr txBox="1"/>
          <p:nvPr>
            <p:ph idx="1" type="body"/>
          </p:nvPr>
        </p:nvSpPr>
        <p:spPr>
          <a:xfrm>
            <a:off x="311700" y="9293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GB"/>
              <a:t>Exploding</a:t>
            </a:r>
            <a:r>
              <a:rPr b="1" lang="en-GB"/>
              <a:t> Gradient (w&gt;1) Problem:</a:t>
            </a:r>
            <a:r>
              <a:rPr lang="en-GB"/>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Reference: </a:t>
            </a:r>
            <a:r>
              <a:rPr lang="en-GB" u="sng">
                <a:solidFill>
                  <a:schemeClr val="accent5"/>
                </a:solidFill>
                <a:hlinkClick r:id="rId3">
                  <a:extLst>
                    <a:ext uri="{A12FA001-AC4F-418D-AE19-62706E023703}">
                      <ahyp:hlinkClr val="tx"/>
                    </a:ext>
                  </a:extLst>
                </a:hlinkClick>
              </a:rPr>
              <a:t>https://youtu.be/AsNTP8Kwu80?feature=shared</a:t>
            </a:r>
            <a:endParaRPr/>
          </a:p>
          <a:p>
            <a:pPr indent="0" lvl="0" marL="0" rtl="0" algn="l">
              <a:spcBef>
                <a:spcPts val="1200"/>
              </a:spcBef>
              <a:spcAft>
                <a:spcPts val="1200"/>
              </a:spcAft>
              <a:buNone/>
            </a:pPr>
            <a:r>
              <a:t/>
            </a:r>
            <a:endParaRPr/>
          </a:p>
        </p:txBody>
      </p:sp>
      <p:pic>
        <p:nvPicPr>
          <p:cNvPr id="117" name="Google Shape;117;p22"/>
          <p:cNvPicPr preferRelativeResize="0"/>
          <p:nvPr/>
        </p:nvPicPr>
        <p:blipFill>
          <a:blip r:embed="rId4">
            <a:alphaModFix/>
          </a:blip>
          <a:stretch>
            <a:fillRect/>
          </a:stretch>
        </p:blipFill>
        <p:spPr>
          <a:xfrm>
            <a:off x="589879" y="1498725"/>
            <a:ext cx="1685121" cy="1870826"/>
          </a:xfrm>
          <a:prstGeom prst="rect">
            <a:avLst/>
          </a:prstGeom>
          <a:noFill/>
          <a:ln>
            <a:noFill/>
          </a:ln>
        </p:spPr>
      </p:pic>
      <p:pic>
        <p:nvPicPr>
          <p:cNvPr id="118" name="Google Shape;118;p22"/>
          <p:cNvPicPr preferRelativeResize="0"/>
          <p:nvPr/>
        </p:nvPicPr>
        <p:blipFill>
          <a:blip r:embed="rId5">
            <a:alphaModFix/>
          </a:blip>
          <a:stretch>
            <a:fillRect/>
          </a:stretch>
        </p:blipFill>
        <p:spPr>
          <a:xfrm>
            <a:off x="2274999" y="1590549"/>
            <a:ext cx="3608300" cy="1779000"/>
          </a:xfrm>
          <a:prstGeom prst="rect">
            <a:avLst/>
          </a:prstGeom>
          <a:noFill/>
          <a:ln>
            <a:noFill/>
          </a:ln>
        </p:spPr>
      </p:pic>
      <p:pic>
        <p:nvPicPr>
          <p:cNvPr id="119" name="Google Shape;119;p22"/>
          <p:cNvPicPr preferRelativeResize="0"/>
          <p:nvPr/>
        </p:nvPicPr>
        <p:blipFill>
          <a:blip r:embed="rId6">
            <a:alphaModFix/>
          </a:blip>
          <a:stretch>
            <a:fillRect/>
          </a:stretch>
        </p:blipFill>
        <p:spPr>
          <a:xfrm>
            <a:off x="5741163" y="1307749"/>
            <a:ext cx="3091136" cy="193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4395"/>
              <a:buFont typeface="Arial"/>
              <a:buNone/>
            </a:pPr>
            <a:r>
              <a:rPr b="1" lang="en-GB" sz="2022">
                <a:solidFill>
                  <a:schemeClr val="dk2"/>
                </a:solidFill>
              </a:rPr>
              <a:t>Solution: Gradient clipping </a:t>
            </a:r>
            <a:endParaRPr sz="3022"/>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0"/>
              </a:spcAft>
              <a:buNone/>
            </a:pPr>
            <a:r>
              <a:rPr lang="en-GB" sz="1400"/>
              <a:t>look at our gradient vectors </a:t>
            </a:r>
            <a:endParaRPr sz="1400"/>
          </a:p>
          <a:p>
            <a:pPr indent="0" lvl="0" marL="0" rtl="0" algn="l">
              <a:spcBef>
                <a:spcPts val="1200"/>
              </a:spcBef>
              <a:spcAft>
                <a:spcPts val="0"/>
              </a:spcAft>
              <a:buNone/>
            </a:pPr>
            <a:r>
              <a:rPr lang="en-GB" sz="1400"/>
              <a:t>if it is bigger than some threshold —---&gt; rescale to below 1</a:t>
            </a:r>
            <a:endParaRPr sz="1400"/>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6698"/>
              <a:buFont typeface="Arial"/>
              <a:buNone/>
            </a:pPr>
            <a:r>
              <a:rPr b="1" lang="en-GB" sz="2355">
                <a:solidFill>
                  <a:schemeClr val="dk2"/>
                </a:solidFill>
              </a:rPr>
              <a:t>Vanishing gradient problem</a:t>
            </a:r>
            <a:endParaRPr b="1" sz="2355">
              <a:solidFill>
                <a:schemeClr val="dk2"/>
              </a:solidFill>
            </a:endParaRPr>
          </a:p>
          <a:p>
            <a:pPr indent="0" lvl="0" marL="0" rtl="0" algn="l">
              <a:spcBef>
                <a:spcPts val="1200"/>
              </a:spcBef>
              <a:spcAft>
                <a:spcPts val="0"/>
              </a:spcAft>
              <a:buNone/>
            </a:pPr>
            <a:r>
              <a:t/>
            </a:r>
            <a:endParaRPr sz="1800">
              <a:solidFill>
                <a:schemeClr val="dk2"/>
              </a:solidFill>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a:t>
            </a:r>
            <a:r>
              <a:rPr lang="en-GB">
                <a:solidFill>
                  <a:srgbClr val="0000FF"/>
                </a:solidFill>
              </a:rPr>
              <a:t>cat</a:t>
            </a:r>
            <a:r>
              <a:rPr lang="en-GB"/>
              <a:t> which actually ate blah blah blah ……, </a:t>
            </a:r>
            <a:r>
              <a:rPr lang="en-GB">
                <a:solidFill>
                  <a:srgbClr val="0000FF"/>
                </a:solidFill>
              </a:rPr>
              <a:t>was</a:t>
            </a:r>
            <a:r>
              <a:rPr lang="en-GB"/>
              <a:t> full</a:t>
            </a:r>
            <a:endParaRPr/>
          </a:p>
          <a:p>
            <a:pPr indent="0" lvl="0" marL="0" rtl="0" algn="l">
              <a:spcBef>
                <a:spcPts val="1200"/>
              </a:spcBef>
              <a:spcAft>
                <a:spcPts val="0"/>
              </a:spcAft>
              <a:buNone/>
            </a:pPr>
            <a:r>
              <a:rPr lang="en-GB"/>
              <a:t>The </a:t>
            </a:r>
            <a:r>
              <a:rPr lang="en-GB">
                <a:solidFill>
                  <a:srgbClr val="0000FF"/>
                </a:solidFill>
              </a:rPr>
              <a:t>cat</a:t>
            </a:r>
            <a:r>
              <a:rPr lang="en-GB">
                <a:solidFill>
                  <a:srgbClr val="A61C00"/>
                </a:solidFill>
              </a:rPr>
              <a:t>s </a:t>
            </a:r>
            <a:r>
              <a:rPr lang="en-GB"/>
              <a:t>which actually ate blah blah blah ……, </a:t>
            </a:r>
            <a:r>
              <a:rPr lang="en-GB">
                <a:solidFill>
                  <a:srgbClr val="A61C00"/>
                </a:solidFill>
              </a:rPr>
              <a:t>were </a:t>
            </a:r>
            <a:r>
              <a:rPr lang="en-GB">
                <a:solidFill>
                  <a:schemeClr val="dk1"/>
                </a:solidFill>
              </a:rPr>
              <a:t>full</a:t>
            </a:r>
            <a:endParaRPr>
              <a:solidFill>
                <a:schemeClr val="dk1"/>
              </a:solidFill>
            </a:endParaRPr>
          </a:p>
          <a:p>
            <a:pPr indent="0" lvl="0" marL="0" rtl="0" algn="l">
              <a:spcBef>
                <a:spcPts val="1200"/>
              </a:spcBef>
              <a:spcAft>
                <a:spcPts val="0"/>
              </a:spcAft>
              <a:buNone/>
            </a:pPr>
            <a:r>
              <a:t/>
            </a:r>
            <a:endParaRPr>
              <a:solidFill>
                <a:srgbClr val="A61C00"/>
              </a:solidFill>
            </a:endParaRPr>
          </a:p>
          <a:p>
            <a:pPr indent="0" lvl="0" marL="0" rtl="0" algn="l">
              <a:spcBef>
                <a:spcPts val="1200"/>
              </a:spcBef>
              <a:spcAft>
                <a:spcPts val="0"/>
              </a:spcAft>
              <a:buNone/>
            </a:pPr>
            <a:r>
              <a:t/>
            </a:r>
            <a:endParaRPr>
              <a:solidFill>
                <a:srgbClr val="A61C00"/>
              </a:solidFill>
            </a:endParaRPr>
          </a:p>
          <a:p>
            <a:pPr indent="-342900" lvl="0" marL="457200" rtl="0" algn="l">
              <a:spcBef>
                <a:spcPts val="1200"/>
              </a:spcBef>
              <a:spcAft>
                <a:spcPts val="0"/>
              </a:spcAft>
              <a:buClr>
                <a:schemeClr val="dk1"/>
              </a:buClr>
              <a:buSzPts val="1800"/>
              <a:buChar char="●"/>
            </a:pPr>
            <a:r>
              <a:rPr lang="en-GB">
                <a:solidFill>
                  <a:schemeClr val="dk1"/>
                </a:solidFill>
              </a:rPr>
              <a:t>Prediction heavily influenced by short term memory rather than long term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Can’t we use gradient clipping for vanishing gradient?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LSTM</a:t>
            </a:r>
            <a:endParaRPr/>
          </a:p>
        </p:txBody>
      </p:sp>
      <p:sp>
        <p:nvSpPr>
          <p:cNvPr id="143" name="Google Shape;143;p26"/>
          <p:cNvSpPr txBox="1"/>
          <p:nvPr>
            <p:ph idx="1" type="body"/>
          </p:nvPr>
        </p:nvSpPr>
        <p:spPr>
          <a:xfrm>
            <a:off x="254100" y="384700"/>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700"/>
          </a:p>
          <a:p>
            <a:pPr indent="-336550" lvl="0" marL="457200" rtl="0" algn="l">
              <a:spcBef>
                <a:spcPts val="1200"/>
              </a:spcBef>
              <a:spcAft>
                <a:spcPts val="0"/>
              </a:spcAft>
              <a:buClr>
                <a:schemeClr val="dk1"/>
              </a:buClr>
              <a:buSzPts val="1700"/>
              <a:buChar char="●"/>
            </a:pPr>
            <a:r>
              <a:rPr lang="en-GB" sz="1700">
                <a:solidFill>
                  <a:schemeClr val="dk1"/>
                </a:solidFill>
              </a:rPr>
              <a:t>Designed to overcome long-term </a:t>
            </a:r>
            <a:r>
              <a:rPr lang="en-GB" sz="1700">
                <a:solidFill>
                  <a:schemeClr val="dk1"/>
                </a:solidFill>
              </a:rPr>
              <a:t>dependency</a:t>
            </a:r>
            <a:r>
              <a:rPr lang="en-GB" sz="1700">
                <a:solidFill>
                  <a:schemeClr val="dk1"/>
                </a:solidFill>
              </a:rPr>
              <a:t> problem</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LSTMs are good at processing sequences of data such as text, speech and </a:t>
            </a:r>
            <a:r>
              <a:rPr lang="en-GB" sz="1700">
                <a:solidFill>
                  <a:schemeClr val="dk1"/>
                </a:solidFill>
              </a:rPr>
              <a:t>general-time series</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LSTM use series of gates to control how information comes into, stored in and leaves the network</a:t>
            </a:r>
            <a:endParaRPr sz="1700">
              <a:solidFill>
                <a:schemeClr val="dk1"/>
              </a:solidFill>
            </a:endParaRPr>
          </a:p>
        </p:txBody>
      </p:sp>
      <p:pic>
        <p:nvPicPr>
          <p:cNvPr id="144" name="Google Shape;144;p26"/>
          <p:cNvPicPr preferRelativeResize="0"/>
          <p:nvPr/>
        </p:nvPicPr>
        <p:blipFill>
          <a:blip r:embed="rId3">
            <a:alphaModFix/>
          </a:blip>
          <a:stretch>
            <a:fillRect/>
          </a:stretch>
        </p:blipFill>
        <p:spPr>
          <a:xfrm>
            <a:off x="4228500" y="2386525"/>
            <a:ext cx="4288326" cy="2452175"/>
          </a:xfrm>
          <a:prstGeom prst="rect">
            <a:avLst/>
          </a:prstGeom>
          <a:noFill/>
          <a:ln>
            <a:noFill/>
          </a:ln>
        </p:spPr>
      </p:pic>
      <p:cxnSp>
        <p:nvCxnSpPr>
          <p:cNvPr id="145" name="Google Shape;145;p26"/>
          <p:cNvCxnSpPr/>
          <p:nvPr/>
        </p:nvCxnSpPr>
        <p:spPr>
          <a:xfrm>
            <a:off x="4339750" y="2318025"/>
            <a:ext cx="748800" cy="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26"/>
          <p:cNvCxnSpPr/>
          <p:nvPr/>
        </p:nvCxnSpPr>
        <p:spPr>
          <a:xfrm>
            <a:off x="7768025" y="4838700"/>
            <a:ext cx="748800" cy="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26"/>
          <p:cNvCxnSpPr/>
          <p:nvPr/>
        </p:nvCxnSpPr>
        <p:spPr>
          <a:xfrm>
            <a:off x="8178300" y="5052675"/>
            <a:ext cx="748800" cy="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26"/>
          <p:cNvCxnSpPr/>
          <p:nvPr/>
        </p:nvCxnSpPr>
        <p:spPr>
          <a:xfrm>
            <a:off x="3838050" y="2169100"/>
            <a:ext cx="748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GRU</a:t>
            </a:r>
            <a:endParaRPr/>
          </a:p>
        </p:txBody>
      </p:sp>
      <p:sp>
        <p:nvSpPr>
          <p:cNvPr id="154" name="Google Shape;154;p27"/>
          <p:cNvSpPr txBox="1"/>
          <p:nvPr>
            <p:ph idx="1" type="body"/>
          </p:nvPr>
        </p:nvSpPr>
        <p:spPr>
          <a:xfrm>
            <a:off x="311700" y="11607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42424"/>
              </a:buClr>
              <a:buSzPts val="1800"/>
              <a:buChar char="●"/>
            </a:pPr>
            <a:r>
              <a:rPr lang="en-GB">
                <a:solidFill>
                  <a:srgbClr val="242424"/>
                </a:solidFill>
                <a:highlight>
                  <a:srgbClr val="FFFFFF"/>
                </a:highlight>
              </a:rPr>
              <a:t>GRUs are gating mechanism in recurrent neural networks</a:t>
            </a:r>
            <a:endParaRPr>
              <a:solidFill>
                <a:srgbClr val="242424"/>
              </a:solidFill>
              <a:highlight>
                <a:srgbClr val="FFFFFF"/>
              </a:highlight>
            </a:endParaRPr>
          </a:p>
          <a:p>
            <a:pPr indent="-342900" lvl="0" marL="457200" rtl="0" algn="l">
              <a:spcBef>
                <a:spcPts val="0"/>
              </a:spcBef>
              <a:spcAft>
                <a:spcPts val="0"/>
              </a:spcAft>
              <a:buClr>
                <a:srgbClr val="242424"/>
              </a:buClr>
              <a:buSzPts val="1800"/>
              <a:buChar char="●"/>
            </a:pPr>
            <a:r>
              <a:rPr lang="en-GB">
                <a:solidFill>
                  <a:srgbClr val="242424"/>
                </a:solidFill>
                <a:highlight>
                  <a:srgbClr val="FFFFFF"/>
                </a:highlight>
              </a:rPr>
              <a:t>Similarly to the LSTM unit, the GRU has gating units that modulate the flow of information inside the unit</a:t>
            </a:r>
            <a:endParaRPr>
              <a:solidFill>
                <a:srgbClr val="242424"/>
              </a:solidFill>
              <a:highlight>
                <a:srgbClr val="FFFFFF"/>
              </a:highlight>
            </a:endParaRPr>
          </a:p>
          <a:p>
            <a:pPr indent="-342900" lvl="0" marL="457200" rtl="0" algn="l">
              <a:spcBef>
                <a:spcPts val="0"/>
              </a:spcBef>
              <a:spcAft>
                <a:spcPts val="0"/>
              </a:spcAft>
              <a:buClr>
                <a:srgbClr val="242424"/>
              </a:buClr>
              <a:buSzPts val="1800"/>
              <a:buChar char="●"/>
            </a:pPr>
            <a:r>
              <a:rPr lang="en-GB">
                <a:solidFill>
                  <a:srgbClr val="242424"/>
                </a:solidFill>
                <a:highlight>
                  <a:srgbClr val="FFFFFF"/>
                </a:highlight>
              </a:rPr>
              <a:t>To solve the vanishing gradient problem of a standard RNN, GRU uses, so-called, </a:t>
            </a:r>
            <a:r>
              <a:rPr b="1" lang="en-GB">
                <a:solidFill>
                  <a:srgbClr val="242424"/>
                </a:solidFill>
                <a:highlight>
                  <a:srgbClr val="FFFFFF"/>
                </a:highlight>
              </a:rPr>
              <a:t>update gate and reset gate</a:t>
            </a:r>
            <a:endParaRPr>
              <a:solidFill>
                <a:srgbClr val="242424"/>
              </a:solidFill>
              <a:highlight>
                <a:srgbClr val="FFFFFF"/>
              </a:highlight>
            </a:endParaRPr>
          </a:p>
          <a:p>
            <a:pPr indent="-342900" lvl="0" marL="457200" rtl="0" algn="l">
              <a:spcBef>
                <a:spcPts val="0"/>
              </a:spcBef>
              <a:spcAft>
                <a:spcPts val="0"/>
              </a:spcAft>
              <a:buClr>
                <a:srgbClr val="242424"/>
              </a:buClr>
              <a:buSzPts val="1800"/>
              <a:buChar char="●"/>
            </a:pPr>
            <a:r>
              <a:rPr lang="en-GB">
                <a:solidFill>
                  <a:srgbClr val="242424"/>
                </a:solidFill>
                <a:highlight>
                  <a:srgbClr val="FFFFFF"/>
                </a:highlight>
              </a:rPr>
              <a:t>GRU eliminates the vanishing gradient problem since the model is not washing out the new input every single time but keeps the relevant information and passes it down to the next time steps of the network.</a:t>
            </a:r>
            <a:endParaRPr sz="2100">
              <a:solidFill>
                <a:srgbClr val="242424"/>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8"/>
          <p:cNvPicPr preferRelativeResize="0"/>
          <p:nvPr/>
        </p:nvPicPr>
        <p:blipFill>
          <a:blip r:embed="rId3">
            <a:alphaModFix/>
          </a:blip>
          <a:stretch>
            <a:fillRect/>
          </a:stretch>
        </p:blipFill>
        <p:spPr>
          <a:xfrm>
            <a:off x="341850" y="310000"/>
            <a:ext cx="3836251" cy="2656325"/>
          </a:xfrm>
          <a:prstGeom prst="rect">
            <a:avLst/>
          </a:prstGeom>
          <a:noFill/>
          <a:ln>
            <a:noFill/>
          </a:ln>
        </p:spPr>
      </p:pic>
      <p:cxnSp>
        <p:nvCxnSpPr>
          <p:cNvPr id="160" name="Google Shape;160;p28"/>
          <p:cNvCxnSpPr/>
          <p:nvPr/>
        </p:nvCxnSpPr>
        <p:spPr>
          <a:xfrm flipH="1" rot="10800000">
            <a:off x="117950" y="112600"/>
            <a:ext cx="724200" cy="7323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28"/>
          <p:cNvCxnSpPr/>
          <p:nvPr/>
        </p:nvCxnSpPr>
        <p:spPr>
          <a:xfrm flipH="1" rot="10800000">
            <a:off x="3834075" y="2378200"/>
            <a:ext cx="724200" cy="7323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28"/>
          <p:cNvCxnSpPr/>
          <p:nvPr/>
        </p:nvCxnSpPr>
        <p:spPr>
          <a:xfrm flipH="1" rot="10800000">
            <a:off x="8303375" y="4266725"/>
            <a:ext cx="724200" cy="732300"/>
          </a:xfrm>
          <a:prstGeom prst="straightConnector1">
            <a:avLst/>
          </a:prstGeom>
          <a:noFill/>
          <a:ln cap="flat" cmpd="sng" w="9525">
            <a:solidFill>
              <a:schemeClr val="dk2"/>
            </a:solidFill>
            <a:prstDash val="solid"/>
            <a:round/>
            <a:headEnd len="med" w="med" type="none"/>
            <a:tailEnd len="med" w="med" type="none"/>
          </a:ln>
        </p:spPr>
      </p:cxnSp>
      <p:pic>
        <p:nvPicPr>
          <p:cNvPr id="163" name="Google Shape;163;p28"/>
          <p:cNvPicPr preferRelativeResize="0"/>
          <p:nvPr/>
        </p:nvPicPr>
        <p:blipFill>
          <a:blip r:embed="rId4">
            <a:alphaModFix/>
          </a:blip>
          <a:stretch>
            <a:fillRect/>
          </a:stretch>
        </p:blipFill>
        <p:spPr>
          <a:xfrm>
            <a:off x="4448150" y="2871418"/>
            <a:ext cx="3913975" cy="14532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Similarities between LSTM and GRU</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Both LSTM and GRU:</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Are designed to capture long-term dependencies in data.</a:t>
            </a:r>
            <a:endParaRPr/>
          </a:p>
          <a:p>
            <a:pPr indent="-342900" lvl="0" marL="457200" rtl="0" algn="l">
              <a:spcBef>
                <a:spcPts val="0"/>
              </a:spcBef>
              <a:spcAft>
                <a:spcPts val="0"/>
              </a:spcAft>
              <a:buSzPts val="1800"/>
              <a:buChar char="●"/>
            </a:pPr>
            <a:r>
              <a:rPr lang="en-GB"/>
              <a:t>Use gating mechanisms to control the flow of information.</a:t>
            </a:r>
            <a:endParaRPr/>
          </a:p>
          <a:p>
            <a:pPr indent="-342900" lvl="0" marL="457200" rtl="0" algn="l">
              <a:spcBef>
                <a:spcPts val="0"/>
              </a:spcBef>
              <a:spcAft>
                <a:spcPts val="0"/>
              </a:spcAft>
              <a:buSzPts val="1800"/>
              <a:buChar char="●"/>
            </a:pPr>
            <a:r>
              <a:rPr lang="en-GB"/>
              <a:t>Address the vanishing gradient problem of tanh RNNs.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Difference</a:t>
            </a:r>
            <a:r>
              <a:rPr lang="en-GB"/>
              <a:t> between LSTM and GRU</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Number of Gates:</a:t>
            </a:r>
            <a:endParaRPr/>
          </a:p>
          <a:p>
            <a:pPr indent="-342900" lvl="0" marL="457200" rtl="0" algn="l">
              <a:spcBef>
                <a:spcPts val="1200"/>
              </a:spcBef>
              <a:spcAft>
                <a:spcPts val="0"/>
              </a:spcAft>
              <a:buSzPts val="1800"/>
              <a:buChar char="●"/>
            </a:pPr>
            <a:r>
              <a:rPr lang="en-GB"/>
              <a:t>LSTM: Three gates (forget, input, and output).</a:t>
            </a:r>
            <a:endParaRPr/>
          </a:p>
          <a:p>
            <a:pPr indent="-342900" lvl="0" marL="457200" rtl="0" algn="l">
              <a:spcBef>
                <a:spcPts val="0"/>
              </a:spcBef>
              <a:spcAft>
                <a:spcPts val="0"/>
              </a:spcAft>
              <a:buSzPts val="1800"/>
              <a:buChar char="●"/>
            </a:pPr>
            <a:r>
              <a:rPr lang="en-GB"/>
              <a:t>GRU: Two gates (update and reset).</a:t>
            </a:r>
            <a:endParaRPr/>
          </a:p>
          <a:p>
            <a:pPr indent="0" lvl="0" marL="0" rtl="0" algn="l">
              <a:spcBef>
                <a:spcPts val="1200"/>
              </a:spcBef>
              <a:spcAft>
                <a:spcPts val="0"/>
              </a:spcAft>
              <a:buNone/>
            </a:pPr>
            <a:r>
              <a:rPr lang="en-GB"/>
              <a:t>Cell State</a:t>
            </a:r>
            <a:endParaRPr/>
          </a:p>
          <a:p>
            <a:pPr indent="-342900" lvl="0" marL="457200" rtl="0" algn="l">
              <a:spcBef>
                <a:spcPts val="1200"/>
              </a:spcBef>
              <a:spcAft>
                <a:spcPts val="0"/>
              </a:spcAft>
              <a:buSzPts val="1800"/>
              <a:buChar char="●"/>
            </a:pPr>
            <a:r>
              <a:rPr lang="en-GB"/>
              <a:t>LSTM: Maintains a separate cell state in addition to the hidden state.</a:t>
            </a:r>
            <a:endParaRPr/>
          </a:p>
          <a:p>
            <a:pPr indent="-342900" lvl="0" marL="457200" rtl="0" algn="l">
              <a:spcBef>
                <a:spcPts val="0"/>
              </a:spcBef>
              <a:spcAft>
                <a:spcPts val="0"/>
              </a:spcAft>
              <a:buSzPts val="1800"/>
              <a:buChar char="●"/>
            </a:pPr>
            <a:r>
              <a:rPr lang="en-GB"/>
              <a:t>GRU: Combines the cell state and hidden state into a single state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Difference between LSTM and GRU</a:t>
            </a:r>
            <a:endParaRPr/>
          </a:p>
        </p:txBody>
      </p:sp>
      <p:sp>
        <p:nvSpPr>
          <p:cNvPr id="181" name="Google Shape;181;p31"/>
          <p:cNvSpPr txBox="1"/>
          <p:nvPr>
            <p:ph idx="1" type="body"/>
          </p:nvPr>
        </p:nvSpPr>
        <p:spPr>
          <a:xfrm>
            <a:off x="-354400" y="1218625"/>
            <a:ext cx="8520600" cy="3416400"/>
          </a:xfrm>
          <a:prstGeom prst="rect">
            <a:avLst/>
          </a:prstGeom>
        </p:spPr>
        <p:txBody>
          <a:bodyPr anchorCtr="0" anchor="t" bIns="91425" lIns="91425" spcFirstLastPara="1" rIns="91425" wrap="square" tIns="91425">
            <a:normAutofit/>
          </a:bodyPr>
          <a:lstStyle/>
          <a:p>
            <a:pPr indent="-323850" lvl="0" marL="914400" rtl="0" algn="l">
              <a:spcBef>
                <a:spcPts val="0"/>
              </a:spcBef>
              <a:spcAft>
                <a:spcPts val="0"/>
              </a:spcAft>
              <a:buClr>
                <a:schemeClr val="dk1"/>
              </a:buClr>
              <a:buSzPts val="1500"/>
              <a:buChar char="●"/>
            </a:pPr>
            <a:r>
              <a:rPr lang="en-GB" sz="1500">
                <a:solidFill>
                  <a:schemeClr val="dk1"/>
                </a:solidFill>
                <a:highlight>
                  <a:srgbClr val="F7F7F8"/>
                </a:highlight>
              </a:rPr>
              <a:t>The LSTM unit controls the amount of memory content that is seen or used by other units in the network through the output gate, but GRU unit exposes its full memory content without any control.</a:t>
            </a:r>
            <a:endParaRPr sz="1500">
              <a:solidFill>
                <a:schemeClr val="dk1"/>
              </a:solidFill>
              <a:highlight>
                <a:srgbClr val="F7F7F8"/>
              </a:highlight>
            </a:endParaRPr>
          </a:p>
          <a:p>
            <a:pPr indent="-323850" lvl="0" marL="914400" rtl="0" algn="l">
              <a:spcBef>
                <a:spcPts val="0"/>
              </a:spcBef>
              <a:spcAft>
                <a:spcPts val="0"/>
              </a:spcAft>
              <a:buClr>
                <a:schemeClr val="dk1"/>
              </a:buClr>
              <a:buSzPts val="1500"/>
              <a:buChar char="●"/>
            </a:pPr>
            <a:r>
              <a:rPr lang="en-GB" sz="1500">
                <a:solidFill>
                  <a:schemeClr val="dk1"/>
                </a:solidFill>
                <a:highlight>
                  <a:srgbClr val="F7F7F8"/>
                </a:highlight>
              </a:rPr>
              <a:t>The LSTM unit computes new memory content without a separate control for the information flow from the previous time step, but the GRU unit controls the information flow from the previous activation when computing the new candidate activation, but it doesn't independently control the amount of candidate activation being added. </a:t>
            </a:r>
            <a:endParaRPr sz="1500">
              <a:solidFill>
                <a:schemeClr val="dk1"/>
              </a:solidFill>
              <a:highlight>
                <a:srgbClr val="F7F7F8"/>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50975" y="359042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900"/>
              <a:t>DNA sequence analysis, machine translation etc etc</a:t>
            </a:r>
            <a:endParaRPr sz="1900"/>
          </a:p>
          <a:p>
            <a:pPr indent="-349250" lvl="0" marL="457200" rtl="0" algn="l">
              <a:spcBef>
                <a:spcPts val="0"/>
              </a:spcBef>
              <a:spcAft>
                <a:spcPts val="0"/>
              </a:spcAft>
              <a:buSzPts val="1900"/>
              <a:buChar char="●"/>
            </a:pPr>
            <a:r>
              <a:rPr lang="en-GB" sz="1900"/>
              <a:t>The paper dealt with polyphonic music and raw speech datasets</a:t>
            </a:r>
            <a:r>
              <a:rPr lang="en-GB" sz="1900"/>
              <a:t>.</a:t>
            </a:r>
            <a:endParaRPr sz="1900"/>
          </a:p>
        </p:txBody>
      </p:sp>
      <p:pic>
        <p:nvPicPr>
          <p:cNvPr id="61" name="Google Shape;61;p14"/>
          <p:cNvPicPr preferRelativeResize="0"/>
          <p:nvPr/>
        </p:nvPicPr>
        <p:blipFill>
          <a:blip r:embed="rId3">
            <a:alphaModFix/>
          </a:blip>
          <a:stretch>
            <a:fillRect/>
          </a:stretch>
        </p:blipFill>
        <p:spPr>
          <a:xfrm>
            <a:off x="496700" y="999075"/>
            <a:ext cx="8150624" cy="1476700"/>
          </a:xfrm>
          <a:prstGeom prst="rect">
            <a:avLst/>
          </a:prstGeom>
          <a:noFill/>
          <a:ln>
            <a:noFill/>
          </a:ln>
        </p:spPr>
      </p:pic>
      <p:pic>
        <p:nvPicPr>
          <p:cNvPr id="62" name="Google Shape;62;p14"/>
          <p:cNvPicPr preferRelativeResize="0"/>
          <p:nvPr/>
        </p:nvPicPr>
        <p:blipFill>
          <a:blip r:embed="rId4">
            <a:alphaModFix/>
          </a:blip>
          <a:stretch>
            <a:fillRect/>
          </a:stretch>
        </p:blipFill>
        <p:spPr>
          <a:xfrm>
            <a:off x="569088" y="2571750"/>
            <a:ext cx="8084351" cy="694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Average Negative Log-Probabilities:</a:t>
            </a:r>
            <a:endParaRPr/>
          </a:p>
        </p:txBody>
      </p:sp>
      <p:sp>
        <p:nvSpPr>
          <p:cNvPr id="187" name="Google Shape;187;p32"/>
          <p:cNvSpPr txBox="1"/>
          <p:nvPr>
            <p:ph idx="1" type="body"/>
          </p:nvPr>
        </p:nvSpPr>
        <p:spPr>
          <a:xfrm>
            <a:off x="311700" y="1277000"/>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a:solidFill>
                  <a:srgbClr val="980000"/>
                </a:solidFill>
              </a:rPr>
              <a:t>Log-Probability</a:t>
            </a:r>
            <a:r>
              <a:rPr b="1" lang="en-GB"/>
              <a:t>: </a:t>
            </a:r>
            <a:r>
              <a:rPr b="1" lang="en-GB"/>
              <a:t>The logarithm of a probability.</a:t>
            </a:r>
            <a:r>
              <a:rPr lang="en-GB"/>
              <a:t>  </a:t>
            </a:r>
            <a:endParaRPr/>
          </a:p>
          <a:p>
            <a:pPr indent="-334327" lvl="0" marL="1371600" rtl="0" algn="l">
              <a:spcBef>
                <a:spcPts val="1200"/>
              </a:spcBef>
              <a:spcAft>
                <a:spcPts val="0"/>
              </a:spcAft>
              <a:buSzPct val="100000"/>
              <a:buChar char="●"/>
            </a:pPr>
            <a:r>
              <a:rPr lang="en-GB"/>
              <a:t>Transforms multiplicative operations into additive ones </a:t>
            </a:r>
            <a:endParaRPr/>
          </a:p>
          <a:p>
            <a:pPr indent="-334327" lvl="0" marL="1371600" rtl="0" algn="l">
              <a:spcBef>
                <a:spcPts val="0"/>
              </a:spcBef>
              <a:spcAft>
                <a:spcPts val="0"/>
              </a:spcAft>
              <a:buSzPct val="100000"/>
              <a:buChar char="●"/>
            </a:pPr>
            <a:r>
              <a:rPr lang="en-GB"/>
              <a:t>computationally more stable. </a:t>
            </a:r>
            <a:endParaRPr/>
          </a:p>
          <a:p>
            <a:pPr indent="0" lvl="0" marL="0" rtl="0" algn="l">
              <a:spcBef>
                <a:spcPts val="1200"/>
              </a:spcBef>
              <a:spcAft>
                <a:spcPts val="0"/>
              </a:spcAft>
              <a:buNone/>
            </a:pPr>
            <a:r>
              <a:rPr b="1" lang="en-GB">
                <a:solidFill>
                  <a:srgbClr val="980000"/>
                </a:solidFill>
              </a:rPr>
              <a:t>Negative Log-Probability</a:t>
            </a:r>
            <a:r>
              <a:rPr b="1" lang="en-GB"/>
              <a:t>: </a:t>
            </a:r>
            <a:endParaRPr b="1"/>
          </a:p>
          <a:p>
            <a:pPr indent="-334327" lvl="0" marL="1371600" rtl="0" algn="l">
              <a:spcBef>
                <a:spcPts val="1200"/>
              </a:spcBef>
              <a:spcAft>
                <a:spcPts val="0"/>
              </a:spcAft>
              <a:buSzPct val="100000"/>
              <a:buChar char="●"/>
            </a:pPr>
            <a:r>
              <a:rPr lang="en-GB"/>
              <a:t>log(0 – 1)--&gt; negative numbers</a:t>
            </a:r>
            <a:endParaRPr/>
          </a:p>
          <a:p>
            <a:pPr indent="-334327" lvl="0" marL="1371600" rtl="0" algn="l">
              <a:spcBef>
                <a:spcPts val="0"/>
              </a:spcBef>
              <a:spcAft>
                <a:spcPts val="0"/>
              </a:spcAft>
              <a:buClr>
                <a:srgbClr val="666666"/>
              </a:buClr>
              <a:buSzPct val="100000"/>
              <a:buChar char="●"/>
            </a:pPr>
            <a:r>
              <a:rPr lang="en-GB">
                <a:solidFill>
                  <a:srgbClr val="666666"/>
                </a:solidFill>
              </a:rPr>
              <a:t>The above  Log-Probability lie in this range</a:t>
            </a:r>
            <a:endParaRPr>
              <a:solidFill>
                <a:srgbClr val="666666"/>
              </a:solidFill>
            </a:endParaRPr>
          </a:p>
          <a:p>
            <a:pPr indent="-334327" lvl="0" marL="1371600" rtl="0" algn="l">
              <a:spcBef>
                <a:spcPts val="0"/>
              </a:spcBef>
              <a:spcAft>
                <a:spcPts val="0"/>
              </a:spcAft>
              <a:buClr>
                <a:srgbClr val="666666"/>
              </a:buClr>
              <a:buSzPct val="100000"/>
              <a:buChar char="●"/>
            </a:pPr>
            <a:r>
              <a:rPr lang="en-GB"/>
              <a:t>The </a:t>
            </a:r>
            <a:r>
              <a:rPr lang="en-GB"/>
              <a:t>negative of the log-probability is taken to make the values positive. </a:t>
            </a:r>
            <a:endParaRPr/>
          </a:p>
          <a:p>
            <a:pPr indent="0" lvl="0" marL="0" rtl="0" algn="l">
              <a:spcBef>
                <a:spcPts val="1200"/>
              </a:spcBef>
              <a:spcAft>
                <a:spcPts val="0"/>
              </a:spcAft>
              <a:buNone/>
            </a:pPr>
            <a:r>
              <a:rPr b="1" lang="en-GB">
                <a:solidFill>
                  <a:srgbClr val="4C1130"/>
                </a:solidFill>
              </a:rPr>
              <a:t>Average Negative Log-Probability</a:t>
            </a:r>
            <a:r>
              <a:rPr b="1" lang="en-GB"/>
              <a:t>:</a:t>
            </a:r>
            <a:r>
              <a:rPr lang="en-GB"/>
              <a:t> </a:t>
            </a:r>
            <a:endParaRPr/>
          </a:p>
          <a:p>
            <a:pPr indent="-334327" lvl="0" marL="1371600" rtl="0" algn="l">
              <a:spcBef>
                <a:spcPts val="1200"/>
              </a:spcBef>
              <a:spcAft>
                <a:spcPts val="0"/>
              </a:spcAft>
              <a:buSzPct val="100000"/>
              <a:buChar char="●"/>
            </a:pPr>
            <a:r>
              <a:rPr lang="en-GB"/>
              <a:t>This is </a:t>
            </a:r>
            <a:r>
              <a:rPr b="1" lang="en-GB"/>
              <a:t>average of the negative log-probabilities.</a:t>
            </a:r>
            <a:endParaRPr b="1"/>
          </a:p>
          <a:p>
            <a:pPr indent="-334327" lvl="0" marL="1371600" rtl="0" algn="l">
              <a:spcBef>
                <a:spcPts val="0"/>
              </a:spcBef>
              <a:spcAft>
                <a:spcPts val="0"/>
              </a:spcAft>
              <a:buSzPct val="100000"/>
              <a:buChar char="●"/>
            </a:pPr>
            <a:r>
              <a:rPr lang="en-GB"/>
              <a:t> It's a measure of how well the model predicts the data on average.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Average Negative Log-Probabilities to Check Performance</a:t>
            </a:r>
            <a:endParaRPr/>
          </a:p>
        </p:txBody>
      </p:sp>
      <p:sp>
        <p:nvSpPr>
          <p:cNvPr id="193" name="Google Shape;193;p33"/>
          <p:cNvSpPr txBox="1"/>
          <p:nvPr>
            <p:ph idx="1" type="body"/>
          </p:nvPr>
        </p:nvSpPr>
        <p:spPr>
          <a:xfrm>
            <a:off x="407475" y="13823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solidFill>
                  <a:srgbClr val="4C1130"/>
                </a:solidFill>
              </a:rPr>
              <a:t>Lower is Better:</a:t>
            </a:r>
            <a:r>
              <a:rPr lang="en-GB"/>
              <a:t> A lower average </a:t>
            </a:r>
            <a:r>
              <a:rPr i="1" lang="en-GB"/>
              <a:t>negative log-probability</a:t>
            </a:r>
            <a:r>
              <a:rPr lang="en-GB"/>
              <a:t> indicates that the model's predictions are </a:t>
            </a:r>
            <a:r>
              <a:rPr lang="en-GB">
                <a:solidFill>
                  <a:srgbClr val="980000"/>
                </a:solidFill>
              </a:rPr>
              <a:t>closer to the true data distribution</a:t>
            </a:r>
            <a:r>
              <a:rPr lang="en-GB"/>
              <a:t>. </a:t>
            </a:r>
            <a:endParaRPr/>
          </a:p>
          <a:p>
            <a:pPr indent="0" lvl="0" marL="0" rtl="0" algn="l">
              <a:spcBef>
                <a:spcPts val="1200"/>
              </a:spcBef>
              <a:spcAft>
                <a:spcPts val="0"/>
              </a:spcAft>
              <a:buNone/>
            </a:pPr>
            <a:r>
              <a:rPr b="1" lang="en-GB">
                <a:solidFill>
                  <a:srgbClr val="4C1130"/>
                </a:solidFill>
              </a:rPr>
              <a:t>Comparison:</a:t>
            </a:r>
            <a:r>
              <a:rPr lang="en-GB">
                <a:solidFill>
                  <a:srgbClr val="4C1130"/>
                </a:solidFill>
              </a:rPr>
              <a:t> </a:t>
            </a:r>
            <a:r>
              <a:rPr lang="en-GB"/>
              <a:t>By comparing the average negative log-probabilities of different models on the same dataset, </a:t>
            </a:r>
            <a:r>
              <a:rPr lang="en-GB">
                <a:solidFill>
                  <a:srgbClr val="980000"/>
                </a:solidFill>
              </a:rPr>
              <a:t>we can determine which model predicts the data better.</a:t>
            </a:r>
            <a:r>
              <a:rPr lang="en-GB"/>
              <a:t> The model with the lower value is the better-performing one.</a:t>
            </a:r>
            <a:endParaRPr/>
          </a:p>
          <a:p>
            <a:pPr indent="0" lvl="0" marL="0" rtl="0" algn="l">
              <a:spcBef>
                <a:spcPts val="1200"/>
              </a:spcBef>
              <a:spcAft>
                <a:spcPts val="0"/>
              </a:spcAft>
              <a:buNone/>
            </a:pPr>
            <a:r>
              <a:rPr b="1" lang="en-GB">
                <a:solidFill>
                  <a:srgbClr val="4C1130"/>
                </a:solidFill>
              </a:rPr>
              <a:t>Overfitting:</a:t>
            </a:r>
            <a:r>
              <a:rPr lang="en-GB"/>
              <a:t> If the average negative log-probability on the </a:t>
            </a:r>
            <a:r>
              <a:rPr lang="en-GB">
                <a:solidFill>
                  <a:srgbClr val="980000"/>
                </a:solidFill>
              </a:rPr>
              <a:t>training set is much lower than on the validation or test set,</a:t>
            </a:r>
            <a:r>
              <a:rPr lang="en-GB"/>
              <a:t> it might indicate that the model is overfitting to the training data and might not generalize well to unseen data.</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2649450" y="1951150"/>
            <a:ext cx="3845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RESEARCH PAPER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Motivation for  this research?</a:t>
            </a:r>
            <a:endParaRPr/>
          </a:p>
        </p:txBody>
      </p:sp>
      <p:sp>
        <p:nvSpPr>
          <p:cNvPr id="204" name="Google Shape;20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Bahdanau et al. [2014] reported that LSTM &amp; GRU performed comparably on machine translation.</a:t>
            </a:r>
            <a:endParaRPr/>
          </a:p>
          <a:p>
            <a:pPr indent="0" lvl="0" marL="0" rtl="0" algn="l">
              <a:spcBef>
                <a:spcPts val="1200"/>
              </a:spcBef>
              <a:spcAft>
                <a:spcPts val="1200"/>
              </a:spcAft>
              <a:buNone/>
            </a:pPr>
            <a:r>
              <a:rPr lang="en-GB"/>
              <a:t>M</a:t>
            </a:r>
            <a:r>
              <a:rPr lang="en-GB"/>
              <a:t>otivates authors because </a:t>
            </a:r>
            <a:r>
              <a:rPr lang="en-GB"/>
              <a:t>it is unclear whether this applies as well to tasks other than machine translation.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6"/>
          <p:cNvPicPr preferRelativeResize="0"/>
          <p:nvPr/>
        </p:nvPicPr>
        <p:blipFill>
          <a:blip r:embed="rId3">
            <a:alphaModFix/>
          </a:blip>
          <a:stretch>
            <a:fillRect/>
          </a:stretch>
        </p:blipFill>
        <p:spPr>
          <a:xfrm>
            <a:off x="1508075" y="205950"/>
            <a:ext cx="6710024" cy="4937550"/>
          </a:xfrm>
          <a:prstGeom prst="rect">
            <a:avLst/>
          </a:prstGeom>
          <a:noFill/>
          <a:ln>
            <a:noFill/>
          </a:ln>
        </p:spPr>
      </p:pic>
      <p:sp>
        <p:nvSpPr>
          <p:cNvPr id="210" name="Google Shape;210;p36"/>
          <p:cNvSpPr txBox="1"/>
          <p:nvPr>
            <p:ph type="title"/>
          </p:nvPr>
        </p:nvSpPr>
        <p:spPr>
          <a:xfrm>
            <a:off x="254225" y="33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Their experiment</a:t>
            </a:r>
            <a:endParaRPr/>
          </a:p>
        </p:txBody>
      </p:sp>
      <p:sp>
        <p:nvSpPr>
          <p:cNvPr id="211" name="Google Shape;211;p36"/>
          <p:cNvSpPr txBox="1"/>
          <p:nvPr/>
        </p:nvSpPr>
        <p:spPr>
          <a:xfrm>
            <a:off x="5194000" y="4212925"/>
            <a:ext cx="3808800" cy="1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t>RMSprop (Root Mean Square Propagation) is an optimization algorithm</a:t>
            </a:r>
            <a:endParaRPr sz="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Set </a:t>
            </a:r>
            <a:endParaRPr/>
          </a:p>
        </p:txBody>
      </p:sp>
      <p:pic>
        <p:nvPicPr>
          <p:cNvPr id="217" name="Google Shape;217;p37"/>
          <p:cNvPicPr preferRelativeResize="0"/>
          <p:nvPr/>
        </p:nvPicPr>
        <p:blipFill>
          <a:blip r:embed="rId3">
            <a:alphaModFix/>
          </a:blip>
          <a:stretch>
            <a:fillRect/>
          </a:stretch>
        </p:blipFill>
        <p:spPr>
          <a:xfrm>
            <a:off x="507650" y="1812725"/>
            <a:ext cx="3649300" cy="1824650"/>
          </a:xfrm>
          <a:prstGeom prst="rect">
            <a:avLst/>
          </a:prstGeom>
          <a:noFill/>
          <a:ln>
            <a:noFill/>
          </a:ln>
        </p:spPr>
      </p:pic>
      <p:pic>
        <p:nvPicPr>
          <p:cNvPr id="218" name="Google Shape;218;p37"/>
          <p:cNvPicPr preferRelativeResize="0"/>
          <p:nvPr/>
        </p:nvPicPr>
        <p:blipFill>
          <a:blip r:embed="rId4">
            <a:alphaModFix/>
          </a:blip>
          <a:stretch>
            <a:fillRect/>
          </a:stretch>
        </p:blipFill>
        <p:spPr>
          <a:xfrm>
            <a:off x="4968452" y="593862"/>
            <a:ext cx="2879975" cy="4089875"/>
          </a:xfrm>
          <a:prstGeom prst="rect">
            <a:avLst/>
          </a:prstGeom>
          <a:noFill/>
          <a:ln>
            <a:noFill/>
          </a:ln>
        </p:spPr>
      </p:pic>
      <p:pic>
        <p:nvPicPr>
          <p:cNvPr id="219" name="Google Shape;219;p37" title="Virtual-Piano-DataJ_3.wav">
            <a:hlinkClick r:id="rId5"/>
          </p:cNvPr>
          <p:cNvPicPr preferRelativeResize="0"/>
          <p:nvPr/>
        </p:nvPicPr>
        <p:blipFill>
          <a:blip r:embed="rId6">
            <a:alphaModFix/>
          </a:blip>
          <a:stretch>
            <a:fillRect/>
          </a:stretch>
        </p:blipFill>
        <p:spPr>
          <a:xfrm>
            <a:off x="152400" y="3789775"/>
            <a:ext cx="457200" cy="457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idx="1" type="body"/>
          </p:nvPr>
        </p:nvSpPr>
        <p:spPr>
          <a:xfrm>
            <a:off x="311700" y="347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Model</a:t>
            </a:r>
            <a:endParaRPr/>
          </a:p>
        </p:txBody>
      </p:sp>
      <p:pic>
        <p:nvPicPr>
          <p:cNvPr id="225" name="Google Shape;225;p38"/>
          <p:cNvPicPr preferRelativeResize="0"/>
          <p:nvPr/>
        </p:nvPicPr>
        <p:blipFill rotWithShape="1">
          <a:blip r:embed="rId3">
            <a:alphaModFix/>
          </a:blip>
          <a:srcRect b="3679" l="0" r="17245" t="0"/>
          <a:stretch/>
        </p:blipFill>
        <p:spPr>
          <a:xfrm>
            <a:off x="426650" y="1508613"/>
            <a:ext cx="4496975" cy="2255675"/>
          </a:xfrm>
          <a:prstGeom prst="rect">
            <a:avLst/>
          </a:prstGeom>
          <a:noFill/>
          <a:ln>
            <a:noFill/>
          </a:ln>
        </p:spPr>
      </p:pic>
      <p:sp>
        <p:nvSpPr>
          <p:cNvPr id="226" name="Google Shape;226;p38"/>
          <p:cNvSpPr txBox="1"/>
          <p:nvPr/>
        </p:nvSpPr>
        <p:spPr>
          <a:xfrm>
            <a:off x="5220125" y="1324263"/>
            <a:ext cx="3706800" cy="28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Three different recurrent neural networks (RNNs) were trained for each task: LSTM units (LSTM-RNN), GRUs (GRU-RNN), and tanh units (tanh-RNN).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models were designed to have approximately the same number of parameters to ensure a fair comparison.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9"/>
          <p:cNvPicPr preferRelativeResize="0"/>
          <p:nvPr/>
        </p:nvPicPr>
        <p:blipFill>
          <a:blip r:embed="rId3">
            <a:alphaModFix/>
          </a:blip>
          <a:stretch>
            <a:fillRect/>
          </a:stretch>
        </p:blipFill>
        <p:spPr>
          <a:xfrm>
            <a:off x="1547050" y="1067975"/>
            <a:ext cx="5556150" cy="3007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FIGURES</a:t>
            </a:r>
            <a:endParaRPr/>
          </a:p>
        </p:txBody>
      </p:sp>
      <p:pic>
        <p:nvPicPr>
          <p:cNvPr id="237" name="Google Shape;237;p40"/>
          <p:cNvPicPr preferRelativeResize="0"/>
          <p:nvPr/>
        </p:nvPicPr>
        <p:blipFill>
          <a:blip r:embed="rId3">
            <a:alphaModFix/>
          </a:blip>
          <a:stretch>
            <a:fillRect/>
          </a:stretch>
        </p:blipFill>
        <p:spPr>
          <a:xfrm>
            <a:off x="484021" y="1151821"/>
            <a:ext cx="3750850" cy="3537649"/>
          </a:xfrm>
          <a:prstGeom prst="rect">
            <a:avLst/>
          </a:prstGeom>
          <a:noFill/>
          <a:ln>
            <a:noFill/>
          </a:ln>
        </p:spPr>
      </p:pic>
      <p:pic>
        <p:nvPicPr>
          <p:cNvPr id="238" name="Google Shape;238;p40"/>
          <p:cNvPicPr preferRelativeResize="0"/>
          <p:nvPr/>
        </p:nvPicPr>
        <p:blipFill>
          <a:blip r:embed="rId4">
            <a:alphaModFix/>
          </a:blip>
          <a:stretch>
            <a:fillRect/>
          </a:stretch>
        </p:blipFill>
        <p:spPr>
          <a:xfrm>
            <a:off x="4655475" y="1151825"/>
            <a:ext cx="3684027" cy="35376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GB" sz="1800">
                <a:solidFill>
                  <a:schemeClr val="dk2"/>
                </a:solidFill>
              </a:rPr>
              <a:t>Key Takeaways</a:t>
            </a:r>
            <a:endParaRPr b="1"/>
          </a:p>
        </p:txBody>
      </p:sp>
      <p:sp>
        <p:nvSpPr>
          <p:cNvPr id="244" name="Google Shape;24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GB"/>
              <a:t>Gated units (LSTM ,GRU) demonstrated superior performance compared to traditional tanh units ,especially in more challenging tasks like raw speech signal modeling.</a:t>
            </a:r>
            <a:endParaRPr/>
          </a:p>
          <a:p>
            <a:pPr indent="-342900" lvl="0" marL="457200" rtl="0" algn="l">
              <a:spcBef>
                <a:spcPts val="0"/>
              </a:spcBef>
              <a:spcAft>
                <a:spcPts val="0"/>
              </a:spcAft>
              <a:buSzPts val="1800"/>
              <a:buChar char="●"/>
            </a:pPr>
            <a:r>
              <a:rPr lang="en-GB"/>
              <a:t>The choice between LSTM and GRU might be </a:t>
            </a:r>
            <a:r>
              <a:rPr b="1" lang="en-GB"/>
              <a:t>dataset and task-dependent</a:t>
            </a:r>
            <a:r>
              <a:rPr lang="en-GB"/>
              <a:t>, as both units showed competitive performance in different scenarios.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72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Paper about ?</a:t>
            </a:r>
            <a:endParaRPr/>
          </a:p>
        </p:txBody>
      </p:sp>
      <p:sp>
        <p:nvSpPr>
          <p:cNvPr id="68" name="Google Shape;68;p15"/>
          <p:cNvSpPr txBox="1"/>
          <p:nvPr>
            <p:ph idx="1" type="body"/>
          </p:nvPr>
        </p:nvSpPr>
        <p:spPr>
          <a:xfrm>
            <a:off x="311700" y="730375"/>
            <a:ext cx="8520600" cy="3416400"/>
          </a:xfrm>
          <a:prstGeom prst="rect">
            <a:avLst/>
          </a:prstGeom>
        </p:spPr>
        <p:txBody>
          <a:bodyPr anchorCtr="0" anchor="t" bIns="91425" lIns="91425" spcFirstLastPara="1" rIns="91425" wrap="square" tIns="91425">
            <a:noAutofit/>
          </a:bodyPr>
          <a:lstStyle/>
          <a:p>
            <a:pPr indent="-331470" lvl="0" marL="457200" rtl="0" algn="l">
              <a:lnSpc>
                <a:spcPct val="95000"/>
              </a:lnSpc>
              <a:spcBef>
                <a:spcPts val="0"/>
              </a:spcBef>
              <a:spcAft>
                <a:spcPts val="0"/>
              </a:spcAft>
              <a:buSzPts val="1620"/>
              <a:buChar char="●"/>
            </a:pPr>
            <a:r>
              <a:rPr lang="en-GB" sz="1620"/>
              <a:t>The paper compares </a:t>
            </a:r>
            <a:endParaRPr sz="1620"/>
          </a:p>
          <a:p>
            <a:pPr indent="0" lvl="0" marL="457200" rtl="0" algn="l">
              <a:lnSpc>
                <a:spcPct val="95000"/>
              </a:lnSpc>
              <a:spcBef>
                <a:spcPts val="1200"/>
              </a:spcBef>
              <a:spcAft>
                <a:spcPts val="0"/>
              </a:spcAft>
              <a:buSzPts val="440"/>
              <a:buNone/>
            </a:pPr>
            <a:r>
              <a:rPr lang="en-GB" sz="1620"/>
              <a:t> tanh RNN,</a:t>
            </a:r>
            <a:endParaRPr sz="1620"/>
          </a:p>
          <a:p>
            <a:pPr indent="0" lvl="0" marL="457200" rtl="0" algn="l">
              <a:lnSpc>
                <a:spcPct val="95000"/>
              </a:lnSpc>
              <a:spcBef>
                <a:spcPts val="1200"/>
              </a:spcBef>
              <a:spcAft>
                <a:spcPts val="0"/>
              </a:spcAft>
              <a:buSzPts val="440"/>
              <a:buNone/>
            </a:pPr>
            <a:r>
              <a:rPr lang="en-GB" sz="1620"/>
              <a:t> LSTM,</a:t>
            </a:r>
            <a:endParaRPr sz="1620"/>
          </a:p>
          <a:p>
            <a:pPr indent="0" lvl="0" marL="457200" rtl="0" algn="l">
              <a:lnSpc>
                <a:spcPct val="95000"/>
              </a:lnSpc>
              <a:spcBef>
                <a:spcPts val="1200"/>
              </a:spcBef>
              <a:spcAft>
                <a:spcPts val="0"/>
              </a:spcAft>
              <a:buSzPts val="440"/>
              <a:buNone/>
            </a:pPr>
            <a:r>
              <a:rPr lang="en-GB" sz="1620"/>
              <a:t> GRU.</a:t>
            </a:r>
            <a:endParaRPr sz="1620"/>
          </a:p>
          <a:p>
            <a:pPr indent="0" lvl="0" marL="457200" rtl="0" algn="l">
              <a:lnSpc>
                <a:spcPct val="95000"/>
              </a:lnSpc>
              <a:spcBef>
                <a:spcPts val="1200"/>
              </a:spcBef>
              <a:spcAft>
                <a:spcPts val="0"/>
              </a:spcAft>
              <a:buNone/>
            </a:pPr>
            <a:r>
              <a:rPr lang="en-GB" sz="1620"/>
              <a:t>for this particular dataset</a:t>
            </a:r>
            <a:endParaRPr sz="1620"/>
          </a:p>
          <a:p>
            <a:pPr indent="0" lvl="0" marL="457200" rtl="0" algn="l">
              <a:lnSpc>
                <a:spcPct val="95000"/>
              </a:lnSpc>
              <a:spcBef>
                <a:spcPts val="1200"/>
              </a:spcBef>
              <a:spcAft>
                <a:spcPts val="0"/>
              </a:spcAft>
              <a:buNone/>
            </a:pPr>
            <a:r>
              <a:t/>
            </a:r>
            <a:endParaRPr sz="1620"/>
          </a:p>
          <a:p>
            <a:pPr indent="-331470" lvl="0" marL="457200" rtl="0" algn="l">
              <a:lnSpc>
                <a:spcPct val="95000"/>
              </a:lnSpc>
              <a:spcBef>
                <a:spcPts val="1200"/>
              </a:spcBef>
              <a:spcAft>
                <a:spcPts val="0"/>
              </a:spcAft>
              <a:buSzPts val="1620"/>
              <a:buChar char="●"/>
            </a:pPr>
            <a:r>
              <a:rPr lang="en-GB" sz="1620"/>
              <a:t>GRU is better.	                                                          WHY?</a:t>
            </a:r>
            <a:endParaRPr sz="1620"/>
          </a:p>
          <a:p>
            <a:pPr indent="-331470" lvl="0" marL="457200" rtl="0" algn="l">
              <a:lnSpc>
                <a:spcPct val="95000"/>
              </a:lnSpc>
              <a:spcBef>
                <a:spcPts val="0"/>
              </a:spcBef>
              <a:spcAft>
                <a:spcPts val="0"/>
              </a:spcAft>
              <a:buSzPts val="1620"/>
              <a:buChar char="●"/>
            </a:pPr>
            <a:r>
              <a:rPr lang="en-GB" sz="1620"/>
              <a:t>LSTM</a:t>
            </a:r>
            <a:r>
              <a:rPr lang="en-GB" sz="1620"/>
              <a:t> is found to be comparable to </a:t>
            </a:r>
            <a:r>
              <a:rPr lang="en-GB" sz="1620"/>
              <a:t>GRU</a:t>
            </a:r>
            <a:r>
              <a:rPr lang="en-GB" sz="1620"/>
              <a:t>.	                  WHY?</a:t>
            </a:r>
            <a:endParaRPr sz="1620"/>
          </a:p>
          <a:p>
            <a:pPr indent="-331470" lvl="0" marL="457200" rtl="0" algn="l">
              <a:lnSpc>
                <a:spcPct val="95000"/>
              </a:lnSpc>
              <a:spcBef>
                <a:spcPts val="0"/>
              </a:spcBef>
              <a:spcAft>
                <a:spcPts val="0"/>
              </a:spcAft>
              <a:buSzPts val="1620"/>
              <a:buChar char="●"/>
            </a:pPr>
            <a:r>
              <a:rPr lang="en-GB" sz="1620"/>
              <a:t>LSTM and GRU outperform tanh RNN. (Rnn is  Okeyish )      WHY?</a:t>
            </a:r>
            <a:endParaRPr sz="1620"/>
          </a:p>
          <a:p>
            <a:pPr indent="-331470" lvl="0" marL="457200" rtl="0" algn="l">
              <a:lnSpc>
                <a:spcPct val="95000"/>
              </a:lnSpc>
              <a:spcBef>
                <a:spcPts val="0"/>
              </a:spcBef>
              <a:spcAft>
                <a:spcPts val="0"/>
              </a:spcAft>
              <a:buSzPts val="1620"/>
              <a:buChar char="●"/>
            </a:pPr>
            <a:r>
              <a:rPr lang="en-GB" sz="1620"/>
              <a:t>                                                                                                      WHY NOT STD NN?</a:t>
            </a:r>
            <a:endParaRPr sz="1620"/>
          </a:p>
          <a:p>
            <a:pPr indent="0" lvl="0" marL="457200" rtl="0" algn="l">
              <a:lnSpc>
                <a:spcPct val="95000"/>
              </a:lnSpc>
              <a:spcBef>
                <a:spcPts val="1200"/>
              </a:spcBef>
              <a:spcAft>
                <a:spcPts val="1200"/>
              </a:spcAft>
              <a:buSzPts val="440"/>
              <a:buNone/>
            </a:pPr>
            <a:r>
              <a:t/>
            </a:r>
            <a:endParaRPr sz="16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a:t>
            </a:r>
            <a:endParaRPr/>
          </a:p>
        </p:txBody>
      </p:sp>
      <p:sp>
        <p:nvSpPr>
          <p:cNvPr id="250" name="Google Shape;25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u="sng">
                <a:solidFill>
                  <a:schemeClr val="hlink"/>
                </a:solidFill>
                <a:hlinkClick r:id="rId3"/>
              </a:rPr>
              <a:t>https://youtu.be/S7oA5C43Rbc?feature=shared</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6" name="Google Shape;256;p43"/>
          <p:cNvSpPr txBox="1"/>
          <p:nvPr>
            <p:ph idx="1" type="body"/>
          </p:nvPr>
        </p:nvSpPr>
        <p:spPr>
          <a:xfrm>
            <a:off x="2539875" y="1525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6500"/>
              <a:t>Thank you</a:t>
            </a:r>
            <a:endParaRPr sz="6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14896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620"/>
              <a:t>        Each input </a:t>
            </a:r>
            <a:r>
              <a:rPr lang="en-GB" sz="1620"/>
              <a:t> </a:t>
            </a:r>
            <a:r>
              <a:rPr lang="en-GB" sz="1620"/>
              <a:t>represented</a:t>
            </a:r>
            <a:r>
              <a:rPr lang="en-GB" sz="1620"/>
              <a:t> as one hot representation vector</a:t>
            </a:r>
            <a:endParaRPr sz="1620"/>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411126" y="468912"/>
            <a:ext cx="8321737" cy="4205676"/>
          </a:xfrm>
          <a:prstGeom prst="rect">
            <a:avLst/>
          </a:prstGeom>
          <a:noFill/>
          <a:ln>
            <a:noFill/>
          </a:ln>
        </p:spPr>
      </p:pic>
      <p:pic>
        <p:nvPicPr>
          <p:cNvPr id="76" name="Google Shape;76;p16"/>
          <p:cNvPicPr preferRelativeResize="0"/>
          <p:nvPr/>
        </p:nvPicPr>
        <p:blipFill>
          <a:blip r:embed="rId4">
            <a:alphaModFix/>
          </a:blip>
          <a:stretch>
            <a:fillRect/>
          </a:stretch>
        </p:blipFill>
        <p:spPr>
          <a:xfrm>
            <a:off x="411138" y="4622301"/>
            <a:ext cx="8321724" cy="521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2265000" y="1284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5800"/>
              <a:t> </a:t>
            </a:r>
            <a:r>
              <a:rPr lang="en-GB" sz="5800"/>
              <a:t>WHY RNN?</a:t>
            </a:r>
            <a:endParaRPr sz="5800"/>
          </a:p>
        </p:txBody>
      </p:sp>
      <p:sp>
        <p:nvSpPr>
          <p:cNvPr id="82" name="Google Shape;82;p17"/>
          <p:cNvSpPr txBox="1"/>
          <p:nvPr/>
        </p:nvSpPr>
        <p:spPr>
          <a:xfrm>
            <a:off x="2873925" y="2762150"/>
            <a:ext cx="5653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GB" sz="1800">
                <a:solidFill>
                  <a:schemeClr val="dk2"/>
                </a:solidFill>
              </a:rPr>
              <a:t>   Solves STD NN problems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1917288" y="0"/>
            <a:ext cx="5309411"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0" y="0"/>
            <a:ext cx="9144001" cy="3499740"/>
          </a:xfrm>
          <a:prstGeom prst="rect">
            <a:avLst/>
          </a:prstGeom>
          <a:noFill/>
          <a:ln>
            <a:noFill/>
          </a:ln>
        </p:spPr>
      </p:pic>
      <p:pic>
        <p:nvPicPr>
          <p:cNvPr id="97" name="Google Shape;97;p19"/>
          <p:cNvPicPr preferRelativeResize="0"/>
          <p:nvPr/>
        </p:nvPicPr>
        <p:blipFill>
          <a:blip r:embed="rId4">
            <a:alphaModFix/>
          </a:blip>
          <a:stretch>
            <a:fillRect/>
          </a:stretch>
        </p:blipFill>
        <p:spPr>
          <a:xfrm>
            <a:off x="1589350" y="3499750"/>
            <a:ext cx="5553075" cy="164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Weights and bias are shared </a:t>
            </a:r>
            <a:r>
              <a:rPr lang="en-GB"/>
              <a:t>across</a:t>
            </a:r>
            <a:r>
              <a:rPr lang="en-GB"/>
              <a:t> each step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Music generation</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2786136" y="1017723"/>
            <a:ext cx="4133788" cy="3597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