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06" r:id="rId2"/>
    <p:sldId id="304" r:id="rId3"/>
    <p:sldId id="305" r:id="rId4"/>
    <p:sldId id="320" r:id="rId5"/>
    <p:sldId id="321" r:id="rId6"/>
    <p:sldId id="307" r:id="rId7"/>
    <p:sldId id="308" r:id="rId8"/>
    <p:sldId id="309" r:id="rId9"/>
    <p:sldId id="323" r:id="rId10"/>
    <p:sldId id="314" r:id="rId11"/>
    <p:sldId id="312" r:id="rId12"/>
    <p:sldId id="328" r:id="rId13"/>
  </p:sldIdLst>
  <p:sldSz cx="12192000" cy="6858000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1" clrIdx="0">
    <p:extLst>
      <p:ext uri="{19B8F6BF-5375-455C-9EA6-DF929625EA0E}">
        <p15:presenceInfo xmlns:p15="http://schemas.microsoft.com/office/powerpoint/2012/main" xmlns="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10" autoAdjust="0"/>
  </p:normalViewPr>
  <p:slideViewPr>
    <p:cSldViewPr>
      <p:cViewPr>
        <p:scale>
          <a:sx n="88" d="100"/>
          <a:sy n="88" d="100"/>
        </p:scale>
        <p:origin x="-379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8BBED-26A8-437C-91E2-1B5DC349BDDD}" type="doc">
      <dgm:prSet loTypeId="urn:microsoft.com/office/officeart/2005/8/layout/chevron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FC137A0-A1FF-45F3-AB23-FB3F5F7FB178}">
      <dgm:prSet/>
      <dgm:spPr/>
      <dgm:t>
        <a:bodyPr/>
        <a:lstStyle/>
        <a:p>
          <a:pPr rtl="0"/>
          <a:endParaRPr lang="en-US" dirty="0"/>
        </a:p>
      </dgm:t>
    </dgm:pt>
    <dgm:pt modelId="{BC1AE39D-3B36-41D5-A717-2D1E0C219EC2}" type="parTrans" cxnId="{DD8CDAA9-4D15-40E2-A759-31A81F70A2B7}">
      <dgm:prSet/>
      <dgm:spPr/>
      <dgm:t>
        <a:bodyPr/>
        <a:lstStyle/>
        <a:p>
          <a:endParaRPr lang="en-US"/>
        </a:p>
      </dgm:t>
    </dgm:pt>
    <dgm:pt modelId="{55D7DE7C-7345-4541-B6A8-C1B02BF82F16}" type="sibTrans" cxnId="{DD8CDAA9-4D15-40E2-A759-31A81F70A2B7}">
      <dgm:prSet/>
      <dgm:spPr/>
      <dgm:t>
        <a:bodyPr/>
        <a:lstStyle/>
        <a:p>
          <a:endParaRPr lang="en-US"/>
        </a:p>
      </dgm:t>
    </dgm:pt>
    <dgm:pt modelId="{8B50E56E-1A51-4F7E-AC23-B14229931038}">
      <dgm:prSet/>
      <dgm:spPr/>
      <dgm:t>
        <a:bodyPr/>
        <a:lstStyle/>
        <a:p>
          <a:pPr rtl="0"/>
          <a:endParaRPr lang="en-US" dirty="0"/>
        </a:p>
      </dgm:t>
    </dgm:pt>
    <dgm:pt modelId="{8B8F3279-609D-41D9-9A4C-56A76911671D}" type="parTrans" cxnId="{B9738BBD-205A-4D96-BF2C-BA0939167E52}">
      <dgm:prSet/>
      <dgm:spPr/>
      <dgm:t>
        <a:bodyPr/>
        <a:lstStyle/>
        <a:p>
          <a:endParaRPr lang="en-US"/>
        </a:p>
      </dgm:t>
    </dgm:pt>
    <dgm:pt modelId="{362E8CDC-3558-4BBA-AD81-A264600FE0FD}" type="sibTrans" cxnId="{B9738BBD-205A-4D96-BF2C-BA0939167E52}">
      <dgm:prSet/>
      <dgm:spPr/>
      <dgm:t>
        <a:bodyPr/>
        <a:lstStyle/>
        <a:p>
          <a:endParaRPr lang="en-US"/>
        </a:p>
      </dgm:t>
    </dgm:pt>
    <dgm:pt modelId="{2BB1796E-5C1A-46F9-BC17-6A88AD1938CC}">
      <dgm:prSet/>
      <dgm:spPr/>
      <dgm:t>
        <a:bodyPr/>
        <a:lstStyle/>
        <a:p>
          <a:pPr rtl="0"/>
          <a:r>
            <a:rPr lang="en-US" dirty="0" smtClean="0"/>
            <a:t>There are currently no efficient technologies for extraction and purification of red earth. </a:t>
          </a:r>
          <a:endParaRPr lang="en-US" dirty="0"/>
        </a:p>
      </dgm:t>
    </dgm:pt>
    <dgm:pt modelId="{52B16B60-A26F-460D-B3E9-7503F55D9B0B}" type="parTrans" cxnId="{69AE4D1D-259A-46A6-BAC0-08A4C924C275}">
      <dgm:prSet/>
      <dgm:spPr/>
      <dgm:t>
        <a:bodyPr/>
        <a:lstStyle/>
        <a:p>
          <a:endParaRPr lang="en-US"/>
        </a:p>
      </dgm:t>
    </dgm:pt>
    <dgm:pt modelId="{ABDA7D1C-7BDF-44C6-89D9-4646E4906A25}" type="sibTrans" cxnId="{69AE4D1D-259A-46A6-BAC0-08A4C924C275}">
      <dgm:prSet/>
      <dgm:spPr/>
      <dgm:t>
        <a:bodyPr/>
        <a:lstStyle/>
        <a:p>
          <a:endParaRPr lang="en-US"/>
        </a:p>
      </dgm:t>
    </dgm:pt>
    <dgm:pt modelId="{3E6DB503-FAB5-4D3C-B088-530D4AD7A58B}">
      <dgm:prSet/>
      <dgm:spPr/>
      <dgm:t>
        <a:bodyPr/>
        <a:lstStyle/>
        <a:p>
          <a:pPr rtl="0"/>
          <a:r>
            <a:rPr lang="en-US" dirty="0" smtClean="0"/>
            <a:t>Difficulties in extraction of Tio2 from </a:t>
          </a:r>
          <a:r>
            <a:rPr lang="en-US" dirty="0" err="1" smtClean="0"/>
            <a:t>ilmenite</a:t>
          </a:r>
          <a:r>
            <a:rPr lang="en-US" dirty="0" smtClean="0"/>
            <a:t> found in red earth due to the complex mineral structure of </a:t>
          </a:r>
          <a:r>
            <a:rPr lang="en-US" dirty="0" err="1" smtClean="0"/>
            <a:t>ilmenite</a:t>
          </a:r>
          <a:r>
            <a:rPr lang="en-US" dirty="0" smtClean="0"/>
            <a:t> and the presence of impurities.</a:t>
          </a:r>
          <a:endParaRPr lang="en-US" dirty="0"/>
        </a:p>
      </dgm:t>
    </dgm:pt>
    <dgm:pt modelId="{2393ADCA-BA43-432C-A2CC-9A0E0669AC02}" type="parTrans" cxnId="{DA781B31-40A9-41B5-9A9C-B85B39E9B235}">
      <dgm:prSet/>
      <dgm:spPr/>
      <dgm:t>
        <a:bodyPr/>
        <a:lstStyle/>
        <a:p>
          <a:endParaRPr lang="en-US"/>
        </a:p>
      </dgm:t>
    </dgm:pt>
    <dgm:pt modelId="{0BC7176D-1658-4150-BAFE-C0919A1230A0}" type="sibTrans" cxnId="{DA781B31-40A9-41B5-9A9C-B85B39E9B235}">
      <dgm:prSet/>
      <dgm:spPr/>
      <dgm:t>
        <a:bodyPr/>
        <a:lstStyle/>
        <a:p>
          <a:endParaRPr lang="en-US"/>
        </a:p>
      </dgm:t>
    </dgm:pt>
    <dgm:pt modelId="{D4CD8877-9B02-4914-82A5-1EEC7FEDD9BF}" type="pres">
      <dgm:prSet presAssocID="{2B78BBED-26A8-437C-91E2-1B5DC349BDD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CF0119-35D5-4A45-8B5C-FE08B0625221}" type="pres">
      <dgm:prSet presAssocID="{5FC137A0-A1FF-45F3-AB23-FB3F5F7FB178}" presName="composite" presStyleCnt="0"/>
      <dgm:spPr/>
    </dgm:pt>
    <dgm:pt modelId="{6735D11C-7497-4D7E-BB92-DDC6F94C358A}" type="pres">
      <dgm:prSet presAssocID="{5FC137A0-A1FF-45F3-AB23-FB3F5F7FB178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E0FEE-5B10-4FE1-81FA-14EA2219AD8B}" type="pres">
      <dgm:prSet presAssocID="{5FC137A0-A1FF-45F3-AB23-FB3F5F7FB178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70E68-1092-4B91-9D97-63B882C4D5C2}" type="pres">
      <dgm:prSet presAssocID="{55D7DE7C-7345-4541-B6A8-C1B02BF82F16}" presName="sp" presStyleCnt="0"/>
      <dgm:spPr/>
    </dgm:pt>
    <dgm:pt modelId="{19A0EE84-9185-4203-8081-72D09906DF57}" type="pres">
      <dgm:prSet presAssocID="{8B50E56E-1A51-4F7E-AC23-B14229931038}" presName="composite" presStyleCnt="0"/>
      <dgm:spPr/>
    </dgm:pt>
    <dgm:pt modelId="{EB008E33-D652-49B0-855E-E0040C736AC6}" type="pres">
      <dgm:prSet presAssocID="{8B50E56E-1A51-4F7E-AC23-B14229931038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FA8DA-B208-435B-B15B-6A19701375B9}" type="pres">
      <dgm:prSet presAssocID="{8B50E56E-1A51-4F7E-AC23-B14229931038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738BBD-205A-4D96-BF2C-BA0939167E52}" srcId="{2B78BBED-26A8-437C-91E2-1B5DC349BDDD}" destId="{8B50E56E-1A51-4F7E-AC23-B14229931038}" srcOrd="1" destOrd="0" parTransId="{8B8F3279-609D-41D9-9A4C-56A76911671D}" sibTransId="{362E8CDC-3558-4BBA-AD81-A264600FE0FD}"/>
    <dgm:cxn modelId="{FAAC0585-6D65-426C-85C8-D2D46EAC8D39}" type="presOf" srcId="{3E6DB503-FAB5-4D3C-B088-530D4AD7A58B}" destId="{DA7FA8DA-B208-435B-B15B-6A19701375B9}" srcOrd="0" destOrd="0" presId="urn:microsoft.com/office/officeart/2005/8/layout/chevron2"/>
    <dgm:cxn modelId="{D888A6F1-8E03-4000-941D-671C24AE0134}" type="presOf" srcId="{5FC137A0-A1FF-45F3-AB23-FB3F5F7FB178}" destId="{6735D11C-7497-4D7E-BB92-DDC6F94C358A}" srcOrd="0" destOrd="0" presId="urn:microsoft.com/office/officeart/2005/8/layout/chevron2"/>
    <dgm:cxn modelId="{DA781B31-40A9-41B5-9A9C-B85B39E9B235}" srcId="{8B50E56E-1A51-4F7E-AC23-B14229931038}" destId="{3E6DB503-FAB5-4D3C-B088-530D4AD7A58B}" srcOrd="0" destOrd="0" parTransId="{2393ADCA-BA43-432C-A2CC-9A0E0669AC02}" sibTransId="{0BC7176D-1658-4150-BAFE-C0919A1230A0}"/>
    <dgm:cxn modelId="{9359B126-5B15-43BF-BB76-32B19655FEA8}" type="presOf" srcId="{2BB1796E-5C1A-46F9-BC17-6A88AD1938CC}" destId="{E2AE0FEE-5B10-4FE1-81FA-14EA2219AD8B}" srcOrd="0" destOrd="0" presId="urn:microsoft.com/office/officeart/2005/8/layout/chevron2"/>
    <dgm:cxn modelId="{74CAD1DD-8AE8-4BD1-8858-21A286B9D7C9}" type="presOf" srcId="{2B78BBED-26A8-437C-91E2-1B5DC349BDDD}" destId="{D4CD8877-9B02-4914-82A5-1EEC7FEDD9BF}" srcOrd="0" destOrd="0" presId="urn:microsoft.com/office/officeart/2005/8/layout/chevron2"/>
    <dgm:cxn modelId="{DD8CDAA9-4D15-40E2-A759-31A81F70A2B7}" srcId="{2B78BBED-26A8-437C-91E2-1B5DC349BDDD}" destId="{5FC137A0-A1FF-45F3-AB23-FB3F5F7FB178}" srcOrd="0" destOrd="0" parTransId="{BC1AE39D-3B36-41D5-A717-2D1E0C219EC2}" sibTransId="{55D7DE7C-7345-4541-B6A8-C1B02BF82F16}"/>
    <dgm:cxn modelId="{16B42EB5-8DEA-4A7D-BD0B-A8D016CB4075}" type="presOf" srcId="{8B50E56E-1A51-4F7E-AC23-B14229931038}" destId="{EB008E33-D652-49B0-855E-E0040C736AC6}" srcOrd="0" destOrd="0" presId="urn:microsoft.com/office/officeart/2005/8/layout/chevron2"/>
    <dgm:cxn modelId="{69AE4D1D-259A-46A6-BAC0-08A4C924C275}" srcId="{5FC137A0-A1FF-45F3-AB23-FB3F5F7FB178}" destId="{2BB1796E-5C1A-46F9-BC17-6A88AD1938CC}" srcOrd="0" destOrd="0" parTransId="{52B16B60-A26F-460D-B3E9-7503F55D9B0B}" sibTransId="{ABDA7D1C-7BDF-44C6-89D9-4646E4906A25}"/>
    <dgm:cxn modelId="{B466361A-ED8C-416C-A11C-F28F9E76AD97}" type="presParOf" srcId="{D4CD8877-9B02-4914-82A5-1EEC7FEDD9BF}" destId="{30CF0119-35D5-4A45-8B5C-FE08B0625221}" srcOrd="0" destOrd="0" presId="urn:microsoft.com/office/officeart/2005/8/layout/chevron2"/>
    <dgm:cxn modelId="{469FD902-1F15-438A-847A-E9B9D1A8FA14}" type="presParOf" srcId="{30CF0119-35D5-4A45-8B5C-FE08B0625221}" destId="{6735D11C-7497-4D7E-BB92-DDC6F94C358A}" srcOrd="0" destOrd="0" presId="urn:microsoft.com/office/officeart/2005/8/layout/chevron2"/>
    <dgm:cxn modelId="{9FCF26EE-4E3D-4C84-86F6-ED3191430C79}" type="presParOf" srcId="{30CF0119-35D5-4A45-8B5C-FE08B0625221}" destId="{E2AE0FEE-5B10-4FE1-81FA-14EA2219AD8B}" srcOrd="1" destOrd="0" presId="urn:microsoft.com/office/officeart/2005/8/layout/chevron2"/>
    <dgm:cxn modelId="{7958443D-C4F6-4F14-89EF-6EB4BA48DEA1}" type="presParOf" srcId="{D4CD8877-9B02-4914-82A5-1EEC7FEDD9BF}" destId="{29470E68-1092-4B91-9D97-63B882C4D5C2}" srcOrd="1" destOrd="0" presId="urn:microsoft.com/office/officeart/2005/8/layout/chevron2"/>
    <dgm:cxn modelId="{1BE78087-7EF4-4065-9846-EC58DE6A5925}" type="presParOf" srcId="{D4CD8877-9B02-4914-82A5-1EEC7FEDD9BF}" destId="{19A0EE84-9185-4203-8081-72D09906DF57}" srcOrd="2" destOrd="0" presId="urn:microsoft.com/office/officeart/2005/8/layout/chevron2"/>
    <dgm:cxn modelId="{9A787A0F-EA7A-472C-8B1F-32412B9A985C}" type="presParOf" srcId="{19A0EE84-9185-4203-8081-72D09906DF57}" destId="{EB008E33-D652-49B0-855E-E0040C736AC6}" srcOrd="0" destOrd="0" presId="urn:microsoft.com/office/officeart/2005/8/layout/chevron2"/>
    <dgm:cxn modelId="{E13AD4AE-DF4D-4111-829C-4B3B69473859}" type="presParOf" srcId="{19A0EE84-9185-4203-8081-72D09906DF57}" destId="{DA7FA8DA-B208-435B-B15B-6A19701375B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5D11C-7497-4D7E-BB92-DDC6F94C358A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 rot="-5400000">
        <a:off x="1" y="812886"/>
        <a:ext cx="1621128" cy="694769"/>
      </dsp:txXfrm>
    </dsp:sp>
    <dsp:sp modelId="{E2AE0FEE-5B10-4FE1-81FA-14EA2219AD8B}">
      <dsp:nvSpPr>
        <dsp:cNvPr id="0" name=""/>
        <dsp:cNvSpPr/>
      </dsp:nvSpPr>
      <dsp:spPr>
        <a:xfrm rot="5400000">
          <a:off x="5506197" y="-3882746"/>
          <a:ext cx="1505333" cy="9275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There are currently no efficient technologies for extraction and purification of red earth. </a:t>
          </a:r>
          <a:endParaRPr lang="en-US" sz="3100" kern="1200" dirty="0"/>
        </a:p>
      </dsp:txBody>
      <dsp:txXfrm rot="-5400000">
        <a:off x="1621128" y="75807"/>
        <a:ext cx="9201987" cy="1358365"/>
      </dsp:txXfrm>
    </dsp:sp>
    <dsp:sp modelId="{EB008E33-D652-49B0-855E-E0040C736AC6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 rot="-5400000">
        <a:off x="1" y="2843681"/>
        <a:ext cx="1621128" cy="694769"/>
      </dsp:txXfrm>
    </dsp:sp>
    <dsp:sp modelId="{DA7FA8DA-B208-435B-B15B-6A19701375B9}">
      <dsp:nvSpPr>
        <dsp:cNvPr id="0" name=""/>
        <dsp:cNvSpPr/>
      </dsp:nvSpPr>
      <dsp:spPr>
        <a:xfrm rot="5400000">
          <a:off x="5506197" y="-1851951"/>
          <a:ext cx="1505333" cy="9275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Difficulties in extraction of Tio2 from </a:t>
          </a:r>
          <a:r>
            <a:rPr lang="en-US" sz="3100" kern="1200" dirty="0" err="1" smtClean="0"/>
            <a:t>ilmenite</a:t>
          </a:r>
          <a:r>
            <a:rPr lang="en-US" sz="3100" kern="1200" dirty="0" smtClean="0"/>
            <a:t> found in red earth due to the complex mineral structure of </a:t>
          </a:r>
          <a:r>
            <a:rPr lang="en-US" sz="3100" kern="1200" dirty="0" err="1" smtClean="0"/>
            <a:t>ilmenite</a:t>
          </a:r>
          <a:r>
            <a:rPr lang="en-US" sz="3100" kern="1200" dirty="0" smtClean="0"/>
            <a:t> and the presence of impurities.</a:t>
          </a:r>
          <a:endParaRPr lang="en-US" sz="3100" kern="1200" dirty="0"/>
        </a:p>
      </dsp:txBody>
      <dsp:txXfrm rot="-5400000">
        <a:off x="1621128" y="2106602"/>
        <a:ext cx="9201987" cy="1358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954A3-3024-4B0F-B390-86F84BFF19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DD4BC-E36A-4784-B38E-DC8A3904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88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75033-6EEE-401B-B601-92CE259307C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7CB89-7DAD-46E0-B283-AC857907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969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5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BE4EF-87A5-4353-8E6D-80938B3BE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FFF9BB-2D86-4A98-8368-A2800EF9C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0D0F18-6040-4513-8566-BCA2C270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7CEA-7AAD-4EB2-83EC-CCBE9268205B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B607E0-E06B-47E3-B415-8D8AC3A1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B07B56-3EA3-4E18-B3DA-B0787356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5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C92BF6-345A-4903-A209-E6FA0EDD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22CEDC-735F-43F5-8F25-F1207944E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2FCD9D-FC4D-46F5-9C2A-3EFFC4E8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CC0A-A2B2-4D4B-8EC0-D1F14F6844C2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8005A0-9A83-46A6-A2EE-8A684C04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A6CC8F-AD00-4CD2-AB26-A2268A3A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1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71B8B20-1B14-41AB-8A2C-5E687A7BB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07FB1C-727F-4C9F-95F3-483D1585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123EA4-63A5-4C45-8704-3FBED8BA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4E49-ACDC-405B-86B4-BF2928A7FAD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BB48B3-F1FB-4624-8466-9E5675C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65A22-76A1-4A23-B433-34A07469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13596-CBA4-44F7-9717-EBFCB537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B2CC8A-0114-4D02-8299-94549244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22409A-9468-467D-AA0C-5A449745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E387-160C-40D1-B23F-FDFDA8D7FA06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F67041-6CFA-4FE9-A776-CE1C1E10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E01356-19B5-4E6E-B9B8-E17362BD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C3CDBC-E88A-44A7-8934-C52E8202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98EEF95-050D-4825-BE78-506E55B69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EF02A7-EE53-454D-A247-2B87667F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9382-6B32-40C0-9238-00006377A401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D6E8C2-DB1D-462B-9B17-92A2D658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65FF5B-94BB-4789-93C9-F88DF463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70E3E-FF00-4C1C-9985-8A7806E2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4C7789-4E30-472E-A4FB-843DE0C24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116545-ECC6-407B-88C4-D73110498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0FBCD6-A398-4594-A5F8-F3386D4C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0B2B-67BA-4EE8-AFD7-E916F94CACC6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88127C-8532-4FFB-AD06-C4F4A538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0DFCFC-FE52-4464-A198-64530373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9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BF70D8-1130-45B0-B63E-7747F492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908205-2032-4243-AB3E-B4474BD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DB62B9-5643-46F5-A8F6-22B19316A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860DCB5-5C77-460B-85A3-AA0FED455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30AA9EE-C5DB-4077-A775-6330267E1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C055F6B-CD8E-4C64-BA4D-EFD687B3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C51A-FE72-4F09-9ACA-6F1D90BD84A3}" type="datetime1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A4824A-353E-4094-BE85-0F850FD8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AB17916-784F-464B-9547-BC0898AF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7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6AEDB1-0BB7-446B-B92A-915BC003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D45C606-BC8F-440B-8E8E-FC303084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62E1-A0D7-4324-B959-0C2183D73879}" type="datetime1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E7F227-79AC-4103-9535-80A42C55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126EA3-5CF7-494B-9BA5-8BEA99D4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6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E88B76C-7C0F-407E-9E26-99D89970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C07C-9EF8-426B-B753-1C1F1A45C9C0}" type="datetime1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526ECC-D2EC-4FB3-B0E2-F9544C50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C65850-99AF-4EBE-8B93-F94596F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1AB00-BE2F-4358-AFC6-A71C0647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2E8CB3-FFD6-42C8-BF3F-90227B5A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DEDA54-C660-4E7A-BFDA-782D0C2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D12329-E6A5-4597-BAB2-A275C41B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E9D6-4540-4FA0-8C46-E0FF16E1C1C0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7C446D-52C4-4A39-BB19-DE978D65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208660-403E-44EB-BF24-BA19325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1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2BEED-F978-4C33-9C77-01EF2EF3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F3EE78B-37F1-498C-AFF8-3DE6FE583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5279BC5-23A2-4F69-901D-BEABD11A5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C8DC3D-6B73-44CA-849A-E47AE5AF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2149-5398-4A55-AD44-68C91089D881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B272828-A060-42F1-B04E-89E5E2ED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46EC1A-F479-4699-9546-2062F5A6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16EADAF-CB8E-45F8-ABF1-0682FC67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3F713D-C8FA-4240-BAC8-B1CB617AB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0A6FDE-E99E-40AD-AF80-687B4FD03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B9A9D-FA36-4246-BA10-867F6A8A8DA3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F82800-3412-4A10-9CC5-42F449BDF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5D5013-639F-47B0-83F0-B1D3410CF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l.lib.uom.lk/handle/123/17423" TargetMode="External"/><Relationship Id="rId2" Type="http://schemas.openxmlformats.org/officeDocument/2006/relationships/hyperlink" Target="https://www.researchgate.net/figure/Map-of-the-Holcim-limestone-excavation-site-Eluwankulama-Aruwakkalu-Forest-Puttalam_fig20_2564547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rilankabusiness.com/blog/mineral-resources-from-sri-lanka.html" TargetMode="External"/><Relationship Id="rId5" Type="http://schemas.openxmlformats.org/officeDocument/2006/relationships/hyperlink" Target="https://www.mineralcommodities.com/products-sales/mineral-sands/" TargetMode="External"/><Relationship Id="rId4" Type="http://schemas.openxmlformats.org/officeDocument/2006/relationships/hyperlink" Target="https://www.dailymirror.lk/print/expose/Spotlight-on-Puttalam-Aussie-company-buys-Lankan-ilmenite-deposit-for-a-pittance/333-250736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l.lib.uom.lk/handle/123/17423" TargetMode="External"/><Relationship Id="rId4" Type="http://schemas.openxmlformats.org/officeDocument/2006/relationships/hyperlink" Target="https://www.researchgate.net/figure/Map-of-the-Holcim-limestone-excavation-site-Eluwankulama-Aruwakkalu-Forest-Puttalam_fig20_25645473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ilymirror.lk/print/expose/Spotlight-on-Puttalam-Aussie-company-buys-Lankan-ilmenite-deposit-for-a-pittance/333-25073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eralcommodities.com/products-sales/mineral-san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F17429F-E221-4210-92A5-BA906518C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526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Extraction of TiO2 from </a:t>
            </a:r>
            <a:r>
              <a:rPr lang="en-US" b="1" dirty="0" err="1" smtClean="0"/>
              <a:t>Ilmenite</a:t>
            </a:r>
            <a:r>
              <a:rPr lang="en-US" b="1" dirty="0" smtClean="0"/>
              <a:t> In </a:t>
            </a:r>
            <a:r>
              <a:rPr lang="en-US" b="1" dirty="0" err="1" smtClean="0"/>
              <a:t>Aruwakkalu</a:t>
            </a:r>
            <a:r>
              <a:rPr lang="en-US" b="1" dirty="0" smtClean="0"/>
              <a:t> </a:t>
            </a:r>
            <a:r>
              <a:rPr lang="en-US" b="1" dirty="0"/>
              <a:t>Q</a:t>
            </a:r>
            <a:r>
              <a:rPr lang="en-US" b="1" dirty="0" smtClean="0"/>
              <a:t>uarry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                                                                           </a:t>
            </a:r>
            <a:br>
              <a:rPr lang="en-US" sz="6000" dirty="0">
                <a:solidFill>
                  <a:schemeClr val="tx1"/>
                </a:solidFill>
              </a:rPr>
            </a:b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D2FA875A-DB15-4406-A32B-0959563D1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9076"/>
            <a:ext cx="9144000" cy="2265362"/>
          </a:xfrm>
        </p:spPr>
        <p:txBody>
          <a:bodyPr>
            <a:normAutofit/>
          </a:bodyPr>
          <a:lstStyle/>
          <a:p>
            <a:r>
              <a:rPr lang="en-US" b="1" dirty="0" smtClean="0"/>
              <a:t>Ratheeskaran. L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b="1" dirty="0" smtClean="0"/>
              <a:t>UWU/MRT/20/002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r>
              <a:rPr lang="en-US" sz="2400" b="1" dirty="0">
                <a:solidFill>
                  <a:schemeClr val="tx1"/>
                </a:solidFill>
              </a:rPr>
              <a:t>Department of Applied </a:t>
            </a:r>
            <a:r>
              <a:rPr lang="en-US" sz="2400" b="1" dirty="0" smtClean="0">
                <a:solidFill>
                  <a:schemeClr val="tx1"/>
                </a:solidFill>
              </a:rPr>
              <a:t>Earth Sciences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Uva </a:t>
            </a:r>
            <a:r>
              <a:rPr lang="en-US" sz="2400" b="1" dirty="0" err="1">
                <a:solidFill>
                  <a:schemeClr val="tx1"/>
                </a:solidFill>
              </a:rPr>
              <a:t>Wellassa</a:t>
            </a:r>
            <a:r>
              <a:rPr lang="en-US" sz="2400" b="1" dirty="0">
                <a:solidFill>
                  <a:schemeClr val="tx1"/>
                </a:solidFill>
              </a:rPr>
              <a:t> University</a:t>
            </a:r>
            <a:endParaRPr lang="en-GB" dirty="0"/>
          </a:p>
        </p:txBody>
      </p:sp>
      <p:pic>
        <p:nvPicPr>
          <p:cNvPr id="3" name="Picture 2" descr="A logo of a university&#10;&#10;Description automatically generated">
            <a:extLst>
              <a:ext uri="{FF2B5EF4-FFF2-40B4-BE49-F238E27FC236}">
                <a16:creationId xmlns:a16="http://schemas.microsoft.com/office/drawing/2014/main" xmlns="" id="{2F024F8B-4434-DC26-B43D-6C125D7CD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0"/>
            <a:ext cx="120219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2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D5FC40-4CDB-4FD7-8E15-D2239814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</a:t>
            </a:r>
            <a:r>
              <a:rPr lang="en-US" sz="4400" b="1" dirty="0"/>
              <a:t>xpected Outcome </a:t>
            </a:r>
            <a:r>
              <a:rPr lang="en-US" b="1" dirty="0" smtClean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8506BA-31D6-4B4F-8A80-932DD3AA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/>
              <a:t>This study focuses on developing an efficient method for </a:t>
            </a:r>
            <a:r>
              <a:rPr lang="en-US" sz="1800" dirty="0" err="1"/>
              <a:t>TiO</a:t>
            </a:r>
            <a:r>
              <a:rPr lang="en-US" sz="1800" dirty="0"/>
              <a:t>₂ extraction, overcoming disturbance from iron and aluminum oxide surface </a:t>
            </a:r>
            <a:r>
              <a:rPr lang="en-US" sz="1800" dirty="0" smtClean="0"/>
              <a:t>coating.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 Minimize the operational </a:t>
            </a:r>
            <a:r>
              <a:rPr lang="en-US" sz="1800" dirty="0"/>
              <a:t>cost and environmental </a:t>
            </a:r>
            <a:r>
              <a:rPr lang="en-US" sz="1800" dirty="0" smtClean="0"/>
              <a:t>impact during the extraction process. 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err="1" smtClean="0"/>
              <a:t>NaOH</a:t>
            </a:r>
            <a:r>
              <a:rPr lang="en-US" sz="1800" dirty="0" smtClean="0"/>
              <a:t> </a:t>
            </a:r>
            <a:r>
              <a:rPr lang="en-US" sz="1800" dirty="0"/>
              <a:t>alkaline leaching will remove aluminum impurities, while EDTA will selectively remove iron. </a:t>
            </a:r>
            <a:endParaRPr lang="en-GB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506200" y="6379608"/>
            <a:ext cx="58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866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BA711-E98D-4A16-9F83-815EBC41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F5DA2D-C57C-4083-8880-F2C6E82E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11353800" cy="4800600"/>
          </a:xfrm>
        </p:spPr>
        <p:txBody>
          <a:bodyPr>
            <a:normAutofit/>
          </a:bodyPr>
          <a:lstStyle/>
          <a:p>
            <a:pPr lvl="0"/>
            <a:r>
              <a:rPr lang="en-US" sz="1800" dirty="0" smtClean="0"/>
              <a:t>[1]   L</a:t>
            </a:r>
            <a:r>
              <a:rPr lang="en-US" sz="1800" dirty="0"/>
              <a:t>. </a:t>
            </a:r>
            <a:r>
              <a:rPr lang="en-US" sz="1800" dirty="0" err="1"/>
              <a:t>Gunatilake</a:t>
            </a:r>
            <a:r>
              <a:rPr lang="en-US" sz="1800" dirty="0"/>
              <a:t> et al., "Map of the </a:t>
            </a:r>
            <a:r>
              <a:rPr lang="en-US" sz="1800" dirty="0" err="1"/>
              <a:t>Holcim</a:t>
            </a:r>
            <a:r>
              <a:rPr lang="en-US" sz="1800" dirty="0"/>
              <a:t> limestone excavation site, </a:t>
            </a:r>
            <a:r>
              <a:rPr lang="en-US" sz="1800" dirty="0" err="1"/>
              <a:t>Eluwankulama</a:t>
            </a:r>
            <a:r>
              <a:rPr lang="en-US" sz="1800" dirty="0"/>
              <a:t>, </a:t>
            </a:r>
            <a:r>
              <a:rPr lang="en-US" sz="1800" dirty="0" err="1"/>
              <a:t>Aruwakkalu</a:t>
            </a:r>
            <a:r>
              <a:rPr lang="en-US" sz="1800" dirty="0"/>
              <a:t> Forest, </a:t>
            </a:r>
            <a:r>
              <a:rPr lang="en-US" sz="1800" dirty="0" err="1"/>
              <a:t>Puttalam</a:t>
            </a:r>
            <a:r>
              <a:rPr lang="en-US" sz="1800" dirty="0"/>
              <a:t>," *</a:t>
            </a:r>
            <a:r>
              <a:rPr lang="en-US" sz="1800" dirty="0" err="1"/>
              <a:t>ResearchGate</a:t>
            </a:r>
            <a:r>
              <a:rPr lang="en-US" sz="1800" dirty="0"/>
              <a:t>*, 2010. [Online]. Available: </a:t>
            </a:r>
            <a:r>
              <a:rPr lang="en-US" sz="1800" u="sng" dirty="0">
                <a:hlinkClick r:id="rId2"/>
              </a:rPr>
              <a:t>https://www.researchgate.net/figure/Map-of-the-Holcim-limestone-excavation-site-Eluwankulama-Aruwakkalu-Forest-Puttalam_fig20_256454738</a:t>
            </a:r>
            <a:r>
              <a:rPr lang="en-US" sz="1800" dirty="0"/>
              <a:t>.</a:t>
            </a:r>
          </a:p>
          <a:p>
            <a:pPr lvl="0"/>
            <a:r>
              <a:rPr lang="en-US" sz="1800" dirty="0" smtClean="0"/>
              <a:t>[2]   P</a:t>
            </a:r>
            <a:r>
              <a:rPr lang="en-US" sz="1800" dirty="0"/>
              <a:t>. M. D. C. </a:t>
            </a:r>
            <a:r>
              <a:rPr lang="en-US" sz="1800" dirty="0" err="1"/>
              <a:t>Perera</a:t>
            </a:r>
            <a:r>
              <a:rPr lang="en-US" sz="1800" dirty="0"/>
              <a:t>, "Study on the properties of steel reinforcement bars produced in Sri Lanka," University of </a:t>
            </a:r>
            <a:r>
              <a:rPr lang="en-US" sz="1800" dirty="0" err="1"/>
              <a:t>Moratuwa</a:t>
            </a:r>
            <a:r>
              <a:rPr lang="en-US" sz="1800" dirty="0"/>
              <a:t> Institutional Repository, 2020. [Online]. Available: </a:t>
            </a:r>
            <a:r>
              <a:rPr lang="en-US" sz="1800" dirty="0">
                <a:hlinkClick r:id="rId3"/>
              </a:rPr>
              <a:t>http://dl.lib.uom.lk/handle/123/17423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[3]   Spotlight </a:t>
            </a:r>
            <a:r>
              <a:rPr lang="en-US" sz="1800" dirty="0"/>
              <a:t>on </a:t>
            </a:r>
            <a:r>
              <a:rPr lang="en-US" sz="1800" dirty="0" err="1"/>
              <a:t>Puttalam</a:t>
            </a:r>
            <a:r>
              <a:rPr lang="en-US" sz="1800" dirty="0"/>
              <a:t>: Aussie company buys Lankan </a:t>
            </a:r>
            <a:r>
              <a:rPr lang="en-US" sz="1800" dirty="0" err="1"/>
              <a:t>ilmenite</a:t>
            </a:r>
            <a:r>
              <a:rPr lang="en-US" sz="1800" dirty="0"/>
              <a:t> deposit for a pittance," *Daily Mirror*, Feb. 17, 2023. [Online]. Available: </a:t>
            </a:r>
            <a:r>
              <a:rPr lang="en-US" sz="1800" u="sng" dirty="0">
                <a:hlinkClick r:id="rId4"/>
              </a:rPr>
              <a:t>https://www.dailymirror.lk/print/expose/Spotlight-on-Puttalam-Aussie-company-buys-Lankan-ilmenite-deposit-for-a-pittance/333-250736</a:t>
            </a:r>
            <a:r>
              <a:rPr lang="en-US" sz="1800" dirty="0" smtClean="0"/>
              <a:t>.</a:t>
            </a:r>
          </a:p>
          <a:p>
            <a:pPr lvl="0"/>
            <a:r>
              <a:rPr lang="en-US" sz="1800" dirty="0" smtClean="0"/>
              <a:t>[4]   A</a:t>
            </a:r>
            <a:r>
              <a:rPr lang="en-US" sz="1800" dirty="0"/>
              <a:t>. Shah, D. Ban, and A. Kumar, "</a:t>
            </a:r>
            <a:r>
              <a:rPr lang="en-US" sz="1800" dirty="0" err="1"/>
              <a:t>Photocatalytic</a:t>
            </a:r>
            <a:r>
              <a:rPr lang="en-US" sz="1800" dirty="0"/>
              <a:t> TiO2-Based Nanostructures as a Promising Material for Diverse Environmental Applications: A Review," Bioengineering, vol. 5, no. 1, p. 7, 2023. [Online]. Available: https://www.mdpi.com/2624-781X/5/1/7.</a:t>
            </a:r>
          </a:p>
          <a:p>
            <a:r>
              <a:rPr lang="en-US" sz="1800" dirty="0" smtClean="0"/>
              <a:t>[5]   "</a:t>
            </a:r>
            <a:r>
              <a:rPr lang="en-US" sz="1800" dirty="0"/>
              <a:t>Mineral Sands Products &amp; Sales," *Mineral Commodities Ltd.*, 2023. [Online]. Available: </a:t>
            </a:r>
            <a:r>
              <a:rPr lang="en-US" sz="1800" u="sng" dirty="0">
                <a:hlinkClick r:id="rId5"/>
              </a:rPr>
              <a:t>https://www.mineralcommodities.com/products-sales/mineral-sands</a:t>
            </a:r>
            <a:r>
              <a:rPr lang="en-US" sz="1800" u="sng" dirty="0" smtClean="0">
                <a:hlinkClick r:id="rId5"/>
              </a:rPr>
              <a:t>/</a:t>
            </a:r>
            <a:r>
              <a:rPr lang="en-US" sz="1800" dirty="0" smtClean="0"/>
              <a:t>.</a:t>
            </a:r>
          </a:p>
          <a:p>
            <a:pPr lvl="0"/>
            <a:r>
              <a:rPr lang="en-US" sz="1600" dirty="0" smtClean="0"/>
              <a:t>[6]   "</a:t>
            </a:r>
            <a:r>
              <a:rPr lang="en-US" sz="1600" dirty="0"/>
              <a:t>Mineral resources from Sri Lanka," *Sri Lanka Export Development Board*, 2020. [Online]. Available: </a:t>
            </a:r>
            <a:r>
              <a:rPr lang="en-US" sz="1600" u="sng" dirty="0">
                <a:hlinkClick r:id="rId6"/>
              </a:rPr>
              <a:t>https://www.srilankabusiness.com/blog/mineral-resources-from-sri-lanka.html</a:t>
            </a:r>
            <a:r>
              <a:rPr lang="en-US" sz="1600" dirty="0"/>
              <a:t>.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800" dirty="0"/>
          </a:p>
          <a:p>
            <a:pPr lvl="0"/>
            <a:endParaRPr lang="en-US" sz="800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506200" y="6379608"/>
            <a:ext cx="58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966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D5FC40-4CDB-4FD7-8E15-D2239814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506200" y="6379608"/>
            <a:ext cx="58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12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280631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875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852AC-3A60-48DF-AA4C-464E9C7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2AF7A0-3E70-4DCF-B8A3-C61C5DF0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Introduction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Research Problem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Objectives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Materials and Methods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Expected Outcome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References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1506200" y="634768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96041" y="6396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005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2"/>
    </mc:Choice>
    <mc:Fallback xmlns="">
      <p:transition spd="slow" advTm="23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287664" y="6370012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3238C-6894-45A1-B39F-2CED6E9D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Introduction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0F6BF-CA12-4273-BE11-DA7E43D12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7085162" cy="426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 smtClean="0"/>
              <a:t>The </a:t>
            </a:r>
            <a:r>
              <a:rPr lang="en-US" sz="1800" dirty="0"/>
              <a:t>Red earth (RE) deposit that exists along the northwest coastal belt of Sri </a:t>
            </a:r>
            <a:r>
              <a:rPr lang="en-US" sz="1800" dirty="0" smtClean="0"/>
              <a:t>Lanka. </a:t>
            </a:r>
            <a:r>
              <a:rPr lang="en-US" sz="1800" baseline="30000" dirty="0"/>
              <a:t>[1]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The largest open pit </a:t>
            </a:r>
            <a:r>
              <a:rPr lang="en-US" sz="1800" dirty="0" err="1"/>
              <a:t>limstone</a:t>
            </a:r>
            <a:r>
              <a:rPr lang="en-US" sz="1800" dirty="0"/>
              <a:t> mine in Sri Lanka operated by Siam City Cement Lanka Limited. </a:t>
            </a:r>
            <a:r>
              <a:rPr lang="en-US" sz="1800" baseline="30000" dirty="0"/>
              <a:t>[2</a:t>
            </a:r>
            <a:r>
              <a:rPr lang="en-US" sz="1800" baseline="30000" dirty="0" smtClean="0"/>
              <a:t>]</a:t>
            </a:r>
            <a:endParaRPr lang="en-US" sz="1800" baseline="30000" dirty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The red soil overburden is directly excavated and low grade and high grade limestone layers are drilled and </a:t>
            </a:r>
            <a:r>
              <a:rPr lang="en-US" sz="1800" dirty="0" smtClean="0"/>
              <a:t>blasted for extracting limestone. </a:t>
            </a:r>
            <a:r>
              <a:rPr lang="en-US" sz="1800" baseline="30000" dirty="0"/>
              <a:t>[2]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I</a:t>
            </a:r>
            <a:r>
              <a:rPr lang="en-US" sz="1800" dirty="0" smtClean="0"/>
              <a:t>ron-aluminum </a:t>
            </a:r>
            <a:r>
              <a:rPr lang="en-US" sz="1800" dirty="0"/>
              <a:t>oxides brings the characteristic reddish </a:t>
            </a:r>
            <a:r>
              <a:rPr lang="en-US" sz="1800" dirty="0" smtClean="0"/>
              <a:t>color.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GB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62" y="609600"/>
            <a:ext cx="3899764" cy="5410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96041" y="6396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24442" y="6375003"/>
            <a:ext cx="1135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00" dirty="0"/>
              <a:t>[1]L. </a:t>
            </a:r>
            <a:r>
              <a:rPr lang="en-US" sz="700" dirty="0" err="1"/>
              <a:t>Gunatilake</a:t>
            </a:r>
            <a:r>
              <a:rPr lang="en-US" sz="700" dirty="0"/>
              <a:t> et al., "Map of the </a:t>
            </a:r>
            <a:r>
              <a:rPr lang="en-US" sz="700" dirty="0" err="1"/>
              <a:t>Holcim</a:t>
            </a:r>
            <a:r>
              <a:rPr lang="en-US" sz="700" dirty="0"/>
              <a:t> limestone excavation site, </a:t>
            </a:r>
            <a:r>
              <a:rPr lang="en-US" sz="700" dirty="0" err="1"/>
              <a:t>Eluwankulama</a:t>
            </a:r>
            <a:r>
              <a:rPr lang="en-US" sz="700" dirty="0"/>
              <a:t>, </a:t>
            </a:r>
            <a:r>
              <a:rPr lang="en-US" sz="700" dirty="0" err="1"/>
              <a:t>Aruwakkalu</a:t>
            </a:r>
            <a:r>
              <a:rPr lang="en-US" sz="700" dirty="0"/>
              <a:t> Forest, </a:t>
            </a:r>
            <a:r>
              <a:rPr lang="en-US" sz="700" dirty="0" err="1"/>
              <a:t>Puttalam</a:t>
            </a:r>
            <a:r>
              <a:rPr lang="en-US" sz="700" dirty="0"/>
              <a:t>," *</a:t>
            </a:r>
            <a:r>
              <a:rPr lang="en-US" sz="700" dirty="0" err="1"/>
              <a:t>ResearchGate</a:t>
            </a:r>
            <a:r>
              <a:rPr lang="en-US" sz="700" dirty="0"/>
              <a:t>*, 2010. [Online]. Available: </a:t>
            </a:r>
            <a:r>
              <a:rPr lang="en-US" sz="700" u="sng" dirty="0">
                <a:hlinkClick r:id="rId4"/>
              </a:rPr>
              <a:t>https://www.researchgate.net/figure/Map-of-the-Holcim-limestone-excavation-site-Eluwankulama-Aruwakkalu-Forest-Puttalam_fig20_256454738</a:t>
            </a:r>
            <a:r>
              <a:rPr lang="en-US" sz="700" dirty="0" smtClean="0"/>
              <a:t>.</a:t>
            </a:r>
          </a:p>
          <a:p>
            <a:pPr lvl="0"/>
            <a:r>
              <a:rPr lang="en-US" sz="700" dirty="0"/>
              <a:t>[2] P. M. D. C. </a:t>
            </a:r>
            <a:r>
              <a:rPr lang="en-US" sz="700" dirty="0" err="1"/>
              <a:t>Perera</a:t>
            </a:r>
            <a:r>
              <a:rPr lang="en-US" sz="700" dirty="0"/>
              <a:t>, "Study on the properties of steel reinforcement bars produced in Sri Lanka," University of </a:t>
            </a:r>
            <a:r>
              <a:rPr lang="en-US" sz="700" dirty="0" err="1"/>
              <a:t>Moratuwa</a:t>
            </a:r>
            <a:r>
              <a:rPr lang="en-US" sz="700" dirty="0"/>
              <a:t> Institutional Repository, 2020. [Online]. Available: </a:t>
            </a:r>
            <a:r>
              <a:rPr lang="en-US" sz="700" dirty="0">
                <a:hlinkClick r:id="rId5"/>
              </a:rPr>
              <a:t>http://dl.lib.uom.lk/handle/123/17423</a:t>
            </a:r>
            <a:r>
              <a:rPr lang="en-US" sz="700" dirty="0" smtClean="0"/>
              <a:t>.</a:t>
            </a:r>
          </a:p>
          <a:p>
            <a:pPr lvl="0"/>
            <a:endParaRPr lang="en-US" sz="700" dirty="0" smtClean="0"/>
          </a:p>
          <a:p>
            <a:pPr lvl="0"/>
            <a:endParaRPr lang="en-US" sz="700" dirty="0" smtClean="0"/>
          </a:p>
          <a:p>
            <a:r>
              <a:rPr lang="en-US" sz="700" dirty="0" smtClean="0"/>
              <a:t>.</a:t>
            </a:r>
            <a:endParaRPr lang="en-US" sz="700" dirty="0"/>
          </a:p>
          <a:p>
            <a:pPr lvl="0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92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3238C-6894-45A1-B39F-2CED6E9D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Introduction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0F6BF-CA12-4273-BE11-DA7E43D12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Significantly </a:t>
            </a:r>
            <a:r>
              <a:rPr lang="en-US" sz="1800" dirty="0" smtClean="0"/>
              <a:t>3 types of  minerals and elements in RE.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RE have important heavy minerals such as magnetite, </a:t>
            </a:r>
            <a:r>
              <a:rPr lang="en-US" sz="1800" dirty="0" err="1"/>
              <a:t>ilmenite</a:t>
            </a:r>
            <a:r>
              <a:rPr lang="en-US" sz="1800" dirty="0"/>
              <a:t>, and rutile enhance its economic importance</a:t>
            </a:r>
            <a:r>
              <a:rPr lang="en-US" sz="1800" dirty="0" smtClean="0"/>
              <a:t>.</a:t>
            </a:r>
            <a:r>
              <a:rPr lang="en-US" sz="1800" baseline="30000" dirty="0" smtClean="0"/>
              <a:t>[3]</a:t>
            </a:r>
          </a:p>
          <a:p>
            <a:pPr>
              <a:buFont typeface="Wingdings" pitchFamily="2" charset="2"/>
              <a:buChar char="v"/>
            </a:pPr>
            <a:endParaRPr lang="en-US" sz="1800" baseline="300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The RE contains 8-10 percent of </a:t>
            </a:r>
            <a:r>
              <a:rPr lang="en-US" sz="1800" dirty="0" err="1"/>
              <a:t>ilmenite</a:t>
            </a:r>
            <a:r>
              <a:rPr lang="en-US" sz="1800" dirty="0"/>
              <a:t>.</a:t>
            </a:r>
            <a:r>
              <a:rPr lang="en-US" sz="1800" baseline="30000" dirty="0"/>
              <a:t> </a:t>
            </a:r>
            <a:r>
              <a:rPr lang="en-US" sz="1800" baseline="30000" dirty="0" smtClean="0"/>
              <a:t>[3]</a:t>
            </a:r>
            <a:endParaRPr lang="en-US" sz="1800" baseline="30000" dirty="0"/>
          </a:p>
          <a:p>
            <a:pPr>
              <a:buFont typeface="Wingdings" pitchFamily="2" charset="2"/>
              <a:buChar char="v"/>
            </a:pPr>
            <a:endParaRPr lang="en-US" sz="1800" baseline="30000" dirty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 marL="0" indent="0">
              <a:buNone/>
            </a:pPr>
            <a:endParaRPr lang="en-US" sz="2500" dirty="0" smtClean="0"/>
          </a:p>
          <a:p>
            <a:endParaRPr lang="en-GB" sz="25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05000"/>
            <a:ext cx="3200400" cy="28952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91823" y="640798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470798"/>
            <a:ext cx="1112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[3]Spotlight </a:t>
            </a:r>
            <a:r>
              <a:rPr lang="en-US" sz="800" dirty="0"/>
              <a:t>on </a:t>
            </a:r>
            <a:r>
              <a:rPr lang="en-US" sz="800" dirty="0" err="1"/>
              <a:t>Puttalam</a:t>
            </a:r>
            <a:r>
              <a:rPr lang="en-US" sz="800" dirty="0"/>
              <a:t>: Aussie company buys Lankan </a:t>
            </a:r>
            <a:r>
              <a:rPr lang="en-US" sz="800" dirty="0" err="1"/>
              <a:t>ilmenite</a:t>
            </a:r>
            <a:r>
              <a:rPr lang="en-US" sz="800" dirty="0"/>
              <a:t> deposit for a pittance," *Daily Mirror*, Feb. 17, 2023. [Online]. Available: </a:t>
            </a:r>
            <a:r>
              <a:rPr lang="en-US" sz="800" u="sng" dirty="0">
                <a:hlinkClick r:id="rId3"/>
              </a:rPr>
              <a:t>https://www.dailymirror.lk/print/expose/Spotlight-on-Puttalam-Aussie-company-buys-Lankan-ilmenite-deposit-for-a-pittance/333-250736</a:t>
            </a:r>
            <a:r>
              <a:rPr lang="en-US" sz="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3238C-6894-45A1-B39F-2CED6E9D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Introduction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0F6BF-CA12-4273-BE11-DA7E43D12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 err="1"/>
              <a:t>Ilmenite</a:t>
            </a:r>
            <a:r>
              <a:rPr lang="en-US" sz="1800" dirty="0"/>
              <a:t>, a heavy, iron-black mineral composed of iron and titanium oxide (</a:t>
            </a:r>
            <a:r>
              <a:rPr lang="en-US" sz="1800" dirty="0" err="1"/>
              <a:t>FeTiO</a:t>
            </a:r>
            <a:r>
              <a:rPr lang="en-US" sz="1800" dirty="0"/>
              <a:t>₃</a:t>
            </a:r>
            <a:r>
              <a:rPr lang="en-US" sz="1800" dirty="0" smtClean="0"/>
              <a:t>).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 Key </a:t>
            </a:r>
            <a:r>
              <a:rPr lang="en-US" sz="1800" dirty="0"/>
              <a:t>source of </a:t>
            </a:r>
            <a:r>
              <a:rPr lang="en-US" sz="1800" dirty="0" smtClean="0"/>
              <a:t>titanium/titanium dioxide.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Characteristics properties of titanium dioxide (</a:t>
            </a:r>
            <a:r>
              <a:rPr lang="en-US" sz="1800" dirty="0" err="1"/>
              <a:t>TiO</a:t>
            </a:r>
            <a:r>
              <a:rPr lang="en-US" sz="1800" dirty="0"/>
              <a:t>₂) such as High refractive index, UV-blocking properties, </a:t>
            </a:r>
            <a:r>
              <a:rPr lang="en-US" sz="1800" dirty="0" err="1"/>
              <a:t>Phocatalytic</a:t>
            </a:r>
            <a:r>
              <a:rPr lang="en-US" sz="1800" dirty="0"/>
              <a:t> activity making it important in industrial and consume </a:t>
            </a:r>
            <a:r>
              <a:rPr lang="en-US" sz="1800" dirty="0" smtClean="0"/>
              <a:t>application. </a:t>
            </a:r>
            <a:r>
              <a:rPr lang="en-US" sz="1800" baseline="30000" dirty="0" smtClean="0"/>
              <a:t>[4]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Titanium </a:t>
            </a:r>
            <a:r>
              <a:rPr lang="en-US" sz="1800" dirty="0"/>
              <a:t>dioxide </a:t>
            </a:r>
            <a:r>
              <a:rPr lang="en-US" sz="1800" dirty="0" smtClean="0"/>
              <a:t>is </a:t>
            </a:r>
            <a:r>
              <a:rPr lang="en-US" sz="1800" dirty="0"/>
              <a:t>used in paints, paper, toothpaste, sunscreen and even food </a:t>
            </a:r>
            <a:r>
              <a:rPr lang="en-US" sz="1800" dirty="0" err="1" smtClean="0"/>
              <a:t>colouring</a:t>
            </a:r>
            <a:r>
              <a:rPr lang="en-US" sz="1800" dirty="0" smtClean="0"/>
              <a:t>.</a:t>
            </a:r>
            <a:r>
              <a:rPr lang="en-US" sz="1800" baseline="30000" dirty="0"/>
              <a:t> </a:t>
            </a:r>
            <a:r>
              <a:rPr lang="en-US" sz="1800" baseline="30000" dirty="0" smtClean="0"/>
              <a:t>[5]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 marL="0" indent="0">
              <a:buNone/>
            </a:pPr>
            <a:endParaRPr lang="en-US" sz="2500" dirty="0" smtClean="0"/>
          </a:p>
          <a:p>
            <a:endParaRPr lang="en-GB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50169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 smtClean="0"/>
              <a:t>[4] </a:t>
            </a:r>
            <a:r>
              <a:rPr lang="en-US" sz="900" dirty="0"/>
              <a:t>A. Shah, D. Ban, and A. Kumar, "</a:t>
            </a:r>
            <a:r>
              <a:rPr lang="en-US" sz="900" dirty="0" err="1"/>
              <a:t>Photocatalytic</a:t>
            </a:r>
            <a:r>
              <a:rPr lang="en-US" sz="900" dirty="0"/>
              <a:t> TiO2-Based Nanostructures as a Promising Material for Diverse Environmental Applications: A Review," Bioengineering, vol. 5, no. 1, p. 7, 2023. [Online]. Available: https://www.mdpi.com/2624-781X/5/1/7.</a:t>
            </a:r>
          </a:p>
          <a:p>
            <a:r>
              <a:rPr lang="en-US" sz="900" dirty="0" smtClean="0"/>
              <a:t>[5] </a:t>
            </a:r>
            <a:r>
              <a:rPr lang="en-US" sz="900" dirty="0"/>
              <a:t>"Mineral Sands Products &amp; Sales," *Mineral Commodities Ltd.*, 2023. [Online]. Available: </a:t>
            </a:r>
            <a:r>
              <a:rPr lang="en-US" sz="900" u="sng" dirty="0">
                <a:hlinkClick r:id="rId2"/>
              </a:rPr>
              <a:t>https://www.mineralcommodities.com/products-sales/mineral-sands/</a:t>
            </a:r>
            <a:r>
              <a:rPr lang="en-US" sz="900" dirty="0"/>
              <a:t>.</a:t>
            </a:r>
          </a:p>
          <a:p>
            <a:pPr lvl="0"/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1485353" y="6396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1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EAD8B0-8668-4F5B-A1FF-AE8B49A1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Research problem 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062174"/>
              </p:ext>
            </p:extLst>
          </p:nvPr>
        </p:nvGraphicFramePr>
        <p:xfrm>
          <a:off x="685800" y="1647135"/>
          <a:ext cx="10896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506200" y="637960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5633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F4A4B8-4203-4740-A33D-AA79BB4C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Objectives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F61D6-CB61-4E30-BEDF-D6D2B1FB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solidFill>
                  <a:srgbClr val="C00000"/>
                </a:solidFill>
              </a:rPr>
              <a:t> Major Objective</a:t>
            </a: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/>
              <a:t>The main goal is to extract titanium dioxide (</a:t>
            </a:r>
            <a:r>
              <a:rPr lang="en-US" sz="1800" dirty="0" err="1"/>
              <a:t>TiO</a:t>
            </a:r>
            <a:r>
              <a:rPr lang="en-US" sz="1800" dirty="0"/>
              <a:t>₂) from </a:t>
            </a:r>
            <a:r>
              <a:rPr lang="en-US" sz="1800" dirty="0" err="1"/>
              <a:t>ilmenite</a:t>
            </a:r>
            <a:r>
              <a:rPr lang="en-US" sz="1800" dirty="0"/>
              <a:t> found in the red earth deposits of the </a:t>
            </a:r>
            <a:r>
              <a:rPr lang="en-US" sz="1800" dirty="0" err="1"/>
              <a:t>Aruwakkalu</a:t>
            </a:r>
            <a:r>
              <a:rPr lang="en-US" sz="1800" dirty="0"/>
              <a:t> region in Sri Lanka.</a:t>
            </a:r>
          </a:p>
          <a:p>
            <a:endParaRPr lang="en-US" sz="1800" dirty="0"/>
          </a:p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solidFill>
                  <a:srgbClr val="C00000"/>
                </a:solidFill>
              </a:rPr>
              <a:t> Specific Objectives</a:t>
            </a:r>
            <a:endParaRPr lang="en-US" sz="1800" b="1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To </a:t>
            </a:r>
            <a:r>
              <a:rPr lang="en-US" sz="1800" dirty="0"/>
              <a:t>develop and optimize a chemical extraction method for producing titanium dioxide, focusing on minimizing impurities such as iron and </a:t>
            </a:r>
            <a:r>
              <a:rPr lang="en-US" sz="1800" dirty="0" smtClean="0"/>
              <a:t>aluminum.</a:t>
            </a:r>
          </a:p>
          <a:p>
            <a:pPr marL="0" indent="0">
              <a:buNone/>
            </a:pPr>
            <a:endParaRPr lang="en-US" sz="1800" dirty="0" smtClean="0"/>
          </a:p>
          <a:p>
            <a:pPr lvl="0">
              <a:buFont typeface="Wingdings" pitchFamily="2" charset="2"/>
              <a:buChar char="Ø"/>
            </a:pPr>
            <a:r>
              <a:rPr lang="en-US" sz="1800" dirty="0"/>
              <a:t>To evaluate and optimize a chemical extraction method for titanium dioxide (</a:t>
            </a:r>
            <a:r>
              <a:rPr lang="en-US" sz="1800" dirty="0" err="1"/>
              <a:t>TiO</a:t>
            </a:r>
            <a:r>
              <a:rPr lang="en-US" sz="1800" dirty="0"/>
              <a:t>₂) by minimizing the Fe and Al </a:t>
            </a:r>
            <a:r>
              <a:rPr lang="en-US" sz="1800" dirty="0" smtClean="0"/>
              <a:t>contamination.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506200" y="637960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297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71D0BA-EF8D-416E-98CD-5746DCFB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5" y="10064"/>
            <a:ext cx="10515600" cy="1325563"/>
          </a:xfrm>
        </p:spPr>
        <p:txBody>
          <a:bodyPr/>
          <a:lstStyle/>
          <a:p>
            <a:r>
              <a:rPr lang="en-US" b="1" dirty="0"/>
              <a:t>Materials and Methods </a:t>
            </a:r>
            <a:endParaRPr lang="en-GB" b="1" dirty="0"/>
          </a:p>
        </p:txBody>
      </p:sp>
      <p:sp>
        <p:nvSpPr>
          <p:cNvPr id="54" name="Rectangle 53"/>
          <p:cNvSpPr/>
          <p:nvPr/>
        </p:nvSpPr>
        <p:spPr>
          <a:xfrm>
            <a:off x="4800600" y="4257672"/>
            <a:ext cx="1889124" cy="1133475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4310" tIns="194310" rIns="194310" bIns="19431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100" kern="120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0180"/>
            <a:ext cx="1674217" cy="9906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0"/>
            <a:ext cx="974090" cy="89916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458" y="2862772"/>
            <a:ext cx="1312520" cy="12954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86" y="2838450"/>
            <a:ext cx="1714500" cy="17145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083" y="2893388"/>
            <a:ext cx="2636520" cy="175768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2819400" y="1573467"/>
            <a:ext cx="7665870" cy="4293933"/>
            <a:chOff x="4158456" y="141272"/>
            <a:chExt cx="9414232" cy="7570037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72" name="Rectangle 71"/>
            <p:cNvSpPr/>
            <p:nvPr/>
          </p:nvSpPr>
          <p:spPr>
            <a:xfrm>
              <a:off x="4158456" y="159013"/>
              <a:ext cx="1889124" cy="139333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73" name="Rectangle 72"/>
            <p:cNvSpPr/>
            <p:nvPr/>
          </p:nvSpPr>
          <p:spPr>
            <a:xfrm>
              <a:off x="4158456" y="159014"/>
              <a:ext cx="1889124" cy="11334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168886" y="6439294"/>
              <a:ext cx="2076001" cy="1272015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75" name="Rectangle 74"/>
            <p:cNvSpPr/>
            <p:nvPr/>
          </p:nvSpPr>
          <p:spPr>
            <a:xfrm>
              <a:off x="7767390" y="141272"/>
              <a:ext cx="1915055" cy="141107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76" name="Rectangle 75"/>
            <p:cNvSpPr/>
            <p:nvPr/>
          </p:nvSpPr>
          <p:spPr>
            <a:xfrm>
              <a:off x="7740906" y="6376745"/>
              <a:ext cx="1871580" cy="1272015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77" name="Rectangle 76"/>
            <p:cNvSpPr/>
            <p:nvPr/>
          </p:nvSpPr>
          <p:spPr>
            <a:xfrm>
              <a:off x="11551197" y="141272"/>
              <a:ext cx="1889124" cy="141107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78" name="Rectangle 77"/>
            <p:cNvSpPr/>
            <p:nvPr/>
          </p:nvSpPr>
          <p:spPr>
            <a:xfrm>
              <a:off x="11683564" y="6423297"/>
              <a:ext cx="1889124" cy="128801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</p:grpSp>
      <p:sp>
        <p:nvSpPr>
          <p:cNvPr id="79" name="TextBox 78"/>
          <p:cNvSpPr txBox="1"/>
          <p:nvPr/>
        </p:nvSpPr>
        <p:spPr>
          <a:xfrm>
            <a:off x="302617" y="2373868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Sampling</a:t>
            </a:r>
            <a:endParaRPr lang="en-US" sz="1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92553" y="547116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Water washing</a:t>
            </a:r>
            <a:endParaRPr lang="en-US" sz="1600" b="1" dirty="0"/>
          </a:p>
        </p:txBody>
      </p:sp>
      <p:sp>
        <p:nvSpPr>
          <p:cNvPr id="81" name="Down Arrow 80"/>
          <p:cNvSpPr/>
          <p:nvPr/>
        </p:nvSpPr>
        <p:spPr>
          <a:xfrm>
            <a:off x="609600" y="2819400"/>
            <a:ext cx="152400" cy="1752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860870" y="4158172"/>
            <a:ext cx="2092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Humphrey spiral </a:t>
            </a:r>
            <a:r>
              <a:rPr lang="en-US" sz="1600" b="1" dirty="0"/>
              <a:t>Concentrator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04608" y="4038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Shaking table</a:t>
            </a:r>
            <a:endParaRPr lang="en-US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955467" y="4373162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Magnetic separator</a:t>
            </a:r>
            <a:endParaRPr lang="en-US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860870" y="171842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Middle &amp; concentrate</a:t>
            </a:r>
            <a:endParaRPr lang="en-US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793503" y="180942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Heavy minerals</a:t>
            </a:r>
            <a:endParaRPr lang="en-US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9144000" y="1735722"/>
            <a:ext cx="140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Magnetic minerals</a:t>
            </a:r>
            <a:endParaRPr lang="en-US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925863" y="5214251"/>
            <a:ext cx="171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Clay mineral and organic material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93503" y="5337362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Light minerals</a:t>
            </a:r>
            <a:endParaRPr lang="en-US" sz="1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093358" y="5263347"/>
            <a:ext cx="140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Non-magnetic minerals</a:t>
            </a:r>
            <a:endParaRPr lang="en-US" sz="1600" b="1" dirty="0"/>
          </a:p>
        </p:txBody>
      </p:sp>
      <p:sp>
        <p:nvSpPr>
          <p:cNvPr id="97" name="Right Arrow 96"/>
          <p:cNvSpPr/>
          <p:nvPr/>
        </p:nvSpPr>
        <p:spPr>
          <a:xfrm rot="19957876">
            <a:off x="1396653" y="4068793"/>
            <a:ext cx="1472804" cy="936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/>
          <p:cNvSpPr/>
          <p:nvPr/>
        </p:nvSpPr>
        <p:spPr>
          <a:xfrm rot="2209506">
            <a:off x="4344431" y="3199242"/>
            <a:ext cx="1285052" cy="101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rved Left Arrow 101"/>
          <p:cNvSpPr/>
          <p:nvPr/>
        </p:nvSpPr>
        <p:spPr>
          <a:xfrm rot="10800000">
            <a:off x="2133052" y="2147973"/>
            <a:ext cx="533948" cy="136249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Curved Left Arrow 102"/>
          <p:cNvSpPr/>
          <p:nvPr/>
        </p:nvSpPr>
        <p:spPr>
          <a:xfrm rot="10800000">
            <a:off x="5110734" y="2012828"/>
            <a:ext cx="533948" cy="136249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Curved Left Arrow 103"/>
          <p:cNvSpPr/>
          <p:nvPr/>
        </p:nvSpPr>
        <p:spPr>
          <a:xfrm rot="10800000">
            <a:off x="8338340" y="1978698"/>
            <a:ext cx="533948" cy="136249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Right Arrow 105"/>
          <p:cNvSpPr/>
          <p:nvPr/>
        </p:nvSpPr>
        <p:spPr>
          <a:xfrm>
            <a:off x="2081653" y="4223175"/>
            <a:ext cx="585347" cy="133724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Curved Right Arrow 106"/>
          <p:cNvSpPr/>
          <p:nvPr/>
        </p:nvSpPr>
        <p:spPr>
          <a:xfrm>
            <a:off x="4977253" y="4257672"/>
            <a:ext cx="585347" cy="133724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rved Right Arrow 107"/>
          <p:cNvSpPr/>
          <p:nvPr/>
        </p:nvSpPr>
        <p:spPr>
          <a:xfrm>
            <a:off x="8249553" y="4218485"/>
            <a:ext cx="585347" cy="133724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rot="2209506">
            <a:off x="7363956" y="2968839"/>
            <a:ext cx="1285052" cy="101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506200" y="637960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8716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71D0BA-EF8D-416E-98CD-5746DCFB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10515600" cy="1325563"/>
          </a:xfrm>
        </p:spPr>
        <p:txBody>
          <a:bodyPr/>
          <a:lstStyle/>
          <a:p>
            <a:r>
              <a:rPr lang="en-US" b="1" dirty="0"/>
              <a:t>Materials and Methods </a:t>
            </a:r>
            <a:endParaRPr lang="en-GB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1849987"/>
            <a:ext cx="2613660" cy="1026795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9070" tIns="179070" rIns="179070" bIns="179070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700" kern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14067"/>
            <a:ext cx="21336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276" y="2267331"/>
            <a:ext cx="2571750" cy="234193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29600" y="1295400"/>
            <a:ext cx="2743200" cy="100358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sp>
      <p:sp>
        <p:nvSpPr>
          <p:cNvPr id="12" name="Rectangle 11"/>
          <p:cNvSpPr/>
          <p:nvPr/>
        </p:nvSpPr>
        <p:spPr>
          <a:xfrm>
            <a:off x="8382000" y="4832207"/>
            <a:ext cx="2743200" cy="100358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cxnSp>
        <p:nvCxnSpPr>
          <p:cNvPr id="18" name="Elbow Connector 17"/>
          <p:cNvCxnSpPr/>
          <p:nvPr/>
        </p:nvCxnSpPr>
        <p:spPr>
          <a:xfrm flipV="1">
            <a:off x="5128404" y="1772728"/>
            <a:ext cx="3048000" cy="501792"/>
          </a:xfrm>
          <a:prstGeom prst="bentConnector3">
            <a:avLst>
              <a:gd name="adj1" fmla="val 189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5128404" y="4883544"/>
            <a:ext cx="3253595" cy="450456"/>
          </a:xfrm>
          <a:prstGeom prst="bentConnector3">
            <a:avLst>
              <a:gd name="adj1" fmla="val -906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5864" y="454499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Ball milling</a:t>
            </a:r>
            <a:endParaRPr lang="en-US" sz="1600" b="1" dirty="0"/>
          </a:p>
        </p:txBody>
      </p:sp>
      <p:cxnSp>
        <p:nvCxnSpPr>
          <p:cNvPr id="33" name="Straight Arrow Connector 32"/>
          <p:cNvCxnSpPr>
            <a:stCxn id="5" idx="3"/>
          </p:cNvCxnSpPr>
          <p:nvPr/>
        </p:nvCxnSpPr>
        <p:spPr>
          <a:xfrm>
            <a:off x="2286000" y="3914167"/>
            <a:ext cx="167927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" y="460926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Ilmenite</a:t>
            </a:r>
            <a:endParaRPr 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0728" y="167396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Alkaline leaching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534400" y="5164723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EDTA selective iron removal</a:t>
            </a:r>
            <a:endParaRPr 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87736" y="1366189"/>
            <a:ext cx="249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&lt;</a:t>
            </a:r>
            <a:r>
              <a:rPr lang="en-US" sz="1400" b="1" dirty="0" smtClean="0"/>
              <a:t> 53 </a:t>
            </a:r>
            <a:r>
              <a:rPr lang="el-GR" sz="1400" b="1" dirty="0"/>
              <a:t>μ</a:t>
            </a:r>
            <a:r>
              <a:rPr lang="en-US" sz="1400" b="1" dirty="0" smtClean="0"/>
              <a:t>m powdered sample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387736" y="5487852"/>
            <a:ext cx="249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&lt;</a:t>
            </a:r>
            <a:r>
              <a:rPr lang="en-US" sz="1400" b="1" dirty="0" smtClean="0"/>
              <a:t> 53 </a:t>
            </a:r>
            <a:r>
              <a:rPr lang="el-GR" sz="1400" b="1" dirty="0"/>
              <a:t>μ</a:t>
            </a:r>
            <a:r>
              <a:rPr lang="en-US" sz="1400" b="1" dirty="0" smtClean="0"/>
              <a:t>m powdered sample</a:t>
            </a:r>
            <a:endParaRPr lang="en-US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8213785" y="2438400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Al2​O3​+2NaOH→2NaAlO2​+H2​O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1506200" y="637960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970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PSAL-PRESENTATION-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ormat for Final Year Research Proposal Presentation" id="{CD48B5F7-E32D-6640-A5E0-0E2DF374FEE0}" vid="{8C60D442-1854-5E41-A6E9-11C1B389F4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PROPSAL-PRESENTATION-RT</Template>
  <TotalTime>487</TotalTime>
  <Words>877</Words>
  <Application>Microsoft Office PowerPoint</Application>
  <PresentationFormat>Custom</PresentationFormat>
  <Paragraphs>128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PROPSAL-PRESENTATION-RT</vt:lpstr>
      <vt:lpstr>Extraction of TiO2 from Ilmenite In Aruwakkalu Quarry                                                                             </vt:lpstr>
      <vt:lpstr>Content</vt:lpstr>
      <vt:lpstr>Introduction </vt:lpstr>
      <vt:lpstr>Introduction </vt:lpstr>
      <vt:lpstr>Introduction </vt:lpstr>
      <vt:lpstr>Research problem </vt:lpstr>
      <vt:lpstr>Objectives </vt:lpstr>
      <vt:lpstr>Materials and Methods </vt:lpstr>
      <vt:lpstr>Materials and Methods </vt:lpstr>
      <vt:lpstr>Expected Outcome  </vt:lpstr>
      <vt:lpstr>References</vt:lpstr>
      <vt:lpstr>PowerPoint Presentation</vt:lpstr>
      <vt:lpstr>Custom Show 1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 of TiO2 from Ilmenite In Aruwakkalu Quarry                                                                             </dc:title>
  <dc:creator>k.sukitha@gmail.com</dc:creator>
  <cp:lastModifiedBy>k.sukitha@gmail.com</cp:lastModifiedBy>
  <cp:revision>122</cp:revision>
  <dcterms:created xsi:type="dcterms:W3CDTF">2024-10-24T14:34:52Z</dcterms:created>
  <dcterms:modified xsi:type="dcterms:W3CDTF">2024-10-25T09:45:54Z</dcterms:modified>
</cp:coreProperties>
</file>