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15"/>
  </p:notesMasterIdLst>
  <p:sldIdLst>
    <p:sldId id="30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12" r:id="rId13"/>
    <p:sldId id="316" r:id="rId14"/>
  </p:sldIdLst>
  <p:sldSz cx="12192000" cy="6858000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1" clrIdx="0">
    <p:extLst>
      <p:ext uri="{19B8F6BF-5375-455C-9EA6-DF929625EA0E}">
        <p15:presenceInfo xmlns:p15="http://schemas.microsoft.com/office/powerpoint/2012/main" xmlns="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CC66FF"/>
    <a:srgbClr val="F01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>
        <p:scale>
          <a:sx n="64" d="100"/>
          <a:sy n="64" d="100"/>
        </p:scale>
        <p:origin x="-1363" y="-4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3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75033-6EEE-401B-B601-92CE259307C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7CB89-7DAD-46E0-B283-AC857907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9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7CB89-7DAD-46E0-B283-AC8579077C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4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8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035676"/>
            <a:ext cx="11201400" cy="7199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7854" y="6332538"/>
            <a:ext cx="641350" cy="365125"/>
          </a:xfrm>
          <a:prstGeom prst="rect">
            <a:avLst/>
          </a:prstGeom>
        </p:spPr>
        <p:txBody>
          <a:bodyPr/>
          <a:lstStyle/>
          <a:p>
            <a:fld id="{BC578848-E27E-46F7-B42B-E92D678F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035676"/>
            <a:ext cx="11201400" cy="7199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7854" y="6332538"/>
            <a:ext cx="641350" cy="365125"/>
          </a:xfrm>
          <a:prstGeom prst="rect">
            <a:avLst/>
          </a:prstGeom>
        </p:spPr>
        <p:txBody>
          <a:bodyPr/>
          <a:lstStyle/>
          <a:p>
            <a:fld id="{BC578848-E27E-46F7-B42B-E92D678F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4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DE25B62-9E3B-4F85-A6D2-1C0502DF3282}"/>
              </a:ext>
            </a:extLst>
          </p:cNvPr>
          <p:cNvSpPr/>
          <p:nvPr userDrawn="1"/>
        </p:nvSpPr>
        <p:spPr>
          <a:xfrm flipV="1">
            <a:off x="0" y="6172201"/>
            <a:ext cx="11430000" cy="685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37000">
                <a:schemeClr val="accent1">
                  <a:tint val="44500"/>
                  <a:satMod val="160000"/>
                </a:schemeClr>
              </a:gs>
              <a:gs pos="96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01C91FEC-DD5F-47DF-A0D7-E73B9F25A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400" y="6035676"/>
            <a:ext cx="11201400" cy="7199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FEE67E4-EC7B-45F9-8233-05A39C029787}"/>
              </a:ext>
            </a:extLst>
          </p:cNvPr>
          <p:cNvSpPr/>
          <p:nvPr userDrawn="1"/>
        </p:nvSpPr>
        <p:spPr>
          <a:xfrm>
            <a:off x="11550650" y="6172201"/>
            <a:ext cx="641350" cy="663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A0A19964-E2BE-49E7-B9A5-263EBEFFE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7854" y="6332538"/>
            <a:ext cx="641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fld id="{BC578848-E27E-46F7-B42B-E92D678F23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7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035676"/>
            <a:ext cx="11201400" cy="7199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7854" y="6332538"/>
            <a:ext cx="641350" cy="365125"/>
          </a:xfrm>
          <a:prstGeom prst="rect">
            <a:avLst/>
          </a:prstGeom>
        </p:spPr>
        <p:txBody>
          <a:bodyPr/>
          <a:lstStyle/>
          <a:p>
            <a:fld id="{BC578848-E27E-46F7-B42B-E92D678F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9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" y="6035676"/>
            <a:ext cx="11201400" cy="7199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47854" y="6332538"/>
            <a:ext cx="641350" cy="365125"/>
          </a:xfrm>
          <a:prstGeom prst="rect">
            <a:avLst/>
          </a:prstGeom>
        </p:spPr>
        <p:txBody>
          <a:bodyPr/>
          <a:lstStyle/>
          <a:p>
            <a:fld id="{BC578848-E27E-46F7-B42B-E92D678F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5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400" y="6035676"/>
            <a:ext cx="11201400" cy="7199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47854" y="6332538"/>
            <a:ext cx="641350" cy="365125"/>
          </a:xfrm>
          <a:prstGeom prst="rect">
            <a:avLst/>
          </a:prstGeom>
        </p:spPr>
        <p:txBody>
          <a:bodyPr/>
          <a:lstStyle/>
          <a:p>
            <a:fld id="{BC578848-E27E-46F7-B42B-E92D678F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9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035676"/>
            <a:ext cx="11201400" cy="7199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47854" y="6332538"/>
            <a:ext cx="641350" cy="365125"/>
          </a:xfrm>
          <a:prstGeom prst="rect">
            <a:avLst/>
          </a:prstGeom>
        </p:spPr>
        <p:txBody>
          <a:bodyPr/>
          <a:lstStyle/>
          <a:p>
            <a:fld id="{BC578848-E27E-46F7-B42B-E92D678F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400" y="6035676"/>
            <a:ext cx="11201400" cy="7199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47854" y="6332538"/>
            <a:ext cx="641350" cy="365125"/>
          </a:xfrm>
          <a:prstGeom prst="rect">
            <a:avLst/>
          </a:prstGeom>
        </p:spPr>
        <p:txBody>
          <a:bodyPr/>
          <a:lstStyle/>
          <a:p>
            <a:fld id="{BC578848-E27E-46F7-B42B-E92D678F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1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" y="6035676"/>
            <a:ext cx="11201400" cy="7199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47854" y="6332538"/>
            <a:ext cx="641350" cy="365125"/>
          </a:xfrm>
          <a:prstGeom prst="rect">
            <a:avLst/>
          </a:prstGeom>
        </p:spPr>
        <p:txBody>
          <a:bodyPr/>
          <a:lstStyle/>
          <a:p>
            <a:fld id="{BC578848-E27E-46F7-B42B-E92D678F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2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" y="6035676"/>
            <a:ext cx="11201400" cy="7199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47854" y="6332538"/>
            <a:ext cx="641350" cy="365125"/>
          </a:xfrm>
          <a:prstGeom prst="rect">
            <a:avLst/>
          </a:prstGeom>
        </p:spPr>
        <p:txBody>
          <a:bodyPr/>
          <a:lstStyle/>
          <a:p>
            <a:fld id="{BC578848-E27E-46F7-B42B-E92D678F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6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90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39805"/>
            <a:ext cx="10515600" cy="4127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87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FF17429F-E221-4210-92A5-BA906518C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2590800"/>
            <a:ext cx="9677400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Separation and Purification of Ilmenite from Red Earth Deposits in </a:t>
            </a:r>
            <a:r>
              <a:rPr lang="en-GB" b="1" dirty="0" err="1">
                <a:solidFill>
                  <a:srgbClr val="7030A0"/>
                </a:solidFill>
              </a:rPr>
              <a:t>Aruwakkalu</a:t>
            </a:r>
            <a:r>
              <a:rPr lang="en-GB" b="1" dirty="0">
                <a:solidFill>
                  <a:srgbClr val="7030A0"/>
                </a:solidFill>
              </a:rPr>
              <a:t> area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sz="6000" dirty="0">
                <a:solidFill>
                  <a:schemeClr val="tx1"/>
                </a:solidFill>
              </a:rPr>
              <a:t>                                                                           </a:t>
            </a:r>
            <a:br>
              <a:rPr lang="en-US" sz="6000" dirty="0">
                <a:solidFill>
                  <a:schemeClr val="tx1"/>
                </a:solidFill>
              </a:rPr>
            </a:br>
            <a:endParaRPr lang="en-GB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D2FA875A-DB15-4406-A32B-0959563D1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9076"/>
            <a:ext cx="9144000" cy="2265362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tx1"/>
                </a:solidFill>
              </a:rPr>
              <a:t>V.Sinthujan</a:t>
            </a: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UWU/MRT/19/048</a:t>
            </a:r>
          </a:p>
          <a:p>
            <a:endParaRPr lang="en-US" b="1" dirty="0"/>
          </a:p>
          <a:p>
            <a:r>
              <a:rPr lang="en-US" sz="2400" b="1" dirty="0">
                <a:solidFill>
                  <a:schemeClr val="tx1"/>
                </a:solidFill>
              </a:rPr>
              <a:t>Department of Applied Earth Sciences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Uva </a:t>
            </a:r>
            <a:r>
              <a:rPr lang="en-US" sz="2400" b="1" dirty="0" err="1">
                <a:solidFill>
                  <a:schemeClr val="tx1"/>
                </a:solidFill>
              </a:rPr>
              <a:t>Wellassa</a:t>
            </a:r>
            <a:r>
              <a:rPr lang="en-US" sz="2400" b="1" dirty="0">
                <a:solidFill>
                  <a:schemeClr val="tx1"/>
                </a:solidFill>
              </a:rPr>
              <a:t> University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320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BD2B29-5C7F-4277-B617-BF150D5E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and Methods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CA724A2-586D-4B65-9239-650A1FDD7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578848-E27E-46F7-B42B-E92D678F23C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D5C8850-6F6A-4B6E-963A-D9BDB5BD61E6}"/>
              </a:ext>
            </a:extLst>
          </p:cNvPr>
          <p:cNvSpPr/>
          <p:nvPr/>
        </p:nvSpPr>
        <p:spPr>
          <a:xfrm>
            <a:off x="1919990" y="4490806"/>
            <a:ext cx="2117766" cy="11162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Magnetic Separation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0B9013CA-A83A-4DC3-B481-78A0771B2809}"/>
              </a:ext>
            </a:extLst>
          </p:cNvPr>
          <p:cNvSpPr/>
          <p:nvPr/>
        </p:nvSpPr>
        <p:spPr>
          <a:xfrm>
            <a:off x="1903391" y="2282736"/>
            <a:ext cx="2117766" cy="11162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Chemical Treatment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A622AFFA-9789-4AE2-86DE-228EB2EC8DF9}"/>
              </a:ext>
            </a:extLst>
          </p:cNvPr>
          <p:cNvSpPr/>
          <p:nvPr/>
        </p:nvSpPr>
        <p:spPr>
          <a:xfrm>
            <a:off x="4995956" y="2294446"/>
            <a:ext cx="2117766" cy="11162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Magnetic Separation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433137BA-0C74-4C9D-BF26-FDE455148856}"/>
              </a:ext>
            </a:extLst>
          </p:cNvPr>
          <p:cNvSpPr/>
          <p:nvPr/>
        </p:nvSpPr>
        <p:spPr>
          <a:xfrm>
            <a:off x="7547502" y="4522598"/>
            <a:ext cx="2117766" cy="11162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Chemical Treatment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F7932613-3D81-4D70-9033-DD40A0CFB7AB}"/>
              </a:ext>
            </a:extLst>
          </p:cNvPr>
          <p:cNvSpPr/>
          <p:nvPr/>
        </p:nvSpPr>
        <p:spPr>
          <a:xfrm>
            <a:off x="8134302" y="2282736"/>
            <a:ext cx="1543098" cy="111620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Magnetic Fraction </a:t>
            </a: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xmlns="" id="{A8676893-AB56-4E7E-95B1-B3601CAF77C8}"/>
              </a:ext>
            </a:extLst>
          </p:cNvPr>
          <p:cNvSpPr/>
          <p:nvPr/>
        </p:nvSpPr>
        <p:spPr>
          <a:xfrm>
            <a:off x="988991" y="2822101"/>
            <a:ext cx="914400" cy="900699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Bent 34">
            <a:extLst>
              <a:ext uri="{FF2B5EF4-FFF2-40B4-BE49-F238E27FC236}">
                <a16:creationId xmlns:a16="http://schemas.microsoft.com/office/drawing/2014/main" xmlns="" id="{6FF8C174-3B1C-4E40-AA70-FDBA042247A0}"/>
              </a:ext>
            </a:extLst>
          </p:cNvPr>
          <p:cNvSpPr/>
          <p:nvPr/>
        </p:nvSpPr>
        <p:spPr>
          <a:xfrm flipV="1">
            <a:off x="1005590" y="4180000"/>
            <a:ext cx="914400" cy="900699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59487B0B-C914-4A9A-8917-CBACF242096B}"/>
              </a:ext>
            </a:extLst>
          </p:cNvPr>
          <p:cNvSpPr/>
          <p:nvPr/>
        </p:nvSpPr>
        <p:spPr>
          <a:xfrm>
            <a:off x="304800" y="3379598"/>
            <a:ext cx="1511512" cy="109420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Heavy Minerals </a:t>
            </a:r>
            <a:endParaRPr lang="en-US" sz="2000" b="1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5FDEE15E-4D36-4E85-A09E-D86D00A988EC}"/>
              </a:ext>
            </a:extLst>
          </p:cNvPr>
          <p:cNvSpPr/>
          <p:nvPr/>
        </p:nvSpPr>
        <p:spPr>
          <a:xfrm>
            <a:off x="5025092" y="4490806"/>
            <a:ext cx="1543098" cy="111620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Magnetic Fraction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A61E215D-8A19-4175-85A6-98F702E7789F}"/>
              </a:ext>
            </a:extLst>
          </p:cNvPr>
          <p:cNvSpPr/>
          <p:nvPr/>
        </p:nvSpPr>
        <p:spPr>
          <a:xfrm>
            <a:off x="4083454" y="2630475"/>
            <a:ext cx="896668" cy="44414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xmlns="" id="{958A09EB-16F3-4E98-A17C-5DA5F7A887E4}"/>
              </a:ext>
            </a:extLst>
          </p:cNvPr>
          <p:cNvSpPr/>
          <p:nvPr/>
        </p:nvSpPr>
        <p:spPr>
          <a:xfrm>
            <a:off x="6621505" y="4858627"/>
            <a:ext cx="896668" cy="44414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xmlns="" id="{5D5BB3DD-A670-4504-8C3C-6AA32A6E890B}"/>
              </a:ext>
            </a:extLst>
          </p:cNvPr>
          <p:cNvSpPr/>
          <p:nvPr/>
        </p:nvSpPr>
        <p:spPr>
          <a:xfrm>
            <a:off x="4087156" y="4858627"/>
            <a:ext cx="896668" cy="44414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xmlns="" id="{7FF698A3-393A-4675-A9A0-54E26183BCAF}"/>
              </a:ext>
            </a:extLst>
          </p:cNvPr>
          <p:cNvSpPr/>
          <p:nvPr/>
        </p:nvSpPr>
        <p:spPr>
          <a:xfrm>
            <a:off x="7191853" y="2630475"/>
            <a:ext cx="896668" cy="44414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B9CB914-D3E9-4A99-B5D6-B6B6FF584B8E}"/>
              </a:ext>
            </a:extLst>
          </p:cNvPr>
          <p:cNvSpPr txBox="1"/>
          <p:nvPr/>
        </p:nvSpPr>
        <p:spPr>
          <a:xfrm>
            <a:off x="9752684" y="2667000"/>
            <a:ext cx="10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XRD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7A6FFBD0-203C-4ADF-BE13-52419A731DD3}"/>
              </a:ext>
            </a:extLst>
          </p:cNvPr>
          <p:cNvSpPr txBox="1"/>
          <p:nvPr/>
        </p:nvSpPr>
        <p:spPr>
          <a:xfrm>
            <a:off x="3954086" y="2306613"/>
            <a:ext cx="10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XRF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F5687BB-5F75-4FC9-A0FF-6B3C203962E3}"/>
              </a:ext>
            </a:extLst>
          </p:cNvPr>
          <p:cNvSpPr txBox="1"/>
          <p:nvPr/>
        </p:nvSpPr>
        <p:spPr>
          <a:xfrm>
            <a:off x="3985124" y="3041316"/>
            <a:ext cx="10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OM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517B3DA-A23B-4086-908D-8381DC1964DA}"/>
              </a:ext>
            </a:extLst>
          </p:cNvPr>
          <p:cNvSpPr txBox="1"/>
          <p:nvPr/>
        </p:nvSpPr>
        <p:spPr>
          <a:xfrm>
            <a:off x="8279018" y="623632"/>
            <a:ext cx="3807204" cy="132343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Characterization</a:t>
            </a:r>
          </a:p>
          <a:p>
            <a:r>
              <a:rPr lang="en-US" sz="2000" b="1" dirty="0"/>
              <a:t>OM</a:t>
            </a:r>
            <a:r>
              <a:rPr lang="en-US" sz="2000" dirty="0"/>
              <a:t> - Optical Microscopy </a:t>
            </a:r>
          </a:p>
          <a:p>
            <a:r>
              <a:rPr lang="en-US" sz="2000" b="1" dirty="0"/>
              <a:t>XRD</a:t>
            </a:r>
            <a:r>
              <a:rPr lang="en-US" sz="2000" dirty="0"/>
              <a:t> - X-ray Diffraction Analysis</a:t>
            </a:r>
          </a:p>
          <a:p>
            <a:r>
              <a:rPr lang="en-US" sz="2000" b="1" dirty="0"/>
              <a:t>XRF</a:t>
            </a:r>
            <a:r>
              <a:rPr lang="en-US" sz="2000" dirty="0"/>
              <a:t> - X-ray Fluorescence Analysis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0DAB0A5A-EDBF-413A-9615-CFD1FFE81B31}"/>
              </a:ext>
            </a:extLst>
          </p:cNvPr>
          <p:cNvSpPr txBox="1"/>
          <p:nvPr/>
        </p:nvSpPr>
        <p:spPr>
          <a:xfrm>
            <a:off x="9726974" y="2309407"/>
            <a:ext cx="10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XRF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5EAA258-25B8-4E5F-8445-5F2DA165706D}"/>
              </a:ext>
            </a:extLst>
          </p:cNvPr>
          <p:cNvSpPr txBox="1"/>
          <p:nvPr/>
        </p:nvSpPr>
        <p:spPr>
          <a:xfrm>
            <a:off x="9758012" y="3044110"/>
            <a:ext cx="10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OM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AF48BD3-5A69-4D31-99F1-23BFBBF5133F}"/>
              </a:ext>
            </a:extLst>
          </p:cNvPr>
          <p:cNvSpPr txBox="1"/>
          <p:nvPr/>
        </p:nvSpPr>
        <p:spPr>
          <a:xfrm>
            <a:off x="4021157" y="5314014"/>
            <a:ext cx="10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XRD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41C784E-B9F8-443A-8835-BD751EF13F44}"/>
              </a:ext>
            </a:extLst>
          </p:cNvPr>
          <p:cNvSpPr txBox="1"/>
          <p:nvPr/>
        </p:nvSpPr>
        <p:spPr>
          <a:xfrm>
            <a:off x="4045780" y="4464398"/>
            <a:ext cx="10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XRF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84D8C45-02F4-47D1-A823-1B0385A28223}"/>
              </a:ext>
            </a:extLst>
          </p:cNvPr>
          <p:cNvSpPr txBox="1"/>
          <p:nvPr/>
        </p:nvSpPr>
        <p:spPr>
          <a:xfrm>
            <a:off x="4021157" y="5668181"/>
            <a:ext cx="10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OM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C2A4120C-0994-45E8-8B19-C00FD8652E3D}"/>
              </a:ext>
            </a:extLst>
          </p:cNvPr>
          <p:cNvSpPr txBox="1"/>
          <p:nvPr/>
        </p:nvSpPr>
        <p:spPr>
          <a:xfrm>
            <a:off x="9773397" y="4936904"/>
            <a:ext cx="10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XRD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0A320739-2EB3-49C7-8F4D-D660DF220693}"/>
              </a:ext>
            </a:extLst>
          </p:cNvPr>
          <p:cNvSpPr txBox="1"/>
          <p:nvPr/>
        </p:nvSpPr>
        <p:spPr>
          <a:xfrm>
            <a:off x="9747687" y="4579311"/>
            <a:ext cx="10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XRF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BB851C8E-896B-40CD-B122-DD37FD1379FA}"/>
              </a:ext>
            </a:extLst>
          </p:cNvPr>
          <p:cNvSpPr txBox="1"/>
          <p:nvPr/>
        </p:nvSpPr>
        <p:spPr>
          <a:xfrm>
            <a:off x="9778725" y="5314014"/>
            <a:ext cx="10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OM</a:t>
            </a:r>
          </a:p>
        </p:txBody>
      </p:sp>
    </p:spTree>
    <p:extLst>
      <p:ext uri="{BB962C8B-B14F-4D97-AF65-F5344CB8AC3E}">
        <p14:creationId xmlns:p14="http://schemas.microsoft.com/office/powerpoint/2010/main" val="1896398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6A3564-17B8-4FD0-8BFE-0429B135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4CD6E6-E3E7-4692-8EE8-82258F656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objective and write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6BD6D1D-63C4-43CC-9015-FBE6B3941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578848-E27E-46F7-B42B-E92D678F23C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0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5BA711-E98D-4A16-9F83-815EBC41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F5DA2D-C57C-4083-8880-F2C6E82EB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06400" indent="-406400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	N. H.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Koralegedara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W. L. A. C. I.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Weedagama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Athurupana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N. W. 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Balasooriya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Chandrajith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A. Senaratne, “Chemical, Mineralogical and Textural Characterization of Red Earth Formation in the Northwest Coast of Sri Lanka,”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J. Geol. Soc. Sri Lanka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vol. 22, no. 1, p. 1, Jun. 2021,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10.4038/jgssl.v22i1.53.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6400" indent="-406400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	W. L.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Chamidu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Weedagama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Koralegedara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N. W. 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Balasooriya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Athurupana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“Lateral variation of texture and mineralogy of Red earth in northwest, Sri Lanka.” [Online]. Available: https://www.researchgate.net/publication/342978119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6400" indent="-406400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	J. F.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Y. X. Zheng, X. Tong, Y. M. Zheng, and H. P. Zhang, “Mineralogy, physical characterization and magnetic separation performance of a raw ilmenite concentrate for its purification,”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Russ. J. Non-Ferrous Met.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vol. 58, no. 2, pp. 101–108, Mar. 2017,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10.3103/S1067821217020067.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6400" indent="-406400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	A. Senaratne, “CHARACTERIZATION AND PROSPECTS FOR HARVESTING OF HEAVY MINERAL BEACH SANDS IN THE COASTAL BELT OF SRI LANKA,” 2014,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10.13140/2.1.4559.1841.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6400" indent="-406400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	K. N. J.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Katupotha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“Degradation of Mangrove Swamps in Sri Lanka,”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Proc. Int. For. Environ.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Symp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vol. 0, no. 0, p. 2000, 2013,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10.31357/fesympo.v0i0.1603.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6400" indent="-406400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[6]	A. H. J. Sampath, N. D.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Wickramasinghe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K. M. N. de Silva, and R. M. de Silva, “Methods of Extracting TiO2 and Other Related Compounds from Ilmenite,”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Minerals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vol. 13, no. 5, 2023,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10.3390/min13050662.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6400" indent="-406400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[7]	C.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Thambiliyagodage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Wijesekera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M. G. Bakker, “Leaching of ilmenite to produce titanium based materials: a review,”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Discov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Mater.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vol. 1, no. 1, Dec. 2021,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10.1007/s43939-021-00020-0.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210C07-0370-4AD2-BE86-EDBA861B4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7854" y="6332538"/>
            <a:ext cx="641350" cy="365125"/>
          </a:xfrm>
          <a:prstGeom prst="rect">
            <a:avLst/>
          </a:prstGeom>
        </p:spPr>
        <p:txBody>
          <a:bodyPr/>
          <a:lstStyle/>
          <a:p>
            <a:fld id="{BC578848-E27E-46F7-B42B-E92D678F23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60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7AA17D-6061-44E4-BED4-F0DB17E38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1825625"/>
            <a:ext cx="5638800" cy="1527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6000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B726971-71FF-450A-AB5C-04D691D5E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7854" y="6332538"/>
            <a:ext cx="641350" cy="365125"/>
          </a:xfrm>
          <a:prstGeom prst="rect">
            <a:avLst/>
          </a:prstGeom>
        </p:spPr>
        <p:txBody>
          <a:bodyPr/>
          <a:lstStyle/>
          <a:p>
            <a:fld id="{BC578848-E27E-46F7-B42B-E92D678F23CB}" type="slidenum">
              <a:rPr lang="en-US" smtClean="0"/>
              <a:t>13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2D3F2E31-1BB5-46B7-97BD-A3F82984F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8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2EE670-6A16-434B-8E37-5E67B9F3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A8B145-BE86-4B00-998C-98A32A779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Research problem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Materials and Methods</a:t>
            </a:r>
          </a:p>
          <a:p>
            <a:r>
              <a:rPr lang="en-US" dirty="0"/>
              <a:t>Expected outcome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4B23E25-59A0-4C54-9533-DB346BBC2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7854" y="6332538"/>
            <a:ext cx="641350" cy="365125"/>
          </a:xfrm>
          <a:prstGeom prst="rect">
            <a:avLst/>
          </a:prstGeom>
        </p:spPr>
        <p:txBody>
          <a:bodyPr/>
          <a:lstStyle/>
          <a:p>
            <a:fld id="{BC578848-E27E-46F7-B42B-E92D678F23CB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AFD1C2-100B-43B3-BB1C-46C72CB12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1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47BA1F-75B9-4C59-88EB-6AB6B23A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A001B9-64A4-4378-A460-5D60D3214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Ilmenite is a titanium baring mineral with the chemical formula of FeTiO</a:t>
            </a:r>
            <a:r>
              <a:rPr lang="en-US" baseline="-25000" dirty="0"/>
              <a:t>3</a:t>
            </a:r>
            <a:endParaRPr lang="en-US" dirty="0"/>
          </a:p>
          <a:p>
            <a:pPr lvl="8"/>
            <a:endParaRPr lang="en-US" dirty="0"/>
          </a:p>
          <a:p>
            <a:r>
              <a:rPr lang="en-US" dirty="0"/>
              <a:t>It is mainly used for the production of TiO</a:t>
            </a:r>
            <a:r>
              <a:rPr lang="en-US" baseline="-25000" dirty="0"/>
              <a:t>2</a:t>
            </a:r>
            <a:r>
              <a:rPr lang="en-US" dirty="0"/>
              <a:t> or titanium</a:t>
            </a:r>
          </a:p>
          <a:p>
            <a:pPr lvl="8"/>
            <a:endParaRPr lang="en-US" dirty="0"/>
          </a:p>
          <a:p>
            <a:r>
              <a:rPr lang="en-US" dirty="0"/>
              <a:t>TiO</a:t>
            </a:r>
            <a:r>
              <a:rPr lang="en-US" baseline="-25000" dirty="0"/>
              <a:t>2</a:t>
            </a:r>
            <a:r>
              <a:rPr lang="en-US" dirty="0"/>
              <a:t> is a bright white powder widely used as a base pigment in paint / paper / plastics, orthopedic related applications and welding electrodes </a:t>
            </a:r>
            <a:r>
              <a:rPr lang="en-US" baseline="30000" dirty="0"/>
              <a:t>[1] </a:t>
            </a:r>
          </a:p>
          <a:p>
            <a:pPr lvl="8"/>
            <a:endParaRPr lang="en-US" dirty="0"/>
          </a:p>
          <a:p>
            <a:r>
              <a:rPr lang="en-US" dirty="0"/>
              <a:t>South Africa is the world s’ leading ilmenite supplier with an annual production of 1120 thousand MT.</a:t>
            </a:r>
          </a:p>
          <a:p>
            <a:pPr lvl="8"/>
            <a:endParaRPr lang="en-US" sz="1600" dirty="0"/>
          </a:p>
          <a:p>
            <a:r>
              <a:rPr lang="en-US" dirty="0"/>
              <a:t>Australia is the second-largest ilmenite producer and is followed by Canada, China, India, Vietnam, Mozambique, Norway, Ukraine, the United States, Madagascar, Brazil, and </a:t>
            </a:r>
            <a:r>
              <a:rPr lang="en-US" dirty="0">
                <a:solidFill>
                  <a:srgbClr val="9900CC"/>
                </a:solidFill>
              </a:rPr>
              <a:t>Sri Lanka </a:t>
            </a:r>
            <a:r>
              <a:rPr lang="en-US" baseline="30000" dirty="0"/>
              <a:t>[2]</a:t>
            </a:r>
          </a:p>
          <a:p>
            <a:endParaRPr lang="en-US" dirty="0"/>
          </a:p>
          <a:p>
            <a:pPr lvl="8"/>
            <a:endParaRPr lang="en-US" baseline="30000" dirty="0"/>
          </a:p>
          <a:p>
            <a:pPr lvl="8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75FA6F-BA39-4445-8A4E-C46154C10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578848-E27E-46F7-B42B-E92D678F23C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CCEB0D-75D3-4E42-BD68-291D615A4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400" y="6248400"/>
            <a:ext cx="11201400" cy="623035"/>
          </a:xfrm>
        </p:spPr>
        <p:txBody>
          <a:bodyPr/>
          <a:lstStyle/>
          <a:p>
            <a:pPr algn="l"/>
            <a:r>
              <a:rPr lang="en-US" sz="1200" dirty="0"/>
              <a:t>1. Ilmenite and rutile Indian Minerals Yearbook 2020 - Available at: https://ibm.gov.in/writereaddata/files/11182021153046Ilmenite_Rutile_2020.p df</a:t>
            </a:r>
          </a:p>
          <a:p>
            <a:pPr algn="l"/>
            <a:r>
              <a:rPr lang="en-US" sz="1200" dirty="0"/>
              <a:t>2. World Ilmenite Producing Countries (no date) Maps of World. Available at: https://www.mapsofworld.com/minerals/world-ilmenite-producers.html</a:t>
            </a:r>
          </a:p>
        </p:txBody>
      </p:sp>
    </p:spTree>
    <p:extLst>
      <p:ext uri="{BB962C8B-B14F-4D97-AF65-F5344CB8AC3E}">
        <p14:creationId xmlns:p14="http://schemas.microsoft.com/office/powerpoint/2010/main" val="87390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47BA1F-75B9-4C59-88EB-6AB6B23A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Ilmenite in Sri Lanka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A001B9-64A4-4378-A460-5D60D3214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Sri Lanka, </a:t>
            </a:r>
            <a:r>
              <a:rPr lang="en-GB" dirty="0" err="1"/>
              <a:t>Pulmoddai</a:t>
            </a:r>
            <a:r>
              <a:rPr lang="en-GB" dirty="0"/>
              <a:t> is the only depositional area </a:t>
            </a:r>
            <a:r>
              <a:rPr lang="en-US" dirty="0"/>
              <a:t>has been profitably mined since 1958 </a:t>
            </a:r>
            <a:r>
              <a:rPr lang="en-US" baseline="30000" dirty="0"/>
              <a:t>[3]</a:t>
            </a:r>
            <a:endParaRPr lang="en-US" dirty="0">
              <a:highlight>
                <a:srgbClr val="FFFF00"/>
              </a:highlight>
            </a:endParaRPr>
          </a:p>
          <a:p>
            <a:pPr lvl="8"/>
            <a:endParaRPr lang="en-GB" dirty="0"/>
          </a:p>
          <a:p>
            <a:r>
              <a:rPr lang="en-US" dirty="0"/>
              <a:t>The deposit is exceptionally high grade, consisting of 70-72% ilmenite, with zircon, rutile, sillimanite and monazite with a heavy mineral content of 80% </a:t>
            </a:r>
            <a:r>
              <a:rPr lang="en-US" baseline="30000" dirty="0"/>
              <a:t>[4]</a:t>
            </a:r>
          </a:p>
          <a:p>
            <a:pPr lvl="8"/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In </a:t>
            </a:r>
            <a:r>
              <a:rPr lang="en-US" dirty="0" err="1"/>
              <a:t>Pulmoddai</a:t>
            </a:r>
            <a:r>
              <a:rPr lang="en-US" dirty="0"/>
              <a:t> processing plant annually 70 metric tons of ilmenite is getting exported.</a:t>
            </a:r>
          </a:p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75FA6F-BA39-4445-8A4E-C46154C10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578848-E27E-46F7-B42B-E92D678F23C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CCEB0D-75D3-4E42-BD68-291D615A4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400" y="6248400"/>
            <a:ext cx="11201400" cy="623035"/>
          </a:xfrm>
        </p:spPr>
        <p:txBody>
          <a:bodyPr/>
          <a:lstStyle/>
          <a:p>
            <a:pPr algn="l"/>
            <a:r>
              <a:rPr lang="en-US" sz="1100" dirty="0"/>
              <a:t>3. Ismail, M.G.M.U., </a:t>
            </a:r>
            <a:r>
              <a:rPr lang="en-US" sz="1100" dirty="0" err="1"/>
              <a:t>Amarasekera</a:t>
            </a:r>
            <a:r>
              <a:rPr lang="en-US" sz="1100" dirty="0"/>
              <a:t>, J. and </a:t>
            </a:r>
            <a:r>
              <a:rPr lang="en-US" sz="1100" dirty="0" err="1"/>
              <a:t>Kumarasinghe</a:t>
            </a:r>
            <a:r>
              <a:rPr lang="en-US" sz="1100" dirty="0"/>
              <a:t>, J.S.N., 1983. The upgrading of ilmenite from Sri Lanka by the oxidation-reduction-leach process. International Journal of Mineral Processing, 10(2), pp.161-164.</a:t>
            </a:r>
          </a:p>
          <a:p>
            <a:pPr algn="l"/>
            <a:r>
              <a:rPr lang="en-US" sz="1100" dirty="0"/>
              <a:t>4. </a:t>
            </a:r>
            <a:r>
              <a:rPr lang="en-US" sz="1100" dirty="0" err="1"/>
              <a:t>Koralegedara</a:t>
            </a:r>
            <a:r>
              <a:rPr lang="en-US" sz="1100" dirty="0"/>
              <a:t>, N.H. et al. (2021) ‘Chemical, Mineralogical and Textural Characterization of Red Earth Formation in the Northwest Coast of Sri Lanka’, Journal of the Geological Society of Sri Lanka, 22(1), p. 1. doi:10.4038/jgssl.v22i1.53</a:t>
            </a:r>
          </a:p>
          <a:p>
            <a:pPr algn="l"/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CD5F4B1-788F-44FC-B6E9-3402F839D03E}"/>
              </a:ext>
            </a:extLst>
          </p:cNvPr>
          <p:cNvSpPr txBox="1"/>
          <p:nvPr/>
        </p:nvSpPr>
        <p:spPr>
          <a:xfrm>
            <a:off x="8686800" y="0"/>
            <a:ext cx="3502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i="1" dirty="0">
                <a:solidFill>
                  <a:srgbClr val="9900CC"/>
                </a:solidFill>
                <a:latin typeface="+mj-lt"/>
                <a:cs typeface="Arial" panose="020B0604020202020204" pitchFamily="34" charset="0"/>
              </a:rPr>
              <a:t>Introduction cont.</a:t>
            </a:r>
            <a:endParaRPr lang="en-US" sz="2400" i="1" dirty="0">
              <a:solidFill>
                <a:srgbClr val="9900CC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06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47BA1F-75B9-4C59-88EB-6AB6B23A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Aruwakkalu</a:t>
            </a:r>
            <a:r>
              <a:rPr lang="en-US" dirty="0"/>
              <a:t> Red Earth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A001B9-64A4-4378-A460-5D60D3214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805"/>
            <a:ext cx="6858000" cy="43261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Red earth deposits exist along the northwest part of Sri Lanka</a:t>
            </a:r>
          </a:p>
          <a:p>
            <a:pPr lvl="8"/>
            <a:endParaRPr lang="en-US" dirty="0"/>
          </a:p>
          <a:p>
            <a:r>
              <a:rPr lang="en-US" dirty="0" err="1"/>
              <a:t>Aruwakkalu</a:t>
            </a:r>
            <a:r>
              <a:rPr lang="en-US" dirty="0"/>
              <a:t> Red Earth deposits is found in Puttalam district</a:t>
            </a:r>
          </a:p>
          <a:p>
            <a:pPr lvl="8"/>
            <a:endParaRPr lang="en-US" dirty="0"/>
          </a:p>
          <a:p>
            <a:r>
              <a:rPr lang="en-US" dirty="0"/>
              <a:t>Presently, Red earth are being removed as an overburden due to the mining of limestone by “INSEE/ Siam City Cement (Lanka) Limited at </a:t>
            </a:r>
            <a:r>
              <a:rPr lang="en-US" dirty="0" err="1"/>
              <a:t>Aruwakkaru</a:t>
            </a:r>
            <a:endParaRPr lang="en-US" dirty="0"/>
          </a:p>
          <a:p>
            <a:pPr lvl="8"/>
            <a:endParaRPr lang="en-US" dirty="0"/>
          </a:p>
          <a:p>
            <a:r>
              <a:rPr lang="en-US" dirty="0"/>
              <a:t>Generally, fine-grained sand coated with iron-aluminum oxides provides  the characteristic reddish color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75FA6F-BA39-4445-8A4E-C46154C10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578848-E27E-46F7-B42B-E92D678F23C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CCEB0D-75D3-4E42-BD68-291D615A4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400" y="6248400"/>
            <a:ext cx="11201400" cy="623035"/>
          </a:xfrm>
        </p:spPr>
        <p:txBody>
          <a:bodyPr/>
          <a:lstStyle/>
          <a:p>
            <a:pPr algn="l"/>
            <a:endParaRPr lang="en-US" sz="1200" dirty="0"/>
          </a:p>
          <a:p>
            <a:pPr algn="l"/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CD5F4B1-788F-44FC-B6E9-3402F839D03E}"/>
              </a:ext>
            </a:extLst>
          </p:cNvPr>
          <p:cNvSpPr txBox="1"/>
          <p:nvPr/>
        </p:nvSpPr>
        <p:spPr>
          <a:xfrm>
            <a:off x="8686800" y="0"/>
            <a:ext cx="3502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i="1" dirty="0">
                <a:solidFill>
                  <a:srgbClr val="9900CC"/>
                </a:solidFill>
                <a:latin typeface="+mj-lt"/>
                <a:cs typeface="Arial" panose="020B0604020202020204" pitchFamily="34" charset="0"/>
              </a:rPr>
              <a:t>Introduction cont.</a:t>
            </a:r>
            <a:endParaRPr lang="en-US" sz="2400" i="1" dirty="0">
              <a:solidFill>
                <a:srgbClr val="9900CC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2580A2A-B129-4AE0-849C-75B177BA5E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22" t="9979" r="38552" b="9065"/>
          <a:stretch/>
        </p:blipFill>
        <p:spPr bwMode="auto">
          <a:xfrm>
            <a:off x="7924800" y="968221"/>
            <a:ext cx="4164265" cy="50977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28AA4ED-679A-434E-AC4A-F324AA397106}"/>
              </a:ext>
            </a:extLst>
          </p:cNvPr>
          <p:cNvSpPr/>
          <p:nvPr/>
        </p:nvSpPr>
        <p:spPr>
          <a:xfrm>
            <a:off x="7924800" y="1454720"/>
            <a:ext cx="4164265" cy="1343891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8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47BA1F-75B9-4C59-88EB-6AB6B23A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Mineralogy of </a:t>
            </a:r>
            <a:r>
              <a:rPr lang="en-US" dirty="0" err="1"/>
              <a:t>Aruwakkalu</a:t>
            </a:r>
            <a:r>
              <a:rPr lang="en-US" dirty="0"/>
              <a:t> Red Earth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A001B9-64A4-4378-A460-5D60D3214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0401"/>
            <a:ext cx="10515600" cy="2895600"/>
          </a:xfrm>
        </p:spPr>
        <p:txBody>
          <a:bodyPr>
            <a:normAutofit fontScale="92500"/>
          </a:bodyPr>
          <a:lstStyle/>
          <a:p>
            <a:r>
              <a:rPr lang="en-US" dirty="0"/>
              <a:t>All the major component red earth is Fe coated and hence show the distinctive reddish -brown color</a:t>
            </a:r>
          </a:p>
          <a:p>
            <a:pPr lvl="8"/>
            <a:endParaRPr lang="en-US" sz="1600" dirty="0"/>
          </a:p>
          <a:p>
            <a:r>
              <a:rPr lang="en-US" dirty="0"/>
              <a:t>In 2014 the US Geological Survey has reported that the average amount of heavy minerals in red earth was 8.2% in </a:t>
            </a:r>
            <a:r>
              <a:rPr lang="en-US" dirty="0" err="1"/>
              <a:t>Aruwakkaru</a:t>
            </a:r>
            <a:r>
              <a:rPr lang="en-US" dirty="0"/>
              <a:t> area and Ilmenite accounts for 67% </a:t>
            </a:r>
          </a:p>
          <a:p>
            <a:pPr lvl="8"/>
            <a:endParaRPr lang="en-US" sz="1600" dirty="0">
              <a:highlight>
                <a:srgbClr val="FFFF00"/>
              </a:highlight>
            </a:endParaRPr>
          </a:p>
          <a:p>
            <a:r>
              <a:rPr lang="en-US" dirty="0"/>
              <a:t>Due to the Fe-Al oxide coating </a:t>
            </a:r>
            <a:r>
              <a:rPr lang="en-US" dirty="0" err="1"/>
              <a:t>Aruwakkaru</a:t>
            </a:r>
            <a:r>
              <a:rPr lang="en-US" dirty="0"/>
              <a:t> Ilmenite are the low grade than ilmenite from </a:t>
            </a:r>
            <a:r>
              <a:rPr lang="en-US" dirty="0" err="1"/>
              <a:t>Pulmoddai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75FA6F-BA39-4445-8A4E-C46154C10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578848-E27E-46F7-B42B-E92D678F23C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CCEB0D-75D3-4E42-BD68-291D615A4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400" y="6248400"/>
            <a:ext cx="11201400" cy="623035"/>
          </a:xfrm>
        </p:spPr>
        <p:txBody>
          <a:bodyPr/>
          <a:lstStyle/>
          <a:p>
            <a:pPr algn="l"/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CD5F4B1-788F-44FC-B6E9-3402F839D03E}"/>
              </a:ext>
            </a:extLst>
          </p:cNvPr>
          <p:cNvSpPr txBox="1"/>
          <p:nvPr/>
        </p:nvSpPr>
        <p:spPr>
          <a:xfrm>
            <a:off x="8686800" y="0"/>
            <a:ext cx="3502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i="1" dirty="0">
                <a:solidFill>
                  <a:srgbClr val="9900CC"/>
                </a:solidFill>
                <a:latin typeface="+mj-lt"/>
                <a:cs typeface="Arial" panose="020B0604020202020204" pitchFamily="34" charset="0"/>
              </a:rPr>
              <a:t>Introduction cont.</a:t>
            </a:r>
            <a:endParaRPr lang="en-US" sz="2400" i="1" dirty="0">
              <a:solidFill>
                <a:srgbClr val="9900CC"/>
              </a:solidFill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8C13454C-EC26-47E5-B0B0-FB755AD0B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199321"/>
              </p:ext>
            </p:extLst>
          </p:nvPr>
        </p:nvGraphicFramePr>
        <p:xfrm>
          <a:off x="1143000" y="1623632"/>
          <a:ext cx="10210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xmlns="" val="1540331860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xmlns="" val="3217098637"/>
                    </a:ext>
                  </a:extLst>
                </a:gridCol>
              </a:tblGrid>
              <a:tr h="44548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Major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Minor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3777792"/>
                  </a:ext>
                </a:extLst>
              </a:tr>
              <a:tr h="44548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Quartz, Ilmenite, Magnetite, Kaolinite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Rutile ,Zircon ,Leucoxene, Monazite, Sillimanite,  Garnet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098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458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8AA207-ED11-47B4-8C9E-A2C20DEB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Problem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12947F2-BCE3-4D17-B314-16A7CDCA1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578848-E27E-46F7-B42B-E92D678F23C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062E546-F953-47E0-B3F8-BA0B79A9FB7B}"/>
              </a:ext>
            </a:extLst>
          </p:cNvPr>
          <p:cNvGrpSpPr/>
          <p:nvPr/>
        </p:nvGrpSpPr>
        <p:grpSpPr>
          <a:xfrm>
            <a:off x="403601" y="1154136"/>
            <a:ext cx="11353800" cy="1173164"/>
            <a:chOff x="533400" y="1474597"/>
            <a:chExt cx="11353800" cy="132556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2B35A4D4-A140-49E5-8D71-B417380AC107}"/>
                </a:ext>
              </a:extLst>
            </p:cNvPr>
            <p:cNvSpPr/>
            <p:nvPr/>
          </p:nvSpPr>
          <p:spPr>
            <a:xfrm>
              <a:off x="533400" y="1474598"/>
              <a:ext cx="8915400" cy="13255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In 2021 the worldwide Ilmenite market valued as USD 1920.67 million and is expected to become double by 2027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45167DDC-9C69-40D4-85A9-FA020C8649B0}"/>
                </a:ext>
              </a:extLst>
            </p:cNvPr>
            <p:cNvSpPr/>
            <p:nvPr/>
          </p:nvSpPr>
          <p:spPr>
            <a:xfrm>
              <a:off x="9753600" y="1474597"/>
              <a:ext cx="2133600" cy="13255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High Demand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71FD2FE6-02D1-413F-9E26-735EA33F1C8B}"/>
              </a:ext>
            </a:extLst>
          </p:cNvPr>
          <p:cNvGrpSpPr/>
          <p:nvPr/>
        </p:nvGrpSpPr>
        <p:grpSpPr>
          <a:xfrm>
            <a:off x="417808" y="2509110"/>
            <a:ext cx="11353800" cy="1536796"/>
            <a:chOff x="533400" y="1474597"/>
            <a:chExt cx="11353800" cy="132556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062A0195-AECC-43DA-878F-B743EE25B9DC}"/>
                </a:ext>
              </a:extLst>
            </p:cNvPr>
            <p:cNvSpPr/>
            <p:nvPr/>
          </p:nvSpPr>
          <p:spPr>
            <a:xfrm>
              <a:off x="533400" y="1474598"/>
              <a:ext cx="8915400" cy="13255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Mineralogy, geological occurrence, and distribution of </a:t>
              </a:r>
              <a:r>
                <a:rPr lang="en-US" sz="2400" dirty="0" err="1">
                  <a:solidFill>
                    <a:schemeClr val="tx1"/>
                  </a:solidFill>
                </a:rPr>
                <a:t>Aruwakkaru</a:t>
              </a:r>
              <a:r>
                <a:rPr lang="en-US" sz="2400" dirty="0">
                  <a:solidFill>
                    <a:schemeClr val="tx1"/>
                  </a:solidFill>
                </a:rPr>
                <a:t> red earth have been investigated by previous studies but few have been focused on obtaining ilmenite from </a:t>
              </a:r>
              <a:r>
                <a:rPr lang="en-US" sz="2400" dirty="0" err="1">
                  <a:solidFill>
                    <a:schemeClr val="tx1"/>
                  </a:solidFill>
                </a:rPr>
                <a:t>Aruwakkaru</a:t>
              </a:r>
              <a:r>
                <a:rPr lang="en-US" sz="2400" dirty="0">
                  <a:solidFill>
                    <a:schemeClr val="tx1"/>
                  </a:solidFill>
                </a:rPr>
                <a:t> RE.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46AB224A-6D63-4A4F-AAE7-2813A109353A}"/>
                </a:ext>
              </a:extLst>
            </p:cNvPr>
            <p:cNvSpPr/>
            <p:nvPr/>
          </p:nvSpPr>
          <p:spPr>
            <a:xfrm>
              <a:off x="9753600" y="1474597"/>
              <a:ext cx="2133600" cy="13255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Lack of Studies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9F26DFC7-C920-4A08-9100-858F4854166A}"/>
              </a:ext>
            </a:extLst>
          </p:cNvPr>
          <p:cNvGrpSpPr/>
          <p:nvPr/>
        </p:nvGrpSpPr>
        <p:grpSpPr>
          <a:xfrm>
            <a:off x="419100" y="4191000"/>
            <a:ext cx="11353800" cy="1536795"/>
            <a:chOff x="533400" y="1474597"/>
            <a:chExt cx="11353800" cy="132556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DF130A-9288-45AA-B415-9998ABE9E2E0}"/>
                </a:ext>
              </a:extLst>
            </p:cNvPr>
            <p:cNvSpPr/>
            <p:nvPr/>
          </p:nvSpPr>
          <p:spPr>
            <a:xfrm>
              <a:off x="533400" y="1474598"/>
              <a:ext cx="8915400" cy="1325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According to the statistics of US geological survey, there is chance to get 4-6% of recoverable ilmenite from </a:t>
              </a:r>
              <a:r>
                <a:rPr lang="en-US" sz="2400" dirty="0" err="1">
                  <a:solidFill>
                    <a:schemeClr val="tx1"/>
                  </a:solidFill>
                </a:rPr>
                <a:t>Aruwakkaru</a:t>
              </a:r>
              <a:r>
                <a:rPr lang="en-US" sz="2400" dirty="0">
                  <a:solidFill>
                    <a:schemeClr val="tx1"/>
                  </a:solidFill>
                </a:rPr>
                <a:t> red earth . However, the interference of </a:t>
              </a:r>
              <a:r>
                <a:rPr lang="en-US" sz="2400" dirty="0" err="1">
                  <a:solidFill>
                    <a:schemeClr val="tx1"/>
                  </a:solidFill>
                </a:rPr>
                <a:t>FeO</a:t>
              </a:r>
              <a:r>
                <a:rPr lang="en-US" sz="2400" dirty="0">
                  <a:solidFill>
                    <a:schemeClr val="tx1"/>
                  </a:solidFill>
                </a:rPr>
                <a:t> contamination has limited the economical recovery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5BDB4B56-138C-48E6-BA3A-4E75D2A5ACD9}"/>
                </a:ext>
              </a:extLst>
            </p:cNvPr>
            <p:cNvSpPr/>
            <p:nvPr/>
          </p:nvSpPr>
          <p:spPr>
            <a:xfrm>
              <a:off x="9753600" y="1474597"/>
              <a:ext cx="2133600" cy="1325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Disturbance from Fe coating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42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219A8A-D0D2-411D-BA2F-6B5AC037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DD81C8-0CC3-4B31-854C-AA62B67C9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Main Objective</a:t>
            </a:r>
          </a:p>
          <a:p>
            <a:r>
              <a:rPr lang="en-US" dirty="0"/>
              <a:t>Separate ilmenite from </a:t>
            </a:r>
            <a:r>
              <a:rPr lang="en-US" dirty="0" err="1"/>
              <a:t>Aruwakkalu</a:t>
            </a:r>
            <a:r>
              <a:rPr lang="en-US" dirty="0"/>
              <a:t> red earth by employing both physical and chemical techniques  </a:t>
            </a:r>
          </a:p>
          <a:p>
            <a:pPr lvl="8"/>
            <a:endParaRPr lang="en-US" dirty="0"/>
          </a:p>
          <a:p>
            <a:pPr marL="0" indent="0">
              <a:buNone/>
            </a:pPr>
            <a:r>
              <a:rPr lang="en-US" b="1" dirty="0"/>
              <a:t>Secondary Objectives</a:t>
            </a:r>
          </a:p>
          <a:p>
            <a:r>
              <a:rPr lang="en-US" sz="2400" dirty="0"/>
              <a:t>To investigate a suitable flow chart for the physical separation of ilmenite from </a:t>
            </a:r>
            <a:r>
              <a:rPr lang="en-US" sz="2400" dirty="0" err="1"/>
              <a:t>Aruwakkalu</a:t>
            </a:r>
            <a:r>
              <a:rPr lang="en-US" sz="2400" dirty="0"/>
              <a:t> red earth</a:t>
            </a:r>
          </a:p>
          <a:p>
            <a:r>
              <a:rPr lang="en-US" sz="700" dirty="0"/>
              <a:t> </a:t>
            </a:r>
          </a:p>
          <a:p>
            <a:r>
              <a:rPr lang="en-US" sz="2400" dirty="0"/>
              <a:t>To evaluate the effectiveness of the chemical purification technique to remove the Fe/Al coating from ilmenite from </a:t>
            </a:r>
            <a:r>
              <a:rPr lang="en-US" sz="2400" dirty="0" err="1"/>
              <a:t>Aruwakkalu</a:t>
            </a:r>
            <a:r>
              <a:rPr lang="en-US" sz="2400" dirty="0"/>
              <a:t> red earth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5029CF-6D50-4D78-BA84-73385AD01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578848-E27E-46F7-B42B-E92D678F23C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05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row: Right 31">
            <a:extLst>
              <a:ext uri="{FF2B5EF4-FFF2-40B4-BE49-F238E27FC236}">
                <a16:creationId xmlns:a16="http://schemas.microsoft.com/office/drawing/2014/main" xmlns="" id="{06106A64-C444-4A46-A4A9-6F0E2F866778}"/>
              </a:ext>
            </a:extLst>
          </p:cNvPr>
          <p:cNvSpPr/>
          <p:nvPr/>
        </p:nvSpPr>
        <p:spPr>
          <a:xfrm>
            <a:off x="8482168" y="3656643"/>
            <a:ext cx="884264" cy="4288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xmlns="" id="{E4A90B9E-B671-4990-82FC-9017144580D4}"/>
              </a:ext>
            </a:extLst>
          </p:cNvPr>
          <p:cNvSpPr/>
          <p:nvPr/>
        </p:nvSpPr>
        <p:spPr>
          <a:xfrm>
            <a:off x="2198043" y="3700875"/>
            <a:ext cx="884264" cy="4288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xmlns="" id="{9DF7A1A0-C2A4-4914-8C48-0683E7E30857}"/>
              </a:ext>
            </a:extLst>
          </p:cNvPr>
          <p:cNvSpPr/>
          <p:nvPr/>
        </p:nvSpPr>
        <p:spPr>
          <a:xfrm rot="5400000">
            <a:off x="7046462" y="4481432"/>
            <a:ext cx="884264" cy="4288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xmlns="" id="{34899D14-6164-4DC2-9956-2A33299B9AE9}"/>
              </a:ext>
            </a:extLst>
          </p:cNvPr>
          <p:cNvSpPr/>
          <p:nvPr/>
        </p:nvSpPr>
        <p:spPr>
          <a:xfrm rot="5400000">
            <a:off x="3931738" y="4481432"/>
            <a:ext cx="884265" cy="4288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BD2B29-5C7F-4277-B617-BF150D5E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and Methods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CA724A2-586D-4B65-9239-650A1FDD7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578848-E27E-46F7-B42B-E92D678F23C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D6DE687-4A32-4CF3-870F-7E53E6FDE2BA}"/>
              </a:ext>
            </a:extLst>
          </p:cNvPr>
          <p:cNvSpPr/>
          <p:nvPr/>
        </p:nvSpPr>
        <p:spPr>
          <a:xfrm>
            <a:off x="84286" y="3081092"/>
            <a:ext cx="2066048" cy="19397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10 samples from different places in the </a:t>
            </a:r>
            <a:r>
              <a:rPr lang="en-US" sz="2000" dirty="0" err="1">
                <a:latin typeface="+mj-lt"/>
              </a:rPr>
              <a:t>Aruwakkaru</a:t>
            </a:r>
            <a:r>
              <a:rPr lang="en-US" sz="2000" dirty="0">
                <a:latin typeface="+mj-lt"/>
              </a:rPr>
              <a:t> limestone quarry site from 1m depth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370A5B4-EFD5-4518-B7CD-4C73F9B18280}"/>
              </a:ext>
            </a:extLst>
          </p:cNvPr>
          <p:cNvSpPr/>
          <p:nvPr/>
        </p:nvSpPr>
        <p:spPr>
          <a:xfrm>
            <a:off x="6324600" y="3312980"/>
            <a:ext cx="2273510" cy="11162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Shaking Table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C1F72C70-8445-4EA5-A5E4-FE109171AF62}"/>
              </a:ext>
            </a:extLst>
          </p:cNvPr>
          <p:cNvSpPr/>
          <p:nvPr/>
        </p:nvSpPr>
        <p:spPr>
          <a:xfrm rot="16200000" flipV="1">
            <a:off x="5810331" y="2440866"/>
            <a:ext cx="784680" cy="1511512"/>
          </a:xfrm>
          <a:custGeom>
            <a:avLst/>
            <a:gdLst>
              <a:gd name="connsiteX0" fmla="*/ 0 w 1143000"/>
              <a:gd name="connsiteY0" fmla="*/ 1676402 h 1676402"/>
              <a:gd name="connsiteX1" fmla="*/ 0 w 1143000"/>
              <a:gd name="connsiteY1" fmla="*/ 1394391 h 1676402"/>
              <a:gd name="connsiteX2" fmla="*/ 857250 w 1143000"/>
              <a:gd name="connsiteY2" fmla="*/ 1394391 h 1676402"/>
              <a:gd name="connsiteX3" fmla="*/ 857250 w 1143000"/>
              <a:gd name="connsiteY3" fmla="*/ 428625 h 1676402"/>
              <a:gd name="connsiteX4" fmla="*/ 285750 w 1143000"/>
              <a:gd name="connsiteY4" fmla="*/ 428625 h 1676402"/>
              <a:gd name="connsiteX5" fmla="*/ 285750 w 1143000"/>
              <a:gd name="connsiteY5" fmla="*/ 571500 h 1676402"/>
              <a:gd name="connsiteX6" fmla="*/ 1 w 1143000"/>
              <a:gd name="connsiteY6" fmla="*/ 285750 h 1676402"/>
              <a:gd name="connsiteX7" fmla="*/ 285750 w 1143000"/>
              <a:gd name="connsiteY7" fmla="*/ 0 h 1676402"/>
              <a:gd name="connsiteX8" fmla="*/ 285750 w 1143000"/>
              <a:gd name="connsiteY8" fmla="*/ 142875 h 1676402"/>
              <a:gd name="connsiteX9" fmla="*/ 1143000 w 1143000"/>
              <a:gd name="connsiteY9" fmla="*/ 142875 h 1676402"/>
              <a:gd name="connsiteX10" fmla="*/ 1143000 w 1143000"/>
              <a:gd name="connsiteY10" fmla="*/ 1676401 h 1676402"/>
              <a:gd name="connsiteX11" fmla="*/ 1128918 w 1143000"/>
              <a:gd name="connsiteY11" fmla="*/ 1676401 h 1676402"/>
              <a:gd name="connsiteX12" fmla="*/ 1128918 w 1143000"/>
              <a:gd name="connsiteY12" fmla="*/ 1676402 h 167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3000" h="1676402">
                <a:moveTo>
                  <a:pt x="0" y="1676402"/>
                </a:moveTo>
                <a:lnTo>
                  <a:pt x="0" y="1394391"/>
                </a:lnTo>
                <a:lnTo>
                  <a:pt x="857250" y="1394391"/>
                </a:lnTo>
                <a:lnTo>
                  <a:pt x="857250" y="428625"/>
                </a:lnTo>
                <a:lnTo>
                  <a:pt x="285750" y="428625"/>
                </a:lnTo>
                <a:lnTo>
                  <a:pt x="285750" y="571500"/>
                </a:lnTo>
                <a:lnTo>
                  <a:pt x="1" y="285750"/>
                </a:lnTo>
                <a:lnTo>
                  <a:pt x="285750" y="0"/>
                </a:lnTo>
                <a:lnTo>
                  <a:pt x="285750" y="142875"/>
                </a:lnTo>
                <a:lnTo>
                  <a:pt x="1143000" y="142875"/>
                </a:lnTo>
                <a:lnTo>
                  <a:pt x="1143000" y="1676401"/>
                </a:lnTo>
                <a:lnTo>
                  <a:pt x="1128918" y="1676401"/>
                </a:lnTo>
                <a:lnTo>
                  <a:pt x="1128918" y="16764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8D5DFF9-55E1-493D-9119-AEF70305A023}"/>
              </a:ext>
            </a:extLst>
          </p:cNvPr>
          <p:cNvSpPr/>
          <p:nvPr/>
        </p:nvSpPr>
        <p:spPr>
          <a:xfrm>
            <a:off x="3118447" y="3312980"/>
            <a:ext cx="2590800" cy="11162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Humphrey Spiral Concentrator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18B060D7-12C5-4653-BDFC-F6B7AB5C31D2}"/>
              </a:ext>
            </a:extLst>
          </p:cNvPr>
          <p:cNvSpPr/>
          <p:nvPr/>
        </p:nvSpPr>
        <p:spPr>
          <a:xfrm>
            <a:off x="5222952" y="1645466"/>
            <a:ext cx="1789187" cy="109420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  <a:ea typeface="Times New Roman" panose="02020603050405020304" pitchFamily="18" charset="0"/>
              </a:rPr>
              <a:t>Middling &amp; Concentrate</a:t>
            </a:r>
            <a:endParaRPr lang="en-US" sz="2000" b="1" dirty="0">
              <a:latin typeface="+mj-lt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59487B0B-C914-4A9A-8917-CBACF242096B}"/>
              </a:ext>
            </a:extLst>
          </p:cNvPr>
          <p:cNvSpPr/>
          <p:nvPr/>
        </p:nvSpPr>
        <p:spPr>
          <a:xfrm>
            <a:off x="9402572" y="3312980"/>
            <a:ext cx="1818492" cy="109420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  <a:ea typeface="Times New Roman" panose="02020603050405020304" pitchFamily="18" charset="0"/>
              </a:rPr>
              <a:t>Heavy Minerals </a:t>
            </a:r>
            <a:endParaRPr lang="en-US" sz="2000" b="1" dirty="0">
              <a:latin typeface="+mj-lt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158D81C4-F8B4-4A20-80A4-87F3962239C5}"/>
              </a:ext>
            </a:extLst>
          </p:cNvPr>
          <p:cNvSpPr/>
          <p:nvPr/>
        </p:nvSpPr>
        <p:spPr>
          <a:xfrm>
            <a:off x="6410483" y="5180242"/>
            <a:ext cx="2101743" cy="49348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  <a:ea typeface="Times New Roman" panose="02020603050405020304" pitchFamily="18" charset="0"/>
              </a:rPr>
              <a:t>Light Minerals </a:t>
            </a:r>
            <a:endParaRPr lang="en-US" sz="2000" b="1" dirty="0">
              <a:latin typeface="+mj-lt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557A8D04-6F8B-4C81-A5E3-A4D4793F4F8B}"/>
              </a:ext>
            </a:extLst>
          </p:cNvPr>
          <p:cNvSpPr/>
          <p:nvPr/>
        </p:nvSpPr>
        <p:spPr>
          <a:xfrm>
            <a:off x="2773180" y="5147434"/>
            <a:ext cx="3201380" cy="7199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  <a:ea typeface="Times New Roman" panose="02020603050405020304" pitchFamily="18" charset="0"/>
              </a:rPr>
              <a:t>Clay minerals &amp; Organic Impurities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1465864E-8874-4B46-BEB5-809753209C77}"/>
              </a:ext>
            </a:extLst>
          </p:cNvPr>
          <p:cNvSpPr/>
          <p:nvPr/>
        </p:nvSpPr>
        <p:spPr>
          <a:xfrm>
            <a:off x="84286" y="2263321"/>
            <a:ext cx="2066048" cy="784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Sampling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8CAD55F-2B29-4780-8A4A-C1DFBDBE5DAB}"/>
              </a:ext>
            </a:extLst>
          </p:cNvPr>
          <p:cNvSpPr txBox="1"/>
          <p:nvPr/>
        </p:nvSpPr>
        <p:spPr>
          <a:xfrm>
            <a:off x="12818643" y="1067757"/>
            <a:ext cx="10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XRD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8F29569-56B4-4DBD-96C7-035ED2F2AE8F}"/>
              </a:ext>
            </a:extLst>
          </p:cNvPr>
          <p:cNvSpPr txBox="1"/>
          <p:nvPr/>
        </p:nvSpPr>
        <p:spPr>
          <a:xfrm>
            <a:off x="12818643" y="1336985"/>
            <a:ext cx="10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XRF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28B0CFD-9D2E-4935-AD57-869001974DF3}"/>
              </a:ext>
            </a:extLst>
          </p:cNvPr>
          <p:cNvSpPr txBox="1"/>
          <p:nvPr/>
        </p:nvSpPr>
        <p:spPr>
          <a:xfrm>
            <a:off x="12818643" y="1823235"/>
            <a:ext cx="10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OM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0CB97F4-2B04-492C-8712-C0C3945B3F5C}"/>
              </a:ext>
            </a:extLst>
          </p:cNvPr>
          <p:cNvSpPr txBox="1"/>
          <p:nvPr/>
        </p:nvSpPr>
        <p:spPr>
          <a:xfrm>
            <a:off x="2150334" y="2442956"/>
            <a:ext cx="10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XRD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AF44DFD-8828-4A1F-B6EE-445266DBA33F}"/>
              </a:ext>
            </a:extLst>
          </p:cNvPr>
          <p:cNvSpPr txBox="1"/>
          <p:nvPr/>
        </p:nvSpPr>
        <p:spPr>
          <a:xfrm>
            <a:off x="7027129" y="1823235"/>
            <a:ext cx="10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XRD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C43BAC8-24AF-4BBA-AE17-8B2BA44765F5}"/>
              </a:ext>
            </a:extLst>
          </p:cNvPr>
          <p:cNvSpPr txBox="1"/>
          <p:nvPr/>
        </p:nvSpPr>
        <p:spPr>
          <a:xfrm>
            <a:off x="7012139" y="2153235"/>
            <a:ext cx="10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OM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0749ED0-3306-46B8-A022-DCE7086EDAF2}"/>
              </a:ext>
            </a:extLst>
          </p:cNvPr>
          <p:cNvSpPr txBox="1"/>
          <p:nvPr/>
        </p:nvSpPr>
        <p:spPr>
          <a:xfrm>
            <a:off x="11221064" y="3339581"/>
            <a:ext cx="10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XRD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FD3CB52-1DC3-4AEC-9783-39AD0CE20C6F}"/>
              </a:ext>
            </a:extLst>
          </p:cNvPr>
          <p:cNvSpPr txBox="1"/>
          <p:nvPr/>
        </p:nvSpPr>
        <p:spPr>
          <a:xfrm>
            <a:off x="11221064" y="3687720"/>
            <a:ext cx="10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XRF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8DC193A-B1E9-427F-B675-DC06D576FB90}"/>
              </a:ext>
            </a:extLst>
          </p:cNvPr>
          <p:cNvSpPr txBox="1"/>
          <p:nvPr/>
        </p:nvSpPr>
        <p:spPr>
          <a:xfrm>
            <a:off x="11221064" y="4038600"/>
            <a:ext cx="10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OM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9A62B2D-38AD-45D8-AEE3-893897B8D52F}"/>
              </a:ext>
            </a:extLst>
          </p:cNvPr>
          <p:cNvSpPr txBox="1"/>
          <p:nvPr/>
        </p:nvSpPr>
        <p:spPr>
          <a:xfrm>
            <a:off x="8279018" y="623632"/>
            <a:ext cx="3807204" cy="132343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Characterization</a:t>
            </a:r>
          </a:p>
          <a:p>
            <a:r>
              <a:rPr lang="en-US" sz="2000" b="1" dirty="0"/>
              <a:t>OM</a:t>
            </a:r>
            <a:r>
              <a:rPr lang="en-US" sz="2000" dirty="0"/>
              <a:t> - Optical Microscopy </a:t>
            </a:r>
          </a:p>
          <a:p>
            <a:r>
              <a:rPr lang="en-US" sz="2000" b="1" dirty="0"/>
              <a:t>XRD</a:t>
            </a:r>
            <a:r>
              <a:rPr lang="en-US" sz="2000" dirty="0"/>
              <a:t> - X-ray Diffraction Analysis</a:t>
            </a:r>
          </a:p>
          <a:p>
            <a:r>
              <a:rPr lang="en-US" sz="2000" b="1" dirty="0"/>
              <a:t>XRF</a:t>
            </a:r>
            <a:r>
              <a:rPr lang="en-US" sz="2000" dirty="0"/>
              <a:t> - X-ray Fluorescence Analysis</a:t>
            </a:r>
          </a:p>
        </p:txBody>
      </p:sp>
    </p:spTree>
    <p:extLst>
      <p:ext uri="{BB962C8B-B14F-4D97-AF65-F5344CB8AC3E}">
        <p14:creationId xmlns:p14="http://schemas.microsoft.com/office/powerpoint/2010/main" val="21080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3769</TotalTime>
  <Words>724</Words>
  <Application>Microsoft Office PowerPoint</Application>
  <PresentationFormat>Custom</PresentationFormat>
  <Paragraphs>137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15" baseType="lpstr">
      <vt:lpstr>Office Theme</vt:lpstr>
      <vt:lpstr>Separation and Purification of Ilmenite from Red Earth Deposits in Aruwakkalu area                                                                             </vt:lpstr>
      <vt:lpstr>Content</vt:lpstr>
      <vt:lpstr>Introduction</vt:lpstr>
      <vt:lpstr>Ilmenite in Sri Lanka</vt:lpstr>
      <vt:lpstr>Aruwakkalu Red Earth </vt:lpstr>
      <vt:lpstr>Mineralogy of Aruwakkalu Red Earth </vt:lpstr>
      <vt:lpstr>Research Problem </vt:lpstr>
      <vt:lpstr>Objectives </vt:lpstr>
      <vt:lpstr>Materials and Methods </vt:lpstr>
      <vt:lpstr>Materials and Methods </vt:lpstr>
      <vt:lpstr>Expected Outcome </vt:lpstr>
      <vt:lpstr>References</vt:lpstr>
      <vt:lpstr>PowerPoint Presentation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Research Proposal Presentation Department of Science and Technology Uva Wellassa University</dc:title>
  <dc:creator>123</dc:creator>
  <cp:lastModifiedBy>k.sukitha@gmail.com</cp:lastModifiedBy>
  <cp:revision>224</cp:revision>
  <dcterms:created xsi:type="dcterms:W3CDTF">2018-03-22T06:11:49Z</dcterms:created>
  <dcterms:modified xsi:type="dcterms:W3CDTF">2024-10-24T13:30:10Z</dcterms:modified>
</cp:coreProperties>
</file>