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06" r:id="rId2"/>
    <p:sldId id="304" r:id="rId3"/>
    <p:sldId id="305" r:id="rId4"/>
    <p:sldId id="320" r:id="rId5"/>
    <p:sldId id="321" r:id="rId6"/>
    <p:sldId id="307" r:id="rId7"/>
    <p:sldId id="329" r:id="rId8"/>
    <p:sldId id="309" r:id="rId9"/>
    <p:sldId id="323" r:id="rId10"/>
    <p:sldId id="314" r:id="rId11"/>
    <p:sldId id="330" r:id="rId12"/>
    <p:sldId id="312" r:id="rId13"/>
    <p:sldId id="328" r:id="rId14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1" clrIdx="0">
    <p:extLst>
      <p:ext uri="{19B8F6BF-5375-455C-9EA6-DF929625EA0E}">
        <p15:presenceInfo xmlns=""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09" autoAdjust="0"/>
    <p:restoredTop sz="94610" autoAdjust="0"/>
  </p:normalViewPr>
  <p:slideViewPr>
    <p:cSldViewPr>
      <p:cViewPr>
        <p:scale>
          <a:sx n="87" d="100"/>
          <a:sy n="87" d="100"/>
        </p:scale>
        <p:origin x="-11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6FDC9-7E39-4865-836A-7864D1FAEB67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D8DED50-5199-43B6-AC3E-9452CF4D7D3D}">
      <dgm:prSet phldrT="[Text]" custT="1"/>
      <dgm:spPr/>
      <dgm:t>
        <a:bodyPr/>
        <a:lstStyle/>
        <a:p>
          <a:r>
            <a:rPr lang="en-US" sz="1600" dirty="0"/>
            <a:t>Demand for TiO</a:t>
          </a:r>
          <a:r>
            <a:rPr lang="en-US" sz="1600" baseline="-25000" dirty="0"/>
            <a:t>2</a:t>
          </a:r>
        </a:p>
      </dgm:t>
    </dgm:pt>
    <dgm:pt modelId="{D318E718-F252-43BB-952C-9F2A043AC641}" type="parTrans" cxnId="{2AB5DEED-0F9B-45AC-A00B-FB55BB757B30}">
      <dgm:prSet/>
      <dgm:spPr/>
      <dgm:t>
        <a:bodyPr/>
        <a:lstStyle/>
        <a:p>
          <a:endParaRPr lang="en-US"/>
        </a:p>
      </dgm:t>
    </dgm:pt>
    <dgm:pt modelId="{E33D0912-586C-4F23-8A16-530D0EC2A735}" type="sibTrans" cxnId="{2AB5DEED-0F9B-45AC-A00B-FB55BB757B30}">
      <dgm:prSet/>
      <dgm:spPr/>
      <dgm:t>
        <a:bodyPr/>
        <a:lstStyle/>
        <a:p>
          <a:endParaRPr lang="en-US"/>
        </a:p>
      </dgm:t>
    </dgm:pt>
    <dgm:pt modelId="{51C00027-3035-46CB-9D5E-8C6F2F6AB2C5}">
      <dgm:prSet phldrT="[Text]"/>
      <dgm:spPr/>
      <dgm:t>
        <a:bodyPr/>
        <a:lstStyle/>
        <a:p>
          <a:r>
            <a:rPr lang="en-US" dirty="0"/>
            <a:t>Worldwide ilmenite mining is utilized for the extraction of TiO</a:t>
          </a:r>
          <a:r>
            <a:rPr lang="en-US" baseline="-25000" dirty="0"/>
            <a:t>2</a:t>
          </a:r>
        </a:p>
      </dgm:t>
    </dgm:pt>
    <dgm:pt modelId="{9740857C-660C-466B-B408-3F9FE492173D}" type="parTrans" cxnId="{2471426A-25EC-45CA-8357-48B422453004}">
      <dgm:prSet/>
      <dgm:spPr/>
      <dgm:t>
        <a:bodyPr/>
        <a:lstStyle/>
        <a:p>
          <a:endParaRPr lang="en-US"/>
        </a:p>
      </dgm:t>
    </dgm:pt>
    <dgm:pt modelId="{0776C940-BA4F-4B79-B6FB-1C0A109D7AB0}" type="sibTrans" cxnId="{2471426A-25EC-45CA-8357-48B422453004}">
      <dgm:prSet/>
      <dgm:spPr/>
      <dgm:t>
        <a:bodyPr/>
        <a:lstStyle/>
        <a:p>
          <a:endParaRPr lang="en-US"/>
        </a:p>
      </dgm:t>
    </dgm:pt>
    <dgm:pt modelId="{7F09D74D-3190-4B08-85F2-65403033733D}">
      <dgm:prSet phldrT="[Text]" custT="1"/>
      <dgm:spPr/>
      <dgm:t>
        <a:bodyPr/>
        <a:lstStyle/>
        <a:p>
          <a:r>
            <a:rPr lang="en-US" sz="1600" dirty="0"/>
            <a:t> Contamination in Red Earth</a:t>
          </a:r>
        </a:p>
      </dgm:t>
    </dgm:pt>
    <dgm:pt modelId="{CE2E64C6-67D9-43DC-BE8F-65564B923868}" type="parTrans" cxnId="{901F5F99-B6D4-4425-B35E-6DAA5C9EE82E}">
      <dgm:prSet/>
      <dgm:spPr/>
      <dgm:t>
        <a:bodyPr/>
        <a:lstStyle/>
        <a:p>
          <a:endParaRPr lang="en-US"/>
        </a:p>
      </dgm:t>
    </dgm:pt>
    <dgm:pt modelId="{EAC20821-5913-4F76-A325-953ED71E590E}" type="sibTrans" cxnId="{901F5F99-B6D4-4425-B35E-6DAA5C9EE82E}">
      <dgm:prSet/>
      <dgm:spPr/>
      <dgm:t>
        <a:bodyPr/>
        <a:lstStyle/>
        <a:p>
          <a:endParaRPr lang="en-US"/>
        </a:p>
      </dgm:t>
    </dgm:pt>
    <dgm:pt modelId="{C531AF05-1893-461A-8842-EC647A2B0A24}">
      <dgm:prSet phldrT="[Text]"/>
      <dgm:spPr/>
      <dgm:t>
        <a:bodyPr/>
        <a:lstStyle/>
        <a:p>
          <a:r>
            <a:rPr lang="en-US" dirty="0"/>
            <a:t>Ilmenite can be separated from red earth by gravity and magnetic separation techniques</a:t>
          </a:r>
        </a:p>
      </dgm:t>
    </dgm:pt>
    <dgm:pt modelId="{C933ECDC-00FE-4859-AAF0-58FF2E8A6442}" type="parTrans" cxnId="{2C7C316E-C54D-453E-BCA6-3D891BDB49FB}">
      <dgm:prSet/>
      <dgm:spPr/>
      <dgm:t>
        <a:bodyPr/>
        <a:lstStyle/>
        <a:p>
          <a:endParaRPr lang="en-US"/>
        </a:p>
      </dgm:t>
    </dgm:pt>
    <dgm:pt modelId="{310A4404-3C70-4FF4-8DCE-BC369DC8FDF1}" type="sibTrans" cxnId="{2C7C316E-C54D-453E-BCA6-3D891BDB49FB}">
      <dgm:prSet/>
      <dgm:spPr/>
      <dgm:t>
        <a:bodyPr/>
        <a:lstStyle/>
        <a:p>
          <a:endParaRPr lang="en-US"/>
        </a:p>
      </dgm:t>
    </dgm:pt>
    <dgm:pt modelId="{C60DBC37-8DBF-4080-97DC-D06A8BB2FA83}">
      <dgm:prSet phldrT="[Text]" custT="1"/>
      <dgm:spPr/>
      <dgm:t>
        <a:bodyPr/>
        <a:lstStyle/>
        <a:p>
          <a:r>
            <a:rPr lang="en-US" sz="1600" dirty="0"/>
            <a:t>Challenge </a:t>
          </a:r>
        </a:p>
      </dgm:t>
    </dgm:pt>
    <dgm:pt modelId="{26FB5F52-7E37-40E0-A7DE-AB7F529B96F2}" type="parTrans" cxnId="{45EB902F-5DDB-4664-88AB-1BBBD1175678}">
      <dgm:prSet/>
      <dgm:spPr/>
      <dgm:t>
        <a:bodyPr/>
        <a:lstStyle/>
        <a:p>
          <a:endParaRPr lang="en-US"/>
        </a:p>
      </dgm:t>
    </dgm:pt>
    <dgm:pt modelId="{335E9C4F-BE82-44AC-B448-7AEBEE757F19}" type="sibTrans" cxnId="{45EB902F-5DDB-4664-88AB-1BBBD1175678}">
      <dgm:prSet/>
      <dgm:spPr/>
      <dgm:t>
        <a:bodyPr/>
        <a:lstStyle/>
        <a:p>
          <a:endParaRPr lang="en-US"/>
        </a:p>
      </dgm:t>
    </dgm:pt>
    <dgm:pt modelId="{17E281A0-AAB8-4FCF-A2A5-AD15876E9717}">
      <dgm:prSet phldrT="[Text]"/>
      <dgm:spPr/>
      <dgm:t>
        <a:bodyPr/>
        <a:lstStyle/>
        <a:p>
          <a:r>
            <a:rPr lang="en-US" dirty="0"/>
            <a:t>Difficulties in extraction of </a:t>
          </a:r>
          <a:r>
            <a:rPr lang="en-US" dirty="0" smtClean="0"/>
            <a:t>TiO</a:t>
          </a:r>
          <a:r>
            <a:rPr lang="en-US" baseline="-25000" dirty="0" smtClean="0"/>
            <a:t>2</a:t>
          </a:r>
          <a:r>
            <a:rPr lang="en-US" dirty="0" smtClean="0"/>
            <a:t> </a:t>
          </a:r>
          <a:r>
            <a:rPr lang="en-US" dirty="0"/>
            <a:t>from ilmenite found in red earth due to the complex mineral structure of ilmenite and the presence of impurities.</a:t>
          </a:r>
        </a:p>
      </dgm:t>
    </dgm:pt>
    <dgm:pt modelId="{2C63FD49-05A1-43B7-AF07-A0C4E23EE558}" type="parTrans" cxnId="{5F382029-B4F7-42A5-8E9A-B875ECAA4B7F}">
      <dgm:prSet/>
      <dgm:spPr/>
      <dgm:t>
        <a:bodyPr/>
        <a:lstStyle/>
        <a:p>
          <a:endParaRPr lang="en-US"/>
        </a:p>
      </dgm:t>
    </dgm:pt>
    <dgm:pt modelId="{D0D79BD3-9478-4A38-BFDD-9B161B777294}" type="sibTrans" cxnId="{5F382029-B4F7-42A5-8E9A-B875ECAA4B7F}">
      <dgm:prSet/>
      <dgm:spPr/>
      <dgm:t>
        <a:bodyPr/>
        <a:lstStyle/>
        <a:p>
          <a:endParaRPr lang="en-US"/>
        </a:p>
      </dgm:t>
    </dgm:pt>
    <dgm:pt modelId="{D35B18A4-50F1-41D1-8DA3-F30EB7CAD473}">
      <dgm:prSet/>
      <dgm:spPr/>
      <dgm:t>
        <a:bodyPr/>
        <a:lstStyle/>
        <a:p>
          <a:r>
            <a:rPr lang="en-US" dirty="0"/>
            <a:t>However, Fe-Al coating is adversely affected for the magnetic separation.</a:t>
          </a:r>
        </a:p>
      </dgm:t>
    </dgm:pt>
    <dgm:pt modelId="{EF0E8E9E-B3FA-4E3B-BBE6-A14C790D607A}" type="parTrans" cxnId="{605938FA-937C-4660-8715-24290BEDC075}">
      <dgm:prSet/>
      <dgm:spPr/>
      <dgm:t>
        <a:bodyPr/>
        <a:lstStyle/>
        <a:p>
          <a:endParaRPr lang="en-US"/>
        </a:p>
      </dgm:t>
    </dgm:pt>
    <dgm:pt modelId="{C7A3681F-C940-4BE3-829F-F4348FD74CCB}" type="sibTrans" cxnId="{605938FA-937C-4660-8715-24290BEDC075}">
      <dgm:prSet/>
      <dgm:spPr/>
      <dgm:t>
        <a:bodyPr/>
        <a:lstStyle/>
        <a:p>
          <a:endParaRPr lang="en-US"/>
        </a:p>
      </dgm:t>
    </dgm:pt>
    <dgm:pt modelId="{8312F2C6-B98D-4401-93D4-131B34EAD787}">
      <dgm:prSet phldrT="[Text]"/>
      <dgm:spPr/>
      <dgm:t>
        <a:bodyPr/>
        <a:lstStyle/>
        <a:p>
          <a:r>
            <a:rPr lang="en-US" dirty="0"/>
            <a:t>The RE contains 8-10% of economically recoverable ilmenite </a:t>
          </a:r>
          <a:endParaRPr lang="en-US" baseline="-25000" dirty="0"/>
        </a:p>
      </dgm:t>
    </dgm:pt>
    <dgm:pt modelId="{851BAED9-6304-453C-8408-22F8D0FA7E26}" type="parTrans" cxnId="{FCB3C270-9A05-41DC-A41B-FC4DCB1AE7EB}">
      <dgm:prSet/>
      <dgm:spPr/>
      <dgm:t>
        <a:bodyPr/>
        <a:lstStyle/>
        <a:p>
          <a:endParaRPr lang="en-US"/>
        </a:p>
      </dgm:t>
    </dgm:pt>
    <dgm:pt modelId="{ED41C56E-69E6-4DFF-BB1F-71CDB00B1F11}" type="sibTrans" cxnId="{FCB3C270-9A05-41DC-A41B-FC4DCB1AE7EB}">
      <dgm:prSet/>
      <dgm:spPr/>
      <dgm:t>
        <a:bodyPr/>
        <a:lstStyle/>
        <a:p>
          <a:endParaRPr lang="en-US"/>
        </a:p>
      </dgm:t>
    </dgm:pt>
    <dgm:pt modelId="{D88EECE3-146F-4C77-8125-B10FE15A12BF}" type="pres">
      <dgm:prSet presAssocID="{CBC6FDC9-7E39-4865-836A-7864D1FAEB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C6C19-DAA5-4F20-9723-76CD926DAF3C}" type="pres">
      <dgm:prSet presAssocID="{BD8DED50-5199-43B6-AC3E-9452CF4D7D3D}" presName="composite" presStyleCnt="0"/>
      <dgm:spPr/>
      <dgm:t>
        <a:bodyPr/>
        <a:lstStyle/>
        <a:p>
          <a:endParaRPr lang="en-US"/>
        </a:p>
      </dgm:t>
    </dgm:pt>
    <dgm:pt modelId="{C946CDDF-3CE5-4E5D-85F3-3C3AE71B0233}" type="pres">
      <dgm:prSet presAssocID="{BD8DED50-5199-43B6-AC3E-9452CF4D7D3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D3FC2-A75F-475B-B1A3-E45CD617B790}" type="pres">
      <dgm:prSet presAssocID="{BD8DED50-5199-43B6-AC3E-9452CF4D7D3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FF184-0D58-4B77-9D3F-243DEEFAEB1C}" type="pres">
      <dgm:prSet presAssocID="{E33D0912-586C-4F23-8A16-530D0EC2A735}" presName="sp" presStyleCnt="0"/>
      <dgm:spPr/>
      <dgm:t>
        <a:bodyPr/>
        <a:lstStyle/>
        <a:p>
          <a:endParaRPr lang="en-US"/>
        </a:p>
      </dgm:t>
    </dgm:pt>
    <dgm:pt modelId="{98DE00E5-E83C-4F40-A653-7CD5176DCA07}" type="pres">
      <dgm:prSet presAssocID="{7F09D74D-3190-4B08-85F2-65403033733D}" presName="composite" presStyleCnt="0"/>
      <dgm:spPr/>
      <dgm:t>
        <a:bodyPr/>
        <a:lstStyle/>
        <a:p>
          <a:endParaRPr lang="en-US"/>
        </a:p>
      </dgm:t>
    </dgm:pt>
    <dgm:pt modelId="{E21EF7DA-321E-494D-A49A-F6D810955A13}" type="pres">
      <dgm:prSet presAssocID="{7F09D74D-3190-4B08-85F2-65403033733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784C2-44C5-4364-ACE6-E3D8C0E7C0AD}" type="pres">
      <dgm:prSet presAssocID="{7F09D74D-3190-4B08-85F2-65403033733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DB4DA-7ED6-4C15-AD5C-3E1897E91D4F}" type="pres">
      <dgm:prSet presAssocID="{EAC20821-5913-4F76-A325-953ED71E590E}" presName="sp" presStyleCnt="0"/>
      <dgm:spPr/>
      <dgm:t>
        <a:bodyPr/>
        <a:lstStyle/>
        <a:p>
          <a:endParaRPr lang="en-US"/>
        </a:p>
      </dgm:t>
    </dgm:pt>
    <dgm:pt modelId="{3A33E66C-6C66-40CE-A012-8BD0F58D7E6F}" type="pres">
      <dgm:prSet presAssocID="{C60DBC37-8DBF-4080-97DC-D06A8BB2FA83}" presName="composite" presStyleCnt="0"/>
      <dgm:spPr/>
      <dgm:t>
        <a:bodyPr/>
        <a:lstStyle/>
        <a:p>
          <a:endParaRPr lang="en-US"/>
        </a:p>
      </dgm:t>
    </dgm:pt>
    <dgm:pt modelId="{01FF6033-2E23-4BAC-91E2-6BFCC0D36C6E}" type="pres">
      <dgm:prSet presAssocID="{C60DBC37-8DBF-4080-97DC-D06A8BB2FA8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AA35B-EFF2-48DE-B0EE-7C3344B075F6}" type="pres">
      <dgm:prSet presAssocID="{C60DBC37-8DBF-4080-97DC-D06A8BB2FA8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382029-B4F7-42A5-8E9A-B875ECAA4B7F}" srcId="{C60DBC37-8DBF-4080-97DC-D06A8BB2FA83}" destId="{17E281A0-AAB8-4FCF-A2A5-AD15876E9717}" srcOrd="0" destOrd="0" parTransId="{2C63FD49-05A1-43B7-AF07-A0C4E23EE558}" sibTransId="{D0D79BD3-9478-4A38-BFDD-9B161B777294}"/>
    <dgm:cxn modelId="{3679085E-193D-440B-9234-3097372E4CDC}" type="presOf" srcId="{D35B18A4-50F1-41D1-8DA3-F30EB7CAD473}" destId="{281784C2-44C5-4364-ACE6-E3D8C0E7C0AD}" srcOrd="0" destOrd="1" presId="urn:microsoft.com/office/officeart/2005/8/layout/chevron2"/>
    <dgm:cxn modelId="{DFC02D76-5E31-47BA-98C3-072847104477}" type="presOf" srcId="{C60DBC37-8DBF-4080-97DC-D06A8BB2FA83}" destId="{01FF6033-2E23-4BAC-91E2-6BFCC0D36C6E}" srcOrd="0" destOrd="0" presId="urn:microsoft.com/office/officeart/2005/8/layout/chevron2"/>
    <dgm:cxn modelId="{38C41839-8929-47D6-ABFD-37A637CF704F}" type="presOf" srcId="{CBC6FDC9-7E39-4865-836A-7864D1FAEB67}" destId="{D88EECE3-146F-4C77-8125-B10FE15A12BF}" srcOrd="0" destOrd="0" presId="urn:microsoft.com/office/officeart/2005/8/layout/chevron2"/>
    <dgm:cxn modelId="{E387289B-BAC0-45BB-8DA4-74A86083D02C}" type="presOf" srcId="{BD8DED50-5199-43B6-AC3E-9452CF4D7D3D}" destId="{C946CDDF-3CE5-4E5D-85F3-3C3AE71B0233}" srcOrd="0" destOrd="0" presId="urn:microsoft.com/office/officeart/2005/8/layout/chevron2"/>
    <dgm:cxn modelId="{6770694E-9068-4BAD-914E-B967AEA172C8}" type="presOf" srcId="{17E281A0-AAB8-4FCF-A2A5-AD15876E9717}" destId="{E5AAA35B-EFF2-48DE-B0EE-7C3344B075F6}" srcOrd="0" destOrd="0" presId="urn:microsoft.com/office/officeart/2005/8/layout/chevron2"/>
    <dgm:cxn modelId="{7B4C0535-62E8-4225-9874-C80DB9B3F948}" type="presOf" srcId="{C531AF05-1893-461A-8842-EC647A2B0A24}" destId="{281784C2-44C5-4364-ACE6-E3D8C0E7C0AD}" srcOrd="0" destOrd="0" presId="urn:microsoft.com/office/officeart/2005/8/layout/chevron2"/>
    <dgm:cxn modelId="{2471426A-25EC-45CA-8357-48B422453004}" srcId="{BD8DED50-5199-43B6-AC3E-9452CF4D7D3D}" destId="{51C00027-3035-46CB-9D5E-8C6F2F6AB2C5}" srcOrd="0" destOrd="0" parTransId="{9740857C-660C-466B-B408-3F9FE492173D}" sibTransId="{0776C940-BA4F-4B79-B6FB-1C0A109D7AB0}"/>
    <dgm:cxn modelId="{2AB5DEED-0F9B-45AC-A00B-FB55BB757B30}" srcId="{CBC6FDC9-7E39-4865-836A-7864D1FAEB67}" destId="{BD8DED50-5199-43B6-AC3E-9452CF4D7D3D}" srcOrd="0" destOrd="0" parTransId="{D318E718-F252-43BB-952C-9F2A043AC641}" sibTransId="{E33D0912-586C-4F23-8A16-530D0EC2A735}"/>
    <dgm:cxn modelId="{901F5F99-B6D4-4425-B35E-6DAA5C9EE82E}" srcId="{CBC6FDC9-7E39-4865-836A-7864D1FAEB67}" destId="{7F09D74D-3190-4B08-85F2-65403033733D}" srcOrd="1" destOrd="0" parTransId="{CE2E64C6-67D9-43DC-BE8F-65564B923868}" sibTransId="{EAC20821-5913-4F76-A325-953ED71E590E}"/>
    <dgm:cxn modelId="{FCB3C270-9A05-41DC-A41B-FC4DCB1AE7EB}" srcId="{BD8DED50-5199-43B6-AC3E-9452CF4D7D3D}" destId="{8312F2C6-B98D-4401-93D4-131B34EAD787}" srcOrd="1" destOrd="0" parTransId="{851BAED9-6304-453C-8408-22F8D0FA7E26}" sibTransId="{ED41C56E-69E6-4DFF-BB1F-71CDB00B1F11}"/>
    <dgm:cxn modelId="{45EB902F-5DDB-4664-88AB-1BBBD1175678}" srcId="{CBC6FDC9-7E39-4865-836A-7864D1FAEB67}" destId="{C60DBC37-8DBF-4080-97DC-D06A8BB2FA83}" srcOrd="2" destOrd="0" parTransId="{26FB5F52-7E37-40E0-A7DE-AB7F529B96F2}" sibTransId="{335E9C4F-BE82-44AC-B448-7AEBEE757F19}"/>
    <dgm:cxn modelId="{BF68719C-D8C1-431F-A1D2-7BBA7294FB7B}" type="presOf" srcId="{8312F2C6-B98D-4401-93D4-131B34EAD787}" destId="{618D3FC2-A75F-475B-B1A3-E45CD617B790}" srcOrd="0" destOrd="1" presId="urn:microsoft.com/office/officeart/2005/8/layout/chevron2"/>
    <dgm:cxn modelId="{2C7C316E-C54D-453E-BCA6-3D891BDB49FB}" srcId="{7F09D74D-3190-4B08-85F2-65403033733D}" destId="{C531AF05-1893-461A-8842-EC647A2B0A24}" srcOrd="0" destOrd="0" parTransId="{C933ECDC-00FE-4859-AAF0-58FF2E8A6442}" sibTransId="{310A4404-3C70-4FF4-8DCE-BC369DC8FDF1}"/>
    <dgm:cxn modelId="{605938FA-937C-4660-8715-24290BEDC075}" srcId="{7F09D74D-3190-4B08-85F2-65403033733D}" destId="{D35B18A4-50F1-41D1-8DA3-F30EB7CAD473}" srcOrd="1" destOrd="0" parTransId="{EF0E8E9E-B3FA-4E3B-BBE6-A14C790D607A}" sibTransId="{C7A3681F-C940-4BE3-829F-F4348FD74CCB}"/>
    <dgm:cxn modelId="{B2DF818A-63DE-44F8-9B45-DC4E069D3903}" type="presOf" srcId="{51C00027-3035-46CB-9D5E-8C6F2F6AB2C5}" destId="{618D3FC2-A75F-475B-B1A3-E45CD617B790}" srcOrd="0" destOrd="0" presId="urn:microsoft.com/office/officeart/2005/8/layout/chevron2"/>
    <dgm:cxn modelId="{E9B67F8A-AE7E-4A3C-BF57-3A58EB23F7D1}" type="presOf" srcId="{7F09D74D-3190-4B08-85F2-65403033733D}" destId="{E21EF7DA-321E-494D-A49A-F6D810955A13}" srcOrd="0" destOrd="0" presId="urn:microsoft.com/office/officeart/2005/8/layout/chevron2"/>
    <dgm:cxn modelId="{0B8BB7EC-8B76-4247-B7FA-FADCE5AE7FFD}" type="presParOf" srcId="{D88EECE3-146F-4C77-8125-B10FE15A12BF}" destId="{4A6C6C19-DAA5-4F20-9723-76CD926DAF3C}" srcOrd="0" destOrd="0" presId="urn:microsoft.com/office/officeart/2005/8/layout/chevron2"/>
    <dgm:cxn modelId="{4E9772DE-6A40-4900-9EE2-530AD3A7CBB7}" type="presParOf" srcId="{4A6C6C19-DAA5-4F20-9723-76CD926DAF3C}" destId="{C946CDDF-3CE5-4E5D-85F3-3C3AE71B0233}" srcOrd="0" destOrd="0" presId="urn:microsoft.com/office/officeart/2005/8/layout/chevron2"/>
    <dgm:cxn modelId="{0185ED27-BEF2-485A-96CA-0760A1EAA300}" type="presParOf" srcId="{4A6C6C19-DAA5-4F20-9723-76CD926DAF3C}" destId="{618D3FC2-A75F-475B-B1A3-E45CD617B790}" srcOrd="1" destOrd="0" presId="urn:microsoft.com/office/officeart/2005/8/layout/chevron2"/>
    <dgm:cxn modelId="{8BDE5DA5-865E-434C-A717-406D91E93D16}" type="presParOf" srcId="{D88EECE3-146F-4C77-8125-B10FE15A12BF}" destId="{EFBFF184-0D58-4B77-9D3F-243DEEFAEB1C}" srcOrd="1" destOrd="0" presId="urn:microsoft.com/office/officeart/2005/8/layout/chevron2"/>
    <dgm:cxn modelId="{72DEBDF2-C4D3-4C0E-8108-6840958F7598}" type="presParOf" srcId="{D88EECE3-146F-4C77-8125-B10FE15A12BF}" destId="{98DE00E5-E83C-4F40-A653-7CD5176DCA07}" srcOrd="2" destOrd="0" presId="urn:microsoft.com/office/officeart/2005/8/layout/chevron2"/>
    <dgm:cxn modelId="{C9019A52-903E-4BEA-B48A-7408105E9F4D}" type="presParOf" srcId="{98DE00E5-E83C-4F40-A653-7CD5176DCA07}" destId="{E21EF7DA-321E-494D-A49A-F6D810955A13}" srcOrd="0" destOrd="0" presId="urn:microsoft.com/office/officeart/2005/8/layout/chevron2"/>
    <dgm:cxn modelId="{046BD886-5D22-4FAD-A179-DC55BA10E09B}" type="presParOf" srcId="{98DE00E5-E83C-4F40-A653-7CD5176DCA07}" destId="{281784C2-44C5-4364-ACE6-E3D8C0E7C0AD}" srcOrd="1" destOrd="0" presId="urn:microsoft.com/office/officeart/2005/8/layout/chevron2"/>
    <dgm:cxn modelId="{A136765C-97F1-4B80-BD95-2BC46CB936B2}" type="presParOf" srcId="{D88EECE3-146F-4C77-8125-B10FE15A12BF}" destId="{2A7DB4DA-7ED6-4C15-AD5C-3E1897E91D4F}" srcOrd="3" destOrd="0" presId="urn:microsoft.com/office/officeart/2005/8/layout/chevron2"/>
    <dgm:cxn modelId="{E356E384-4703-4CC7-8B8A-FFCED5FD23AB}" type="presParOf" srcId="{D88EECE3-146F-4C77-8125-B10FE15A12BF}" destId="{3A33E66C-6C66-40CE-A012-8BD0F58D7E6F}" srcOrd="4" destOrd="0" presId="urn:microsoft.com/office/officeart/2005/8/layout/chevron2"/>
    <dgm:cxn modelId="{6E7118AB-8AA3-456B-A7A0-E608059ED4D9}" type="presParOf" srcId="{3A33E66C-6C66-40CE-A012-8BD0F58D7E6F}" destId="{01FF6033-2E23-4BAC-91E2-6BFCC0D36C6E}" srcOrd="0" destOrd="0" presId="urn:microsoft.com/office/officeart/2005/8/layout/chevron2"/>
    <dgm:cxn modelId="{9ACBB9BF-3230-4918-B05F-169E8A877CC9}" type="presParOf" srcId="{3A33E66C-6C66-40CE-A012-8BD0F58D7E6F}" destId="{E5AAA35B-EFF2-48DE-B0EE-7C3344B075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6CDDF-3CE5-4E5D-85F3-3C3AE71B0233}">
      <dsp:nvSpPr>
        <dsp:cNvPr id="0" name=""/>
        <dsp:cNvSpPr/>
      </dsp:nvSpPr>
      <dsp:spPr>
        <a:xfrm rot="5400000">
          <a:off x="-266923" y="271353"/>
          <a:ext cx="1779488" cy="12456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Demand for TiO</a:t>
          </a:r>
          <a:r>
            <a:rPr lang="en-US" sz="1600" kern="1200" baseline="-25000" dirty="0"/>
            <a:t>2</a:t>
          </a:r>
        </a:p>
      </dsp:txBody>
      <dsp:txXfrm rot="-5400000">
        <a:off x="1" y="627251"/>
        <a:ext cx="1245641" cy="533847"/>
      </dsp:txXfrm>
    </dsp:sp>
    <dsp:sp modelId="{618D3FC2-A75F-475B-B1A3-E45CD617B790}">
      <dsp:nvSpPr>
        <dsp:cNvPr id="0" name=""/>
        <dsp:cNvSpPr/>
      </dsp:nvSpPr>
      <dsp:spPr>
        <a:xfrm rot="5400000">
          <a:off x="5444623" y="-4194551"/>
          <a:ext cx="1156667" cy="95546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Worldwide ilmenite mining is utilized for the extraction of TiO</a:t>
          </a:r>
          <a:r>
            <a:rPr lang="en-US" sz="2200" kern="1200" baseline="-25000" dirty="0"/>
            <a:t>2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The RE contains 8-10% of economically recoverable ilmenite </a:t>
          </a:r>
          <a:endParaRPr lang="en-US" sz="2200" kern="1200" baseline="-25000" dirty="0"/>
        </a:p>
      </dsp:txBody>
      <dsp:txXfrm rot="-5400000">
        <a:off x="1245642" y="60894"/>
        <a:ext cx="9498166" cy="1043739"/>
      </dsp:txXfrm>
    </dsp:sp>
    <dsp:sp modelId="{E21EF7DA-321E-494D-A49A-F6D810955A13}">
      <dsp:nvSpPr>
        <dsp:cNvPr id="0" name=""/>
        <dsp:cNvSpPr/>
      </dsp:nvSpPr>
      <dsp:spPr>
        <a:xfrm rot="5400000">
          <a:off x="-266923" y="1858781"/>
          <a:ext cx="1779488" cy="1245641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Contamination in Red Earth</a:t>
          </a:r>
        </a:p>
      </dsp:txBody>
      <dsp:txXfrm rot="-5400000">
        <a:off x="1" y="2214679"/>
        <a:ext cx="1245641" cy="533847"/>
      </dsp:txXfrm>
    </dsp:sp>
    <dsp:sp modelId="{281784C2-44C5-4364-ACE6-E3D8C0E7C0AD}">
      <dsp:nvSpPr>
        <dsp:cNvPr id="0" name=""/>
        <dsp:cNvSpPr/>
      </dsp:nvSpPr>
      <dsp:spPr>
        <a:xfrm rot="5400000">
          <a:off x="5444319" y="-2606819"/>
          <a:ext cx="1157275" cy="95546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Ilmenite can be separated from red earth by gravity and magnetic separation techniques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However, Fe-Al coating is adversely affected for the magnetic separation.</a:t>
          </a:r>
        </a:p>
      </dsp:txBody>
      <dsp:txXfrm rot="-5400000">
        <a:off x="1245642" y="1648352"/>
        <a:ext cx="9498136" cy="1044287"/>
      </dsp:txXfrm>
    </dsp:sp>
    <dsp:sp modelId="{01FF6033-2E23-4BAC-91E2-6BFCC0D36C6E}">
      <dsp:nvSpPr>
        <dsp:cNvPr id="0" name=""/>
        <dsp:cNvSpPr/>
      </dsp:nvSpPr>
      <dsp:spPr>
        <a:xfrm rot="5400000">
          <a:off x="-266923" y="3446208"/>
          <a:ext cx="1779488" cy="1245641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Challenge </a:t>
          </a:r>
        </a:p>
      </dsp:txBody>
      <dsp:txXfrm rot="-5400000">
        <a:off x="1" y="3802106"/>
        <a:ext cx="1245641" cy="533847"/>
      </dsp:txXfrm>
    </dsp:sp>
    <dsp:sp modelId="{E5AAA35B-EFF2-48DE-B0EE-7C3344B075F6}">
      <dsp:nvSpPr>
        <dsp:cNvPr id="0" name=""/>
        <dsp:cNvSpPr/>
      </dsp:nvSpPr>
      <dsp:spPr>
        <a:xfrm rot="5400000">
          <a:off x="5444623" y="-1019695"/>
          <a:ext cx="1156667" cy="95546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Difficulties in extraction of </a:t>
          </a:r>
          <a:r>
            <a:rPr lang="en-US" sz="2200" kern="1200" dirty="0" smtClean="0"/>
            <a:t>TiO</a:t>
          </a:r>
          <a:r>
            <a:rPr lang="en-US" sz="2200" kern="1200" baseline="-25000" dirty="0" smtClean="0"/>
            <a:t>2</a:t>
          </a:r>
          <a:r>
            <a:rPr lang="en-US" sz="2200" kern="1200" dirty="0" smtClean="0"/>
            <a:t> </a:t>
          </a:r>
          <a:r>
            <a:rPr lang="en-US" sz="2200" kern="1200" dirty="0"/>
            <a:t>from ilmenite found in red earth due to the complex mineral structure of ilmenite and the presence of impurities.</a:t>
          </a:r>
        </a:p>
      </dsp:txBody>
      <dsp:txXfrm rot="-5400000">
        <a:off x="1245642" y="3235750"/>
        <a:ext cx="9498166" cy="1043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54A3-3024-4B0F-B390-86F84BFF19E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DD4BC-E36A-4784-B38E-DC8A3904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8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5033-6EEE-401B-B601-92CE259307C6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7CB89-7DAD-46E0-B283-AC857907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69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BE4EF-87A5-4353-8E6D-80938B3B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FFF9BB-2D86-4A98-8368-A2800EF9C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0D0F18-6040-4513-8566-BCA2C270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7CEA-7AAD-4EB2-83EC-CCBE9268205B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B607E0-E06B-47E3-B415-8D8AC3A1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B07B56-3EA3-4E18-B3DA-B0787356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92BF6-345A-4903-A209-E6FA0ED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622CEDC-735F-43F5-8F25-F1207944E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2FCD9D-FC4D-46F5-9C2A-3EFFC4E8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CC0A-A2B2-4D4B-8EC0-D1F14F6844C2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8005A0-9A83-46A6-A2EE-8A684C04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A6CC8F-AD00-4CD2-AB26-A2268A3A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71B8B20-1B14-41AB-8A2C-5E687A7BB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07FB1C-727F-4C9F-95F3-483D1585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123EA4-63A5-4C45-8704-3FBED8BA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4E49-ACDC-405B-86B4-BF2928A7FAD9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BB48B3-F1FB-4624-8466-9E5675C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65A22-76A1-4A23-B433-34A07469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413596-CBA4-44F7-9717-EBFCB537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B2CC8A-0114-4D02-8299-94549244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22409A-9468-467D-AA0C-5A449745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E387-160C-40D1-B23F-FDFDA8D7FA06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F67041-6CFA-4FE9-A776-CE1C1E10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E01356-19B5-4E6E-B9B8-E17362B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3CDBC-E88A-44A7-8934-C52E8202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8EEF95-050D-4825-BE78-506E55B6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EF02A7-EE53-454D-A247-2B87667F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9382-6B32-40C0-9238-00006377A401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D6E8C2-DB1D-462B-9B17-92A2D658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65FF5B-94BB-4789-93C9-F88DF463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70E3E-FF00-4C1C-9985-8A7806E2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4C7789-4E30-472E-A4FB-843DE0C24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116545-ECC6-407B-88C4-D7311049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0FBCD6-A398-4594-A5F8-F3386D4C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0B2B-67BA-4EE8-AFD7-E916F94CACC6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88127C-8532-4FFB-AD06-C4F4A538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0DFCFC-FE52-4464-A198-64530373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9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BF70D8-1130-45B0-B63E-7747F492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908205-2032-4243-AB3E-B4474BD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DB62B9-5643-46F5-A8F6-22B19316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860DCB5-5C77-460B-85A3-AA0FED45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30AA9EE-C5DB-4077-A775-6330267E1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C055F6B-CD8E-4C64-BA4D-EFD687B3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C51A-FE72-4F09-9ACA-6F1D90BD84A3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DA4824A-353E-4094-BE85-0F850FD8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AB17916-784F-464B-9547-BC0898A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AEDB1-0BB7-446B-B92A-915BC003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D45C606-BC8F-440B-8E8E-FC303084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62E1-A0D7-4324-B959-0C2183D73879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E7F227-79AC-4103-9535-80A42C55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126EA3-5CF7-494B-9BA5-8BEA99D4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E88B76C-7C0F-407E-9E26-99D89970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C07C-9EF8-426B-B753-1C1F1A45C9C0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526ECC-D2EC-4FB3-B0E2-F9544C50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C65850-99AF-4EBE-8B93-F94596F5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1AB00-BE2F-4358-AFC6-A71C0647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2E8CB3-FFD6-42C8-BF3F-90227B5A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EDA54-C660-4E7A-BFDA-782D0C2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D12329-E6A5-4597-BAB2-A275C41B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E9D6-4540-4FA0-8C46-E0FF16E1C1C0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7C446D-52C4-4A39-BB19-DE978D65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208660-403E-44EB-BF24-BA19325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2BEED-F978-4C33-9C77-01EF2EF3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F3EE78B-37F1-498C-AFF8-3DE6FE583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5279BC5-23A2-4F69-901D-BEABD11A5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C8DC3D-6B73-44CA-849A-E47AE5AF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2149-5398-4A55-AD44-68C91089D881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272828-A060-42F1-B04E-89E5E2ED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46EC1A-F479-4699-9546-2062F5A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16EADAF-CB8E-45F8-ABF1-0682FC67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3F713D-C8FA-4240-BAC8-B1CB617A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0A6FDE-E99E-40AD-AF80-687B4FD03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9A9D-FA36-4246-BA10-867F6A8A8DA3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F82800-3412-4A10-9CC5-42F449BDF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5D5013-639F-47B0-83F0-B1D3410CF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8848-E27E-46F7-B42B-E92D678F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l.lib.uom.lk/handle/123/17423" TargetMode="External"/><Relationship Id="rId2" Type="http://schemas.openxmlformats.org/officeDocument/2006/relationships/hyperlink" Target="https://www.researchgate.net/figure/Map-of-the-Holcim-limestone-excavation-site-Eluwankulama-Aruwakkalu-Forest-Puttalam_fig20_2564547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rilankabusiness.com/blog/mineral-resources-from-sri-lanka.html" TargetMode="External"/><Relationship Id="rId5" Type="http://schemas.openxmlformats.org/officeDocument/2006/relationships/hyperlink" Target="https://www.mineralcommodities.com/products-sales/mineral-sands/" TargetMode="External"/><Relationship Id="rId4" Type="http://schemas.openxmlformats.org/officeDocument/2006/relationships/hyperlink" Target="https://www.dailymirror.lk/print/expose/Spotlight-on-Puttalam-Aussie-company-buys-Lankan-ilmenite-deposit-for-a-pittance/333-25073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l.lib.uom.lk/handle/123/17423" TargetMode="External"/><Relationship Id="rId4" Type="http://schemas.openxmlformats.org/officeDocument/2006/relationships/hyperlink" Target="https://www.researchgate.net/figure/Map-of-the-Holcim-limestone-excavation-site-Eluwankulama-Aruwakkalu-Forest-Puttalam_fig20_25645473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irror.lk/print/expose/Spotlight-on-Puttalam-Aussie-company-buys-Lankan-ilmenite-deposit-for-a-pittance/333-25073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eralcommodities.com/products-sales/mineral-san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F17429F-E221-4210-92A5-BA906518C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8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Extraction of TiO</a:t>
            </a:r>
            <a:r>
              <a:rPr lang="en-US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from Ilmenite, Found in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Aruwakkalu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Red Earth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</a:t>
            </a:r>
            <a:r>
              <a:rPr lang="en-US" sz="6000" dirty="0">
                <a:solidFill>
                  <a:schemeClr val="tx1"/>
                </a:solidFill>
              </a:rPr>
              <a:t/>
            </a:r>
            <a:br>
              <a:rPr lang="en-US" sz="6000" dirty="0">
                <a:solidFill>
                  <a:schemeClr val="tx1"/>
                </a:solidFill>
              </a:rPr>
            </a:b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D2FA875A-DB15-4406-A32B-0959563D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9144000" cy="2265362"/>
          </a:xfrm>
        </p:spPr>
        <p:txBody>
          <a:bodyPr>
            <a:normAutofit/>
          </a:bodyPr>
          <a:lstStyle/>
          <a:p>
            <a:r>
              <a:rPr lang="en-US" b="1" dirty="0"/>
              <a:t>Ratheeskaran. L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b="1" dirty="0"/>
              <a:t>UWU/MRT/20/002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sz="2400" b="1" dirty="0">
                <a:solidFill>
                  <a:schemeClr val="tx1"/>
                </a:solidFill>
              </a:rPr>
              <a:t>Department of Applied Earth Science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Uva </a:t>
            </a:r>
            <a:r>
              <a:rPr lang="en-US" sz="2400" b="1" dirty="0" err="1">
                <a:solidFill>
                  <a:schemeClr val="tx1"/>
                </a:solidFill>
              </a:rPr>
              <a:t>Wellassa</a:t>
            </a:r>
            <a:r>
              <a:rPr lang="en-US" sz="2400" b="1" dirty="0">
                <a:solidFill>
                  <a:schemeClr val="tx1"/>
                </a:solidFill>
              </a:rPr>
              <a:t> University</a:t>
            </a:r>
            <a:endParaRPr lang="en-GB" dirty="0"/>
          </a:p>
        </p:txBody>
      </p:sp>
      <p:pic>
        <p:nvPicPr>
          <p:cNvPr id="3" name="Picture 2" descr="A logo of a university&#10;&#10;Description automatically generated">
            <a:extLst>
              <a:ext uri="{FF2B5EF4-FFF2-40B4-BE49-F238E27FC236}">
                <a16:creationId xmlns="" xmlns:a16="http://schemas.microsoft.com/office/drawing/2014/main" id="{2F024F8B-4434-DC26-B43D-6C125D7CD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28600"/>
            <a:ext cx="120219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5FC40-4CDB-4FD7-8E15-D2239814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xpected Outcome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8506BA-31D6-4B4F-8A80-932DD3AA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Both gravity and magnetic separation techniques will be utilized to separate the Ilmenite from red earth. </a:t>
            </a:r>
          </a:p>
          <a:p>
            <a:pPr marL="4003675" lvl="8" indent="-346075">
              <a:buFont typeface="Wingdings" pitchFamily="2" charset="2"/>
              <a:buChar char="v"/>
            </a:pPr>
            <a:endParaRPr lang="en-US" sz="16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Develop an efficient method for </a:t>
            </a:r>
            <a:r>
              <a:rPr lang="en-US" sz="2600" dirty="0" err="1"/>
              <a:t>TiO</a:t>
            </a:r>
            <a:r>
              <a:rPr lang="en-US" sz="2600" dirty="0"/>
              <a:t>₂ extraction, while overcoming the disturbance from Fe-Al oxide surface coating of ilmenite.</a:t>
            </a:r>
          </a:p>
          <a:p>
            <a:pPr marL="4003675" lvl="8" indent="-346075">
              <a:buFont typeface="Wingdings" pitchFamily="2" charset="2"/>
              <a:buChar char="v"/>
            </a:pPr>
            <a:endParaRPr lang="en-US" sz="16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Evaluate the quality of extracted </a:t>
            </a:r>
            <a:r>
              <a:rPr lang="en-US" sz="2600" dirty="0" err="1"/>
              <a:t>TiO</a:t>
            </a:r>
            <a:r>
              <a:rPr lang="en-US" sz="2600" dirty="0"/>
              <a:t>₂ with respect to the Fe and Al contamination.</a:t>
            </a:r>
          </a:p>
          <a:p>
            <a:pPr marL="4003675" lvl="8" indent="-346075">
              <a:buFont typeface="Wingdings" pitchFamily="2" charset="2"/>
              <a:buChar char="v"/>
            </a:pPr>
            <a:endParaRPr lang="en-US" sz="16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Add value to the red earth available in </a:t>
            </a:r>
            <a:r>
              <a:rPr lang="en-US" dirty="0"/>
              <a:t>northwest coastal belt of Sri Lanka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06200" y="6379608"/>
            <a:ext cx="58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86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5FC40-4CDB-4FD7-8E15-D2239814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Gant Chart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26049"/>
              </p:ext>
            </p:extLst>
          </p:nvPr>
        </p:nvGraphicFramePr>
        <p:xfrm>
          <a:off x="543464" y="1447798"/>
          <a:ext cx="11038935" cy="4882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415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  <a:gridCol w="294610"/>
              </a:tblGrid>
              <a:tr h="1192957">
                <a:tc>
                  <a:txBody>
                    <a:bodyPr/>
                    <a:lstStyle/>
                    <a:p>
                      <a:pPr marL="0" marR="19050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Research Activity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4">
                  <a:txBody>
                    <a:bodyPr/>
                    <a:lstStyle/>
                    <a:p>
                      <a:pPr marL="71755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November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 vert="vert27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71755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December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 vert="vert27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71755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January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 vert="vert27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71755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February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 vert="vert27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71755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March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 vert="vert27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71755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April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 vert="vert27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71755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May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 vert="vert27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71755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June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 vert="vert27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2081">
                <a:tc>
                  <a:txBody>
                    <a:bodyPr/>
                    <a:lstStyle/>
                    <a:p>
                      <a:pPr marL="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Topic selection and literature review.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 smtClean="0">
                        <a:effectLst/>
                        <a:latin typeface="+mn-lt"/>
                        <a:ea typeface="Times New Roman"/>
                        <a:cs typeface="Iskoola Pota"/>
                      </a:endParaRPr>
                    </a:p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 smtClean="0">
                        <a:effectLst/>
                        <a:latin typeface="+mn-lt"/>
                        <a:ea typeface="Times New Roman"/>
                        <a:cs typeface="Iskoola Pota"/>
                      </a:endParaRPr>
                    </a:p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42081">
                <a:tc>
                  <a:txBody>
                    <a:bodyPr/>
                    <a:lstStyle/>
                    <a:p>
                      <a:pPr marL="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Sample collection and preparation.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81560">
                <a:tc>
                  <a:txBody>
                    <a:bodyPr/>
                    <a:lstStyle/>
                    <a:p>
                      <a:pPr marL="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Extraction and impurity </a:t>
                      </a:r>
                    </a:p>
                    <a:p>
                      <a:pPr marL="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removal.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42081">
                <a:tc>
                  <a:txBody>
                    <a:bodyPr/>
                    <a:lstStyle/>
                    <a:p>
                      <a:pPr marL="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Characterization of TiO</a:t>
                      </a:r>
                      <a:r>
                        <a:rPr lang="en-US" sz="1400" baseline="-25000" dirty="0">
                          <a:effectLst/>
                        </a:rPr>
                        <a:t>2 </a:t>
                      </a:r>
                      <a:r>
                        <a:rPr lang="en-US" sz="1400" dirty="0">
                          <a:effectLst/>
                        </a:rPr>
                        <a:t>and</a:t>
                      </a:r>
                    </a:p>
                    <a:p>
                      <a:pPr marL="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Materials.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481560">
                <a:tc>
                  <a:txBody>
                    <a:bodyPr/>
                    <a:lstStyle/>
                    <a:p>
                      <a:pPr marL="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analysis and process refinement.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642081">
                <a:tc>
                  <a:txBody>
                    <a:bodyPr/>
                    <a:lstStyle/>
                    <a:p>
                      <a:pPr marL="0" marR="0" indent="-2286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Dissemination of results and publication.</a:t>
                      </a:r>
                      <a:endParaRPr lang="en-US" sz="14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b="1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b="1" dirty="0">
                        <a:effectLst/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0482" marR="60482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06200" y="6379608"/>
            <a:ext cx="58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sz="2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54388" y="1698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5BA711-E98D-4A16-9F83-815EBC41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F5DA2D-C57C-4083-8880-F2C6E82E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11353800" cy="48006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[1]   L. </a:t>
            </a:r>
            <a:r>
              <a:rPr lang="en-US" sz="1800" dirty="0" err="1"/>
              <a:t>Gunatilake</a:t>
            </a:r>
            <a:r>
              <a:rPr lang="en-US" sz="1800" dirty="0"/>
              <a:t> et al., "Map of the </a:t>
            </a:r>
            <a:r>
              <a:rPr lang="en-US" sz="1800" dirty="0" err="1"/>
              <a:t>Holcim</a:t>
            </a:r>
            <a:r>
              <a:rPr lang="en-US" sz="1800" dirty="0"/>
              <a:t> limestone excavation site, </a:t>
            </a:r>
            <a:r>
              <a:rPr lang="en-US" sz="1800" dirty="0" err="1"/>
              <a:t>Eluwankulama</a:t>
            </a:r>
            <a:r>
              <a:rPr lang="en-US" sz="1800" dirty="0"/>
              <a:t>, </a:t>
            </a:r>
            <a:r>
              <a:rPr lang="en-US" sz="1800" dirty="0" err="1"/>
              <a:t>Aruwakkalu</a:t>
            </a:r>
            <a:r>
              <a:rPr lang="en-US" sz="1800" dirty="0"/>
              <a:t> Forest, </a:t>
            </a:r>
            <a:r>
              <a:rPr lang="en-US" sz="1800" dirty="0" err="1"/>
              <a:t>Puttalam</a:t>
            </a:r>
            <a:r>
              <a:rPr lang="en-US" sz="1800" dirty="0"/>
              <a:t>," *</a:t>
            </a:r>
            <a:r>
              <a:rPr lang="en-US" sz="1800" dirty="0" err="1"/>
              <a:t>ResearchGate</a:t>
            </a:r>
            <a:r>
              <a:rPr lang="en-US" sz="1800" dirty="0"/>
              <a:t>*, 2010. [Online]. Available: </a:t>
            </a:r>
            <a:r>
              <a:rPr lang="en-US" sz="1800" u="sng" dirty="0">
                <a:hlinkClick r:id="rId2"/>
              </a:rPr>
              <a:t>https://www.researchgate.net/figure/Map-of-the-Holcim-limestone-excavation-site-Eluwankulama-Aruwakkalu-Forest-Puttalam_fig20_256454738</a:t>
            </a:r>
            <a:r>
              <a:rPr lang="en-US" sz="1800" dirty="0"/>
              <a:t>.</a:t>
            </a:r>
          </a:p>
          <a:p>
            <a:pPr lvl="0"/>
            <a:r>
              <a:rPr lang="en-US" sz="1800" dirty="0"/>
              <a:t>[2]   P. M. D. C. </a:t>
            </a:r>
            <a:r>
              <a:rPr lang="en-US" sz="1800" dirty="0" err="1"/>
              <a:t>Perera</a:t>
            </a:r>
            <a:r>
              <a:rPr lang="en-US" sz="1800" dirty="0"/>
              <a:t>, "Study on the properties of steel reinforcement bars produced in Sri Lanka," University of </a:t>
            </a:r>
            <a:r>
              <a:rPr lang="en-US" sz="1800" dirty="0" err="1"/>
              <a:t>Moratuwa</a:t>
            </a:r>
            <a:r>
              <a:rPr lang="en-US" sz="1800" dirty="0"/>
              <a:t> Institutional Repository, 2020. [Online]. Available: </a:t>
            </a:r>
            <a:r>
              <a:rPr lang="en-US" sz="1800" dirty="0">
                <a:hlinkClick r:id="rId3"/>
              </a:rPr>
              <a:t>http://dl.lib.uom.lk/handle/123/17423</a:t>
            </a:r>
            <a:r>
              <a:rPr lang="en-US" sz="1800" dirty="0"/>
              <a:t>.</a:t>
            </a:r>
          </a:p>
          <a:p>
            <a:r>
              <a:rPr lang="en-US" sz="1800" dirty="0"/>
              <a:t>[3]   Spotlight on </a:t>
            </a:r>
            <a:r>
              <a:rPr lang="en-US" sz="1800" dirty="0" err="1"/>
              <a:t>Puttalam</a:t>
            </a:r>
            <a:r>
              <a:rPr lang="en-US" sz="1800" dirty="0"/>
              <a:t>: Aussie company buys Lankan </a:t>
            </a:r>
            <a:r>
              <a:rPr lang="en-US" sz="1800" dirty="0" err="1"/>
              <a:t>ilmenite</a:t>
            </a:r>
            <a:r>
              <a:rPr lang="en-US" sz="1800" dirty="0"/>
              <a:t> deposit for a pittance," *Daily Mirror*, Feb. 17, 2023. [Online]. Available: </a:t>
            </a:r>
            <a:r>
              <a:rPr lang="en-US" sz="1800" u="sng" dirty="0">
                <a:hlinkClick r:id="rId4"/>
              </a:rPr>
              <a:t>https://www.dailymirror.lk/print/expose/Spotlight-on-Puttalam-Aussie-company-buys-Lankan-ilmenite-deposit-for-a-pittance/333-250736</a:t>
            </a:r>
            <a:r>
              <a:rPr lang="en-US" sz="1800" dirty="0"/>
              <a:t>.</a:t>
            </a:r>
          </a:p>
          <a:p>
            <a:pPr lvl="0"/>
            <a:r>
              <a:rPr lang="en-US" sz="1800" dirty="0"/>
              <a:t>[4]   A. Shah, D. Ban, and A. Kumar, "</a:t>
            </a:r>
            <a:r>
              <a:rPr lang="en-US" sz="1800" dirty="0" err="1"/>
              <a:t>Photocatalytic</a:t>
            </a:r>
            <a:r>
              <a:rPr lang="en-US" sz="1800" dirty="0"/>
              <a:t> TiO2-Based Nanostructures as a Promising Material for Diverse Environmental Applications: A Review," Bioengineering, vol. 5, no. 1, p. 7, 2023. [Online]. Available: https://www.mdpi.com/2624-781X/5/1/7.</a:t>
            </a:r>
          </a:p>
          <a:p>
            <a:r>
              <a:rPr lang="en-US" sz="1800" dirty="0"/>
              <a:t>[5]   "Mineral Sands Products &amp; Sales," *Mineral Commodities Ltd.*, 2023. [Online]. Available: </a:t>
            </a:r>
            <a:r>
              <a:rPr lang="en-US" sz="1800" u="sng" dirty="0">
                <a:hlinkClick r:id="rId5"/>
              </a:rPr>
              <a:t>https://www.mineralcommodities.com/products-sales/mineral-sands/</a:t>
            </a:r>
            <a:r>
              <a:rPr lang="en-US" sz="1800" dirty="0"/>
              <a:t>.</a:t>
            </a:r>
          </a:p>
          <a:p>
            <a:pPr lvl="0"/>
            <a:r>
              <a:rPr lang="en-US" sz="1600" dirty="0"/>
              <a:t>[6]   "Mineral resources from Sri Lanka," *Sri Lanka Export Development Board*, 2020. [Online]. Available: </a:t>
            </a:r>
            <a:r>
              <a:rPr lang="en-US" sz="1600" u="sng" dirty="0">
                <a:hlinkClick r:id="rId6"/>
              </a:rPr>
              <a:t>https://www.srilankabusiness.com/blog/mineral-resources-from-sri-lanka.html</a:t>
            </a:r>
            <a:r>
              <a:rPr lang="en-US" sz="1600" dirty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800" dirty="0"/>
          </a:p>
          <a:p>
            <a:pPr lvl="0"/>
            <a:endParaRPr lang="en-US" sz="800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06200" y="6379608"/>
            <a:ext cx="58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96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reflection endPos="65000" dist="711200" dir="5400000" sy="-100000" algn="bl" rotWithShape="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06200" y="6379608"/>
            <a:ext cx="58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13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64169" y="152400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875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8852AC-3A60-48DF-AA4C-464E9C7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2AF7A0-3E70-4DCF-B8A3-C61C5DF0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Introduction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Research Problem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Objectives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Materials and Methods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Expected Outcome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References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506200" y="634768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96041" y="6396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05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2"/>
    </mc:Choice>
    <mc:Fallback xmlns="">
      <p:transition spd="slow" advTm="23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287664" y="6370012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238C-6894-45A1-B39F-2CED6E9D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E0F6BF-CA12-4273-BE11-DA7E43D1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7085162" cy="4267200"/>
          </a:xfrm>
        </p:spPr>
        <p:txBody>
          <a:bodyPr>
            <a:normAutofit/>
          </a:bodyPr>
          <a:lstStyle/>
          <a:p>
            <a:pPr marL="346075" indent="-346075">
              <a:buFont typeface="Wingdings" pitchFamily="2" charset="2"/>
              <a:buChar char="v"/>
            </a:pPr>
            <a:r>
              <a:rPr lang="en-US" sz="2400" dirty="0"/>
              <a:t>Red earth (RE) deposit exists along the northwest coastal belt of Sri Lanka. </a:t>
            </a:r>
            <a:r>
              <a:rPr lang="en-US" sz="2400" baseline="30000" dirty="0"/>
              <a:t>[1]</a:t>
            </a:r>
          </a:p>
          <a:p>
            <a:pPr marL="4003675" lvl="8" indent="-346075">
              <a:buFont typeface="Wingdings" pitchFamily="2" charset="2"/>
              <a:buChar char="v"/>
            </a:pPr>
            <a:endParaRPr lang="en-US" sz="1400" baseline="300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400" dirty="0"/>
              <a:t>The largest open pit </a:t>
            </a:r>
            <a:r>
              <a:rPr lang="en-US" sz="2400" dirty="0" err="1"/>
              <a:t>limstone</a:t>
            </a:r>
            <a:r>
              <a:rPr lang="en-US" sz="2400" dirty="0"/>
              <a:t> mine in Sri Lanka operated by Siam City Cement Lanka Limited. </a:t>
            </a:r>
            <a:r>
              <a:rPr lang="en-US" sz="2400" baseline="30000" dirty="0"/>
              <a:t>[2]</a:t>
            </a:r>
          </a:p>
          <a:p>
            <a:pPr marL="4003675" lvl="8" indent="-346075">
              <a:buFont typeface="Wingdings" pitchFamily="2" charset="2"/>
              <a:buChar char="v"/>
            </a:pPr>
            <a:endParaRPr lang="en-US" sz="1400" baseline="300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400" dirty="0"/>
              <a:t>The red soil overburden is directly excavated and low grade and high grade limestone layers are drilled and blasted for extracting limestone. </a:t>
            </a:r>
            <a:r>
              <a:rPr lang="en-US" sz="2400" baseline="30000" dirty="0"/>
              <a:t>[2]</a:t>
            </a:r>
          </a:p>
          <a:p>
            <a:pPr marL="4003675" lvl="8" indent="-346075">
              <a:buFont typeface="Wingdings" pitchFamily="2" charset="2"/>
              <a:buChar char="v"/>
            </a:pPr>
            <a:endParaRPr lang="en-US" sz="14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400" dirty="0"/>
              <a:t>Iron-aluminum oxides brings the characteristic reddish color.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GB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54" y="152400"/>
            <a:ext cx="3733800" cy="51799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96041" y="6396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24442" y="6375003"/>
            <a:ext cx="1135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/>
              <a:t>[1]L. </a:t>
            </a:r>
            <a:r>
              <a:rPr lang="en-US" sz="900" dirty="0" err="1"/>
              <a:t>Gunatilake</a:t>
            </a:r>
            <a:r>
              <a:rPr lang="en-US" sz="900" dirty="0"/>
              <a:t> et al., "Map of the </a:t>
            </a:r>
            <a:r>
              <a:rPr lang="en-US" sz="900" dirty="0" err="1"/>
              <a:t>Holcim</a:t>
            </a:r>
            <a:r>
              <a:rPr lang="en-US" sz="900" dirty="0"/>
              <a:t> limestone excavation site, </a:t>
            </a:r>
            <a:r>
              <a:rPr lang="en-US" sz="900" dirty="0" err="1"/>
              <a:t>Eluwankulama</a:t>
            </a:r>
            <a:r>
              <a:rPr lang="en-US" sz="900" dirty="0"/>
              <a:t>, </a:t>
            </a:r>
            <a:r>
              <a:rPr lang="en-US" sz="900" dirty="0" err="1"/>
              <a:t>Aruwakkalu</a:t>
            </a:r>
            <a:r>
              <a:rPr lang="en-US" sz="900" dirty="0"/>
              <a:t> Forest, </a:t>
            </a:r>
            <a:r>
              <a:rPr lang="en-US" sz="900" dirty="0" err="1"/>
              <a:t>Puttalam</a:t>
            </a:r>
            <a:r>
              <a:rPr lang="en-US" sz="900" dirty="0"/>
              <a:t>," *</a:t>
            </a:r>
            <a:r>
              <a:rPr lang="en-US" sz="900" dirty="0" err="1"/>
              <a:t>ResearchGate</a:t>
            </a:r>
            <a:r>
              <a:rPr lang="en-US" sz="900" dirty="0"/>
              <a:t>*, 2010. [Online]. Available: </a:t>
            </a:r>
            <a:r>
              <a:rPr lang="en-US" sz="900" u="sng" dirty="0">
                <a:hlinkClick r:id="rId4"/>
              </a:rPr>
              <a:t>https://www.researchgate.net/figure/Map-of-the-Holcim-limestone-excavation-site-Eluwankulama-Aruwakkalu-Forest-Puttalam_fig20_256454738</a:t>
            </a:r>
            <a:r>
              <a:rPr lang="en-US" sz="900" dirty="0"/>
              <a:t>.</a:t>
            </a:r>
          </a:p>
          <a:p>
            <a:pPr lvl="0"/>
            <a:r>
              <a:rPr lang="en-US" sz="900" dirty="0"/>
              <a:t>[2] P. M. D. C. </a:t>
            </a:r>
            <a:r>
              <a:rPr lang="en-US" sz="900" dirty="0" err="1"/>
              <a:t>Perera</a:t>
            </a:r>
            <a:r>
              <a:rPr lang="en-US" sz="900" dirty="0"/>
              <a:t>, "Study on the properties of steel reinforcement bars produced in Sri Lanka," University of </a:t>
            </a:r>
            <a:r>
              <a:rPr lang="en-US" sz="900" dirty="0" err="1"/>
              <a:t>Moratuwa</a:t>
            </a:r>
            <a:r>
              <a:rPr lang="en-US" sz="900" dirty="0"/>
              <a:t> Institutional Repository, 2020. [Online]. Available: </a:t>
            </a:r>
            <a:r>
              <a:rPr lang="en-US" sz="900" dirty="0">
                <a:hlinkClick r:id="rId5"/>
              </a:rPr>
              <a:t>http://dl.lib.uom.lk/handle/123/17423</a:t>
            </a:r>
            <a:r>
              <a:rPr lang="en-US" sz="900" dirty="0"/>
              <a:t>.</a:t>
            </a:r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r>
              <a:rPr lang="en-US" sz="900" dirty="0"/>
              <a:t>.</a:t>
            </a:r>
          </a:p>
          <a:p>
            <a:pPr lvl="0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772400" y="5308937"/>
            <a:ext cx="45414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Figure 1: Map </a:t>
            </a:r>
            <a:r>
              <a:rPr lang="en-US" sz="1200" dirty="0"/>
              <a:t>of the </a:t>
            </a:r>
            <a:r>
              <a:rPr lang="en-US" sz="1200" dirty="0" err="1"/>
              <a:t>Holcim</a:t>
            </a:r>
            <a:r>
              <a:rPr lang="en-US" sz="1200" dirty="0"/>
              <a:t> limestone excavation site</a:t>
            </a:r>
            <a:r>
              <a:rPr lang="en-US" sz="1200" dirty="0" smtClean="0"/>
              <a:t>.</a:t>
            </a:r>
          </a:p>
          <a:p>
            <a:pPr lvl="0"/>
            <a:r>
              <a:rPr lang="en-US" sz="900" dirty="0" smtClean="0"/>
              <a:t>L. </a:t>
            </a:r>
            <a:r>
              <a:rPr lang="en-US" sz="900" dirty="0" err="1"/>
              <a:t>Gunatilake</a:t>
            </a:r>
            <a:r>
              <a:rPr lang="en-US" sz="900" dirty="0"/>
              <a:t> et al., "Map of the </a:t>
            </a:r>
            <a:r>
              <a:rPr lang="en-US" sz="900" dirty="0" err="1"/>
              <a:t>Holcim</a:t>
            </a:r>
            <a:r>
              <a:rPr lang="en-US" sz="900" dirty="0"/>
              <a:t> limestone excavation site, </a:t>
            </a:r>
            <a:r>
              <a:rPr lang="en-US" sz="900" dirty="0" err="1"/>
              <a:t>Eluwankulama</a:t>
            </a:r>
            <a:r>
              <a:rPr lang="en-US" sz="900" dirty="0"/>
              <a:t>, </a:t>
            </a:r>
            <a:r>
              <a:rPr lang="en-US" sz="900" dirty="0" err="1"/>
              <a:t>Aruwakkalu</a:t>
            </a:r>
            <a:r>
              <a:rPr lang="en-US" sz="900" dirty="0"/>
              <a:t> Forest, </a:t>
            </a:r>
            <a:r>
              <a:rPr lang="en-US" sz="900" dirty="0" err="1"/>
              <a:t>Puttalam</a:t>
            </a:r>
            <a:r>
              <a:rPr lang="en-US" sz="900" dirty="0"/>
              <a:t>," *</a:t>
            </a:r>
            <a:r>
              <a:rPr lang="en-US" sz="900" dirty="0" err="1"/>
              <a:t>ResearchGate</a:t>
            </a:r>
            <a:r>
              <a:rPr lang="en-US" sz="900" dirty="0"/>
              <a:t>*, 2010. [Online]. Available: </a:t>
            </a:r>
            <a:r>
              <a:rPr lang="en-US" sz="900" u="sng" dirty="0">
                <a:hlinkClick r:id="rId4"/>
              </a:rPr>
              <a:t>https://www.researchgate.net/figure/Map-of-the-Holcim-limestone-excavation-site-Eluwankulama-Aruwakkalu-Forest-Puttalam_fig20_256454738</a:t>
            </a:r>
            <a:r>
              <a:rPr lang="en-US" sz="9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5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238C-6894-45A1-B39F-2CED6E9D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E0F6BF-CA12-4273-BE11-DA7E43D1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6774983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Significantly 3 types of  minerals and elements are found in RE.</a:t>
            </a:r>
          </a:p>
          <a:p>
            <a:pPr marL="346075" lvl="8" indent="-346075">
              <a:buFont typeface="Wingdings" pitchFamily="2" charset="2"/>
              <a:buChar char="v"/>
            </a:pPr>
            <a:endParaRPr lang="en-US" sz="16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RE have important heavy minerals such as magnetite, ilmenite, and rutile enhance its economic importance.</a:t>
            </a:r>
            <a:r>
              <a:rPr lang="en-US" sz="2600" baseline="30000" dirty="0"/>
              <a:t>[3]</a:t>
            </a:r>
          </a:p>
          <a:p>
            <a:pPr marL="346075" lvl="8" indent="-346075">
              <a:buFont typeface="Wingdings" pitchFamily="2" charset="2"/>
              <a:buChar char="v"/>
            </a:pPr>
            <a:endParaRPr lang="en-US" sz="1600" baseline="300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The ilmenite content is around 8-10 % in RE.</a:t>
            </a:r>
            <a:r>
              <a:rPr lang="en-US" sz="2600" baseline="30000" dirty="0"/>
              <a:t>[3]</a:t>
            </a:r>
          </a:p>
          <a:p>
            <a:pPr>
              <a:buFont typeface="Wingdings" pitchFamily="2" charset="2"/>
              <a:buChar char="v"/>
            </a:pPr>
            <a:endParaRPr lang="en-US" sz="2600" baseline="30000" dirty="0"/>
          </a:p>
          <a:p>
            <a:pPr>
              <a:buFont typeface="Wingdings" pitchFamily="2" charset="2"/>
              <a:buChar char="v"/>
            </a:pPr>
            <a:endParaRPr lang="en-US" sz="2600" dirty="0"/>
          </a:p>
          <a:p>
            <a:pPr>
              <a:buFont typeface="Wingdings" pitchFamily="2" charset="2"/>
              <a:buChar char="v"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GB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83" y="1354742"/>
            <a:ext cx="4585744" cy="4148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91823" y="640798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470798"/>
            <a:ext cx="1112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[3]Spotlight on </a:t>
            </a:r>
            <a:r>
              <a:rPr lang="en-US" sz="800" dirty="0" err="1"/>
              <a:t>Puttalam</a:t>
            </a:r>
            <a:r>
              <a:rPr lang="en-US" sz="800" dirty="0"/>
              <a:t>: Aussie company buys Lankan </a:t>
            </a:r>
            <a:r>
              <a:rPr lang="en-US" sz="800" dirty="0" err="1"/>
              <a:t>ilmenite</a:t>
            </a:r>
            <a:r>
              <a:rPr lang="en-US" sz="800" dirty="0"/>
              <a:t> deposit for a pittance," *Daily Mirror*, Feb. 17, 2023. [Online]. Available: </a:t>
            </a:r>
            <a:r>
              <a:rPr lang="en-US" sz="800" u="sng" dirty="0">
                <a:hlinkClick r:id="rId3"/>
              </a:rPr>
              <a:t>https://www.dailymirror.lk/print/expose/Spotlight-on-Puttalam-Aussie-company-buys-Lankan-ilmenite-deposit-for-a-pittance/333-250736</a:t>
            </a:r>
            <a:r>
              <a:rPr lang="en-US" sz="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3238C-6894-45A1-B39F-2CED6E9D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E0F6BF-CA12-4273-BE11-DA7E43D1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800600"/>
          </a:xfrm>
        </p:spPr>
        <p:txBody>
          <a:bodyPr>
            <a:normAutofit lnSpcReduction="10000"/>
          </a:bodyPr>
          <a:lstStyle/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Ilmenite is a heavy, iron-black mineral composed of iron and titanium oxide (</a:t>
            </a:r>
            <a:r>
              <a:rPr lang="en-US" sz="2600" dirty="0" err="1"/>
              <a:t>FeTiO</a:t>
            </a:r>
            <a:r>
              <a:rPr lang="en-US" sz="2600" dirty="0"/>
              <a:t>₃).</a:t>
            </a:r>
          </a:p>
          <a:p>
            <a:pPr marL="4003675" lvl="8" indent="-346075">
              <a:buFont typeface="Wingdings" pitchFamily="2" charset="2"/>
              <a:buChar char="v"/>
            </a:pPr>
            <a:endParaRPr lang="en-US" sz="16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 Key source of titanium/titanium dioxide.</a:t>
            </a:r>
          </a:p>
          <a:p>
            <a:pPr marL="4003675" lvl="8" indent="-346075">
              <a:buFont typeface="Wingdings" pitchFamily="2" charset="2"/>
              <a:buChar char="v"/>
            </a:pPr>
            <a:endParaRPr lang="en-US" sz="1600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Characteristics properties of titanium dioxide (</a:t>
            </a:r>
            <a:r>
              <a:rPr lang="en-US" sz="2600" dirty="0" err="1"/>
              <a:t>TiO</a:t>
            </a:r>
            <a:r>
              <a:rPr lang="en-US" sz="2600" dirty="0"/>
              <a:t>₂) making it important in industrial and consume application. </a:t>
            </a:r>
            <a:r>
              <a:rPr lang="en-US" sz="2600" baseline="30000" dirty="0"/>
              <a:t>[4]</a:t>
            </a:r>
            <a:endParaRPr lang="en-US" sz="2600" dirty="0"/>
          </a:p>
          <a:p>
            <a:pPr marL="803275" lvl="1" indent="-346075">
              <a:buFont typeface="Wingdings" pitchFamily="2" charset="2"/>
              <a:buChar char="v"/>
            </a:pPr>
            <a:r>
              <a:rPr lang="en-US" dirty="0"/>
              <a:t>High refractive index</a:t>
            </a:r>
          </a:p>
          <a:p>
            <a:pPr marL="803275" lvl="1" indent="-346075">
              <a:buFont typeface="Wingdings" pitchFamily="2" charset="2"/>
              <a:buChar char="v"/>
            </a:pPr>
            <a:r>
              <a:rPr lang="en-US" dirty="0"/>
              <a:t>UV-blocking properties</a:t>
            </a:r>
          </a:p>
          <a:p>
            <a:pPr marL="803275" lvl="1" indent="-346075">
              <a:buFont typeface="Wingdings" pitchFamily="2" charset="2"/>
              <a:buChar char="v"/>
            </a:pPr>
            <a:r>
              <a:rPr lang="en-US" dirty="0" err="1"/>
              <a:t>Phocatalytic</a:t>
            </a:r>
            <a:r>
              <a:rPr lang="en-US" dirty="0"/>
              <a:t> activity </a:t>
            </a:r>
          </a:p>
          <a:p>
            <a:pPr marL="4003675" lvl="8" indent="-346075">
              <a:buFont typeface="Wingdings" pitchFamily="2" charset="2"/>
              <a:buChar char="v"/>
            </a:pPr>
            <a:endParaRPr lang="en-US" dirty="0"/>
          </a:p>
          <a:p>
            <a:pPr marL="346075" indent="-346075">
              <a:buFont typeface="Wingdings" pitchFamily="2" charset="2"/>
              <a:buChar char="v"/>
            </a:pPr>
            <a:r>
              <a:rPr lang="en-US" sz="2600" dirty="0"/>
              <a:t>Titanium dioxide is used in paints, paper, toothpaste, sunscreen and even food </a:t>
            </a:r>
            <a:r>
              <a:rPr lang="en-US" sz="2600" dirty="0" err="1"/>
              <a:t>colouring</a:t>
            </a:r>
            <a:r>
              <a:rPr lang="en-US" sz="2600" dirty="0"/>
              <a:t>.</a:t>
            </a:r>
            <a:r>
              <a:rPr lang="en-US" sz="2600" baseline="30000" dirty="0"/>
              <a:t> [5]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v"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GB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50169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/>
              <a:t>[4] A. Shah, D. Ban, and A. Kumar, "</a:t>
            </a:r>
            <a:r>
              <a:rPr lang="en-US" sz="900" dirty="0" err="1"/>
              <a:t>Photocatalytic</a:t>
            </a:r>
            <a:r>
              <a:rPr lang="en-US" sz="900" dirty="0"/>
              <a:t> TiO2-Based Nanostructures as a Promising Material for Diverse Environmental Applications: A Review," Bioengineering, vol. 5, no. 1, p. 7, 2023. [Online]. Available: https://www.mdpi.com/2624-781X/5/1/7.</a:t>
            </a:r>
          </a:p>
          <a:p>
            <a:r>
              <a:rPr lang="en-US" sz="900" dirty="0"/>
              <a:t>[5] "Mineral Sands Products &amp; Sales," *Mineral Commodities Ltd.*, 2023. [Online]. Available: </a:t>
            </a:r>
            <a:r>
              <a:rPr lang="en-US" sz="900" u="sng" dirty="0">
                <a:hlinkClick r:id="rId2"/>
              </a:rPr>
              <a:t>https://www.mineralcommodities.com/products-sales/mineral-sands/</a:t>
            </a:r>
            <a:r>
              <a:rPr lang="en-US" sz="900" dirty="0"/>
              <a:t>.</a:t>
            </a:r>
          </a:p>
          <a:p>
            <a:pPr lvl="0"/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1485353" y="6396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17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EAD8B0-8668-4F5B-A1FF-AE8B49A1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Research problem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06200" y="63796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078EF537-3BEA-41EB-87F7-72D36923E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862289"/>
              </p:ext>
            </p:extLst>
          </p:nvPr>
        </p:nvGraphicFramePr>
        <p:xfrm>
          <a:off x="695864" y="1348609"/>
          <a:ext cx="10800272" cy="4963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33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81000" y="1143000"/>
            <a:ext cx="11353800" cy="2133600"/>
          </a:xfrm>
          <a:prstGeom prst="horizontalScroll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002060"/>
            </a:solidFill>
          </a:ln>
          <a:scene3d>
            <a:camera prst="obliqueBottomRight"/>
            <a:lightRig rig="threePt" dir="t"/>
          </a:scene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F4A4B8-4203-4740-A33D-AA79BB4C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Objectives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F61D6-CB61-4E30-BEDF-D6D2B1FB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668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Major Objective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The main goal is to extract titanium dioxide (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</a:rPr>
              <a:t>TiO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₂) from 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</a:rPr>
              <a:t>ilmenite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 found in the red earth deposits of the 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</a:rPr>
              <a:t>Aruwakkalu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 region in Sri Lanka.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b="1" dirty="0" smtClean="0"/>
              <a:t>Specific </a:t>
            </a:r>
            <a:r>
              <a:rPr lang="en-US" sz="1800" b="1" dirty="0"/>
              <a:t>Objectives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dirty="0"/>
              <a:t>To employ and optimize the physical separation technique to obtain </a:t>
            </a:r>
            <a:r>
              <a:rPr lang="en-US" sz="1800" dirty="0" err="1"/>
              <a:t>ilmenite</a:t>
            </a:r>
            <a:r>
              <a:rPr lang="en-US" sz="1800" dirty="0"/>
              <a:t> while minimizing other contaminants.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 lvl="0">
              <a:buFont typeface="Wingdings" pitchFamily="2" charset="2"/>
              <a:buChar char="Ø"/>
            </a:pPr>
            <a:r>
              <a:rPr lang="en-US" sz="1800" dirty="0"/>
              <a:t>To evaluate and optimize a chemical extraction method for titanium dioxide (</a:t>
            </a:r>
            <a:r>
              <a:rPr lang="en-US" sz="1800" dirty="0" err="1"/>
              <a:t>TiO</a:t>
            </a:r>
            <a:r>
              <a:rPr lang="en-US" sz="1800" dirty="0"/>
              <a:t>₂) by minimizing the Fe and Al contamination.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06200" y="63796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157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9144000" y="76200"/>
            <a:ext cx="2951672" cy="1277055"/>
          </a:xfrm>
          <a:prstGeom prst="flowChartDocumen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scene3d>
            <a:camera prst="orthographicFront"/>
            <a:lightRig rig="threePt" dir="t"/>
          </a:scene3d>
          <a:sp3d extrusionH="76200" contourW="12700">
            <a:bevelT/>
            <a:bevelB/>
            <a:extrusionClr>
              <a:schemeClr val="accent4">
                <a:lumMod val="20000"/>
                <a:lumOff val="80000"/>
              </a:schemeClr>
            </a:extrusionClr>
            <a:contourClr>
              <a:schemeClr val="accent4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71D0BA-EF8D-416E-98CD-5746DCFB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1006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Materials and Methods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00600" y="4257672"/>
            <a:ext cx="1889124" cy="113347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4310" tIns="194310" rIns="194310" bIns="19431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100" kern="120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0180"/>
            <a:ext cx="1674217" cy="9906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58" y="2862772"/>
            <a:ext cx="1312520" cy="12954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86" y="2838450"/>
            <a:ext cx="1714500" cy="17145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83" y="2893388"/>
            <a:ext cx="2636520" cy="175768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2819400" y="1573467"/>
            <a:ext cx="7665870" cy="4293933"/>
            <a:chOff x="4158456" y="141272"/>
            <a:chExt cx="9414232" cy="7570037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72" name="Rectangle 71"/>
            <p:cNvSpPr/>
            <p:nvPr/>
          </p:nvSpPr>
          <p:spPr>
            <a:xfrm>
              <a:off x="4158456" y="159013"/>
              <a:ext cx="1889124" cy="139333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73" name="Rectangle 72"/>
            <p:cNvSpPr/>
            <p:nvPr/>
          </p:nvSpPr>
          <p:spPr>
            <a:xfrm>
              <a:off x="4158456" y="159014"/>
              <a:ext cx="1889124" cy="11334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kern="12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168886" y="6439294"/>
              <a:ext cx="2076001" cy="1272015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75" name="Rectangle 74"/>
            <p:cNvSpPr/>
            <p:nvPr/>
          </p:nvSpPr>
          <p:spPr>
            <a:xfrm>
              <a:off x="7767390" y="141272"/>
              <a:ext cx="1915055" cy="141107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76" name="Rectangle 75"/>
            <p:cNvSpPr/>
            <p:nvPr/>
          </p:nvSpPr>
          <p:spPr>
            <a:xfrm>
              <a:off x="7740906" y="6376745"/>
              <a:ext cx="1871580" cy="1272015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77" name="Rectangle 76"/>
            <p:cNvSpPr/>
            <p:nvPr/>
          </p:nvSpPr>
          <p:spPr>
            <a:xfrm>
              <a:off x="11551197" y="141272"/>
              <a:ext cx="1889124" cy="141107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78" name="Rectangle 77"/>
            <p:cNvSpPr/>
            <p:nvPr/>
          </p:nvSpPr>
          <p:spPr>
            <a:xfrm>
              <a:off x="11683564" y="6423297"/>
              <a:ext cx="1889124" cy="128801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</p:grpSp>
      <p:sp>
        <p:nvSpPr>
          <p:cNvPr id="79" name="TextBox 78"/>
          <p:cNvSpPr txBox="1"/>
          <p:nvPr/>
        </p:nvSpPr>
        <p:spPr>
          <a:xfrm>
            <a:off x="302617" y="237386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Sampling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983" y="4709924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Water washing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609600" y="2819400"/>
            <a:ext cx="152400" cy="1752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860870" y="4158172"/>
            <a:ext cx="2092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Humphrey spiral Concentrator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4608" y="40386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Shaking table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55467" y="437316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Magnetic separator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860870" y="171842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Middle &amp; concentrate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93503" y="180942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Heavy minerals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144000" y="1735722"/>
            <a:ext cx="140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Magnetic minerals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25863" y="5214251"/>
            <a:ext cx="171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Clay mineral and organic material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93503" y="533736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Light minerals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93358" y="5263347"/>
            <a:ext cx="140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Non-magnetic minerals</a:t>
            </a:r>
          </a:p>
        </p:txBody>
      </p:sp>
      <p:sp>
        <p:nvSpPr>
          <p:cNvPr id="97" name="Right Arrow 96"/>
          <p:cNvSpPr/>
          <p:nvPr/>
        </p:nvSpPr>
        <p:spPr>
          <a:xfrm rot="19957876">
            <a:off x="1396653" y="4068793"/>
            <a:ext cx="1472804" cy="936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 rot="2209506">
            <a:off x="4344431" y="3199242"/>
            <a:ext cx="1285052" cy="101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rved Left Arrow 101"/>
          <p:cNvSpPr/>
          <p:nvPr/>
        </p:nvSpPr>
        <p:spPr>
          <a:xfrm rot="10800000">
            <a:off x="2133052" y="2147973"/>
            <a:ext cx="533948" cy="136249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urved Left Arrow 102"/>
          <p:cNvSpPr/>
          <p:nvPr/>
        </p:nvSpPr>
        <p:spPr>
          <a:xfrm rot="10800000">
            <a:off x="5110734" y="2012828"/>
            <a:ext cx="533948" cy="136249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urved Left Arrow 103"/>
          <p:cNvSpPr/>
          <p:nvPr/>
        </p:nvSpPr>
        <p:spPr>
          <a:xfrm rot="10800000">
            <a:off x="8338340" y="1978698"/>
            <a:ext cx="533948" cy="136249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Right Arrow 105"/>
          <p:cNvSpPr/>
          <p:nvPr/>
        </p:nvSpPr>
        <p:spPr>
          <a:xfrm>
            <a:off x="2081653" y="4223175"/>
            <a:ext cx="585347" cy="133724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Right Arrow 106"/>
          <p:cNvSpPr/>
          <p:nvPr/>
        </p:nvSpPr>
        <p:spPr>
          <a:xfrm>
            <a:off x="4977253" y="4257672"/>
            <a:ext cx="585347" cy="133724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rved Right Arrow 107"/>
          <p:cNvSpPr/>
          <p:nvPr/>
        </p:nvSpPr>
        <p:spPr>
          <a:xfrm>
            <a:off x="8249553" y="4218485"/>
            <a:ext cx="585347" cy="133724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2209506">
            <a:off x="7363956" y="2968839"/>
            <a:ext cx="1285052" cy="101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506200" y="63796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sp>
        <p:nvSpPr>
          <p:cNvPr id="5" name="Rectangle 4"/>
          <p:cNvSpPr/>
          <p:nvPr/>
        </p:nvSpPr>
        <p:spPr>
          <a:xfrm>
            <a:off x="9448611" y="165940"/>
            <a:ext cx="26470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Characterization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OM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- Optical Microscopy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XRD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- X-ray Diffraction Analysis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XRF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- X-ray Fluorescence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427724"/>
            <a:ext cx="83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169988" y="1079984"/>
            <a:ext cx="83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OM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119247" y="920113"/>
            <a:ext cx="837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XRF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440491" y="1671492"/>
            <a:ext cx="837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XRF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0547322" y="5191092"/>
            <a:ext cx="837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71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71D0BA-EF8D-416E-98CD-5746DCFB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Materials and Methods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1849987"/>
            <a:ext cx="2613660" cy="1026795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9070" tIns="179070" rIns="179070" bIns="179070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700" kern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22" y="2905754"/>
            <a:ext cx="1651250" cy="15036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99873" y="3292822"/>
            <a:ext cx="1678890" cy="71711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sp>
      <p:sp>
        <p:nvSpPr>
          <p:cNvPr id="12" name="Rectangle 11"/>
          <p:cNvSpPr/>
          <p:nvPr/>
        </p:nvSpPr>
        <p:spPr>
          <a:xfrm>
            <a:off x="8164428" y="3352800"/>
            <a:ext cx="1628886" cy="7302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27" name="TextBox 26"/>
          <p:cNvSpPr txBox="1"/>
          <p:nvPr/>
        </p:nvSpPr>
        <p:spPr>
          <a:xfrm>
            <a:off x="2873308" y="47142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Ball milling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772822" y="3615367"/>
            <a:ext cx="990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5000" y="3449173"/>
            <a:ext cx="1521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Alkaline leaching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13017" y="3413443"/>
            <a:ext cx="147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EDTA selective iron removal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2272" y="2614136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&lt; 53 </a:t>
            </a:r>
            <a:r>
              <a:rPr lang="el-GR" sz="1400" b="1" dirty="0"/>
              <a:t>μ</a:t>
            </a:r>
            <a:r>
              <a:rPr lang="en-US" sz="1400" b="1" dirty="0" smtClean="0"/>
              <a:t>m</a:t>
            </a:r>
          </a:p>
          <a:p>
            <a:r>
              <a:rPr lang="en-US" sz="1400" b="1" dirty="0" smtClean="0"/>
              <a:t> </a:t>
            </a:r>
            <a:r>
              <a:rPr lang="en-US" sz="1400" b="1" dirty="0"/>
              <a:t>powdered sample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62593" y="4218555"/>
            <a:ext cx="2698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Al</a:t>
            </a:r>
            <a:r>
              <a:rPr lang="en-US" sz="1600" b="1" baseline="-25000" dirty="0">
                <a:solidFill>
                  <a:srgbClr val="C00000"/>
                </a:solidFill>
              </a:rPr>
              <a:t>2</a:t>
            </a:r>
            <a:r>
              <a:rPr lang="en-US" sz="1600" b="1" dirty="0">
                <a:solidFill>
                  <a:srgbClr val="C00000"/>
                </a:solidFill>
              </a:rPr>
              <a:t>​O</a:t>
            </a:r>
            <a:r>
              <a:rPr lang="en-US" sz="1600" b="1" baseline="-25000" dirty="0">
                <a:solidFill>
                  <a:srgbClr val="C00000"/>
                </a:solidFill>
              </a:rPr>
              <a:t>3</a:t>
            </a:r>
            <a:r>
              <a:rPr lang="en-US" sz="1600" b="1" dirty="0">
                <a:solidFill>
                  <a:srgbClr val="C00000"/>
                </a:solidFill>
              </a:rPr>
              <a:t>​+2NaOH→2NaAlO</a:t>
            </a:r>
            <a:r>
              <a:rPr lang="en-US" sz="1600" b="1" baseline="-25000" dirty="0">
                <a:solidFill>
                  <a:srgbClr val="C00000"/>
                </a:solidFill>
              </a:rPr>
              <a:t>2</a:t>
            </a:r>
            <a:r>
              <a:rPr lang="en-US" sz="1600" b="1" dirty="0">
                <a:solidFill>
                  <a:srgbClr val="C00000"/>
                </a:solidFill>
              </a:rPr>
              <a:t>​+H</a:t>
            </a:r>
            <a:r>
              <a:rPr lang="en-US" sz="1600" b="1" baseline="-25000" dirty="0">
                <a:solidFill>
                  <a:srgbClr val="C00000"/>
                </a:solidFill>
              </a:rPr>
              <a:t>2</a:t>
            </a:r>
            <a:r>
              <a:rPr lang="en-US" sz="1600" b="1" dirty="0">
                <a:solidFill>
                  <a:srgbClr val="C00000"/>
                </a:solidFill>
              </a:rPr>
              <a:t>​O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6324600"/>
            <a:ext cx="111252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277600" y="6354115"/>
            <a:ext cx="818072" cy="4743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506200" y="63796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</a:p>
        </p:txBody>
      </p:sp>
      <p:pic>
        <p:nvPicPr>
          <p:cNvPr id="1026" name="Picture 2" descr="Ilmenite Sand 5kg – Keane Ceramics">
            <a:extLst>
              <a:ext uri="{FF2B5EF4-FFF2-40B4-BE49-F238E27FC236}">
                <a16:creationId xmlns="" xmlns:a16="http://schemas.microsoft.com/office/drawing/2014/main" id="{C112AAE0-BC44-4C37-A2E8-FA783D9B4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4" y="2807732"/>
            <a:ext cx="1580100" cy="15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04800" y="461781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Ilmenite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658282" y="3393831"/>
            <a:ext cx="1480736" cy="7302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31" name="TextBox 30"/>
          <p:cNvSpPr txBox="1"/>
          <p:nvPr/>
        </p:nvSpPr>
        <p:spPr>
          <a:xfrm>
            <a:off x="10945460" y="3483048"/>
            <a:ext cx="112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Sulfate process</a:t>
            </a:r>
            <a:endParaRPr lang="en-US" sz="1600" b="1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414672" y="3597782"/>
            <a:ext cx="990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7126859" y="3597782"/>
            <a:ext cx="990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9793314" y="3597782"/>
            <a:ext cx="89342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60481" y="2614136"/>
            <a:ext cx="837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XRF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531241" y="2614136"/>
            <a:ext cx="837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XRF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0945460" y="2655167"/>
            <a:ext cx="837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XRF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70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SAL-PRESENTATION-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ormat for Final Year Research Proposal Presentation" id="{CD48B5F7-E32D-6640-A5E0-0E2DF374FEE0}" vid="{8C60D442-1854-5E41-A6E9-11C1B389F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PROPSAL-PRESENTATION-RT</Template>
  <TotalTime>749</TotalTime>
  <Words>1044</Words>
  <Application>Microsoft Office PowerPoint</Application>
  <PresentationFormat>Custom</PresentationFormat>
  <Paragraphs>371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PROPSAL-PRESENTATION-RT</vt:lpstr>
      <vt:lpstr>Extraction of TiO2 from Ilmenite, Found in Aruwakkalu Red Earth                                                                            </vt:lpstr>
      <vt:lpstr>Content</vt:lpstr>
      <vt:lpstr>Introduction </vt:lpstr>
      <vt:lpstr>Introduction </vt:lpstr>
      <vt:lpstr>Introduction </vt:lpstr>
      <vt:lpstr>Research problem </vt:lpstr>
      <vt:lpstr>Objectives </vt:lpstr>
      <vt:lpstr>Materials and Methods </vt:lpstr>
      <vt:lpstr>Materials and Methods </vt:lpstr>
      <vt:lpstr>Expected Outcome  </vt:lpstr>
      <vt:lpstr>Gant Chart </vt:lpstr>
      <vt:lpstr>References</vt:lpstr>
      <vt:lpstr>PowerPoint Presentation</vt:lpstr>
      <vt:lpstr>Custom Show 1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TiO2 from Ilmenite In Aruwakkalu Quarry</dc:title>
  <dc:creator>k.sukitha@gmail.com</dc:creator>
  <cp:lastModifiedBy>k.sukitha@gmail.com</cp:lastModifiedBy>
  <cp:revision>177</cp:revision>
  <dcterms:created xsi:type="dcterms:W3CDTF">2024-10-24T14:34:52Z</dcterms:created>
  <dcterms:modified xsi:type="dcterms:W3CDTF">2024-11-06T08:41:54Z</dcterms:modified>
</cp:coreProperties>
</file>