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9" d="100"/>
          <a:sy n="89" d="100"/>
        </p:scale>
        <p:origin x="12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a:xfrm>
            <a:off x="3962399" y="5870575"/>
            <a:ext cx="4893958" cy="377825"/>
          </a:xfrm>
        </p:spPr>
        <p:txBody>
          <a:bodyPr/>
          <a:lstStyle/>
          <a:p>
            <a:endParaRPr lang="en-GB"/>
          </a:p>
        </p:txBody>
      </p:sp>
      <p:sp>
        <p:nvSpPr>
          <p:cNvPr id="6" name="Slide Number Placeholder 5"/>
          <p:cNvSpPr>
            <a:spLocks noGrp="1"/>
          </p:cNvSpPr>
          <p:nvPr>
            <p:ph type="sldNum" sz="quarter" idx="12"/>
          </p:nvPr>
        </p:nvSpPr>
        <p:spPr>
          <a:xfrm>
            <a:off x="10608958" y="5870575"/>
            <a:ext cx="551167" cy="377825"/>
          </a:xfrm>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5569702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F2470-7E4E-4F15-99B9-C96B1AD0FBAB}"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336781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104898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158306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041049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162128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39828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5427013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148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4118623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0F2470-7E4E-4F15-99B9-C96B1AD0FBAB}" type="datetimeFigureOut">
              <a:rPr lang="en-GB" smtClean="0"/>
              <a:t>27/09/2023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198539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20F2470-7E4E-4F15-99B9-C96B1AD0FBAB}"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346105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0F2470-7E4E-4F15-99B9-C96B1AD0FBAB}" type="datetimeFigureOut">
              <a:rPr lang="en-GB" smtClean="0"/>
              <a:t>27/09/2023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90974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0F2470-7E4E-4F15-99B9-C96B1AD0FBAB}" type="datetimeFigureOut">
              <a:rPr lang="en-GB" smtClean="0"/>
              <a:t>27/09/2023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41735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20F2470-7E4E-4F15-99B9-C96B1AD0FBAB}" type="datetimeFigureOut">
              <a:rPr lang="en-GB" smtClean="0"/>
              <a:t>27/09/2023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847972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F2470-7E4E-4F15-99B9-C96B1AD0FBAB}"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2839921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0F2470-7E4E-4F15-99B9-C96B1AD0FBAB}" type="datetimeFigureOut">
              <a:rPr lang="en-GB" smtClean="0"/>
              <a:t>27/09/2023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087EB9-299C-4925-8A04-D1AB28D42FD0}" type="slidenum">
              <a:rPr lang="en-GB" smtClean="0"/>
              <a:t>‹#›</a:t>
            </a:fld>
            <a:endParaRPr lang="en-GB"/>
          </a:p>
        </p:txBody>
      </p:sp>
    </p:spTree>
    <p:extLst>
      <p:ext uri="{BB962C8B-B14F-4D97-AF65-F5344CB8AC3E}">
        <p14:creationId xmlns:p14="http://schemas.microsoft.com/office/powerpoint/2010/main" val="4274610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20F2470-7E4E-4F15-99B9-C96B1AD0FBAB}" type="datetimeFigureOut">
              <a:rPr lang="en-GB" smtClean="0"/>
              <a:t>27/09/2023</a:t>
            </a:fld>
            <a:endParaRPr lang="en-GB"/>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2087EB9-299C-4925-8A04-D1AB28D42FD0}" type="slidenum">
              <a:rPr lang="en-GB" smtClean="0"/>
              <a:t>‹#›</a:t>
            </a:fld>
            <a:endParaRPr lang="en-GB"/>
          </a:p>
        </p:txBody>
      </p:sp>
    </p:spTree>
    <p:extLst>
      <p:ext uri="{BB962C8B-B14F-4D97-AF65-F5344CB8AC3E}">
        <p14:creationId xmlns:p14="http://schemas.microsoft.com/office/powerpoint/2010/main" val="40726178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1934" y="2603351"/>
            <a:ext cx="7197726" cy="749646"/>
          </a:xfrm>
        </p:spPr>
        <p:txBody>
          <a:bodyPr>
            <a:noAutofit/>
          </a:bodyPr>
          <a:lstStyle/>
          <a:p>
            <a:pPr algn="ctr"/>
            <a:r>
              <a:rPr lang="en-IN" dirty="0">
                <a:latin typeface="Times New Roman" panose="02020603050405020304" pitchFamily="18" charset="0"/>
                <a:cs typeface="Times New Roman" panose="02020603050405020304" pitchFamily="18" charset="0"/>
              </a:rPr>
              <a:t>SMART Water SYSTEM</a:t>
            </a:r>
            <a:endParaRPr lang="en-GB"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865580" y="3632696"/>
            <a:ext cx="7197726" cy="1405467"/>
          </a:xfrm>
        </p:spPr>
        <p:txBody>
          <a:bodyPr>
            <a:normAutofit/>
          </a:bodyPr>
          <a:lstStyle/>
          <a:p>
            <a:r>
              <a:rPr lang="en-IN" sz="3200" cap="none" dirty="0">
                <a:latin typeface="Times New Roman" panose="02020603050405020304" pitchFamily="18" charset="0"/>
                <a:cs typeface="Times New Roman" panose="02020603050405020304" pitchFamily="18" charset="0"/>
              </a:rPr>
              <a:t>-</a:t>
            </a:r>
            <a:r>
              <a:rPr lang="en-IN" sz="3200" cap="none" dirty="0" smtClean="0">
                <a:latin typeface="Times New Roman" panose="02020603050405020304" pitchFamily="18" charset="0"/>
                <a:cs typeface="Times New Roman" panose="02020603050405020304" pitchFamily="18" charset="0"/>
              </a:rPr>
              <a:t>Based on </a:t>
            </a:r>
            <a:r>
              <a:rPr lang="en-IN" sz="3200" cap="none" dirty="0" err="1" smtClean="0">
                <a:latin typeface="Times New Roman" panose="02020603050405020304" pitchFamily="18" charset="0"/>
                <a:cs typeface="Times New Roman" panose="02020603050405020304" pitchFamily="18" charset="0"/>
              </a:rPr>
              <a:t>IoT</a:t>
            </a:r>
            <a:endParaRPr lang="en-GB" sz="32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67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51990" y="322729"/>
            <a:ext cx="4668819" cy="646331"/>
          </a:xfrm>
          <a:prstGeom prst="rect">
            <a:avLst/>
          </a:prstGeom>
          <a:noFill/>
        </p:spPr>
        <p:txBody>
          <a:bodyPr wrap="square" rtlCol="0">
            <a:spAutoFit/>
          </a:bodyPr>
          <a:lstStyle/>
          <a:p>
            <a:pPr algn="ctr"/>
            <a:r>
              <a:rPr lang="en-IN" sz="3600" b="1" dirty="0" smtClean="0">
                <a:latin typeface="Times New Roman" panose="02020603050405020304" pitchFamily="18" charset="0"/>
                <a:cs typeface="Times New Roman" panose="02020603050405020304" pitchFamily="18" charset="0"/>
              </a:rPr>
              <a:t>INTRODUCTION</a:t>
            </a:r>
            <a:endParaRPr lang="en-GB" sz="4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33488" y="1258645"/>
            <a:ext cx="10477948" cy="3416320"/>
          </a:xfrm>
          <a:prstGeom prst="rect">
            <a:avLst/>
          </a:prstGeom>
          <a:noFill/>
        </p:spPr>
        <p:txBody>
          <a:bodyPr wrap="square" rtlCol="0">
            <a:spAutoFit/>
          </a:bodyPr>
          <a:lstStyle/>
          <a:p>
            <a:pPr marL="285750" indent="-285750">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Title : </a:t>
            </a:r>
            <a:r>
              <a:rPr lang="en-IN" dirty="0" smtClean="0">
                <a:latin typeface="Times New Roman" panose="02020603050405020304" pitchFamily="18" charset="0"/>
                <a:cs typeface="Times New Roman" panose="02020603050405020304" pitchFamily="18" charset="0"/>
              </a:rPr>
              <a:t>Smart water System</a:t>
            </a:r>
          </a:p>
          <a:p>
            <a:pPr marL="285750" indent="-285750">
              <a:buFont typeface="Wingdings" panose="05000000000000000000" pitchFamily="2" charset="2"/>
              <a:buChar char="§"/>
            </a:pPr>
            <a:endParaRPr lang="en-IN"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Objective : </a:t>
            </a: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objective of implementing a Smart Water System is to optimize water resource management, enhance water quality, reduce wastage, and ensure sustainable access to clean and safe water for both urban and rural communities. This is achieved through the integration of advanced technologies, data analytics, and real-time monitoring, with the primary goals of conserving water, improving operational efficiency, and mitigating water-related challenges such as scarcity and </a:t>
            </a:r>
            <a:r>
              <a:rPr lang="en-GB" dirty="0" smtClean="0">
                <a:latin typeface="Times New Roman" panose="02020603050405020304" pitchFamily="18" charset="0"/>
                <a:cs typeface="Times New Roman" panose="02020603050405020304" pitchFamily="18" charset="0"/>
              </a:rPr>
              <a:t>pollution</a:t>
            </a:r>
          </a:p>
          <a:p>
            <a:pPr marL="285750" indent="-285750">
              <a:buFont typeface="Wingdings" panose="05000000000000000000" pitchFamily="2" charset="2"/>
              <a:buChar char="§"/>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Agenda :      </a:t>
            </a:r>
            <a:endParaRPr lang="en-IN"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smtClean="0">
                <a:latin typeface="Times New Roman" panose="02020603050405020304" pitchFamily="18" charset="0"/>
                <a:cs typeface="Times New Roman" panose="02020603050405020304" pitchFamily="18" charset="0"/>
              </a:rPr>
              <a:t>I</a:t>
            </a:r>
            <a:r>
              <a:rPr lang="en-GB" dirty="0" err="1" smtClean="0">
                <a:latin typeface="Times New Roman" panose="02020603050405020304" pitchFamily="18" charset="0"/>
                <a:cs typeface="Times New Roman" panose="02020603050405020304" pitchFamily="18" charset="0"/>
              </a:rPr>
              <a:t>oT</a:t>
            </a:r>
            <a:r>
              <a:rPr lang="en-GB" dirty="0" smtClean="0">
                <a:latin typeface="Times New Roman" panose="02020603050405020304" pitchFamily="18" charset="0"/>
                <a:cs typeface="Times New Roman" panose="02020603050405020304" pitchFamily="18" charset="0"/>
              </a:rPr>
              <a:t> Sensor Design</a:t>
            </a:r>
          </a:p>
          <a:p>
            <a:pPr marL="285750" indent="-285750">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Real-Time Transit Information Platform</a:t>
            </a:r>
          </a:p>
          <a:p>
            <a:pPr marL="285750" indent="-285750">
              <a:buFont typeface="Wingdings" panose="05000000000000000000" pitchFamily="2" charset="2"/>
              <a:buChar char="ü"/>
            </a:pPr>
            <a:r>
              <a:rPr lang="en-GB" dirty="0" smtClean="0">
                <a:latin typeface="Times New Roman" panose="02020603050405020304" pitchFamily="18" charset="0"/>
                <a:cs typeface="Times New Roman" panose="02020603050405020304" pitchFamily="18" charset="0"/>
              </a:rPr>
              <a:t>Integration Approach</a:t>
            </a:r>
          </a:p>
        </p:txBody>
      </p:sp>
    </p:spTree>
    <p:extLst>
      <p:ext uri="{BB962C8B-B14F-4D97-AF65-F5344CB8AC3E}">
        <p14:creationId xmlns:p14="http://schemas.microsoft.com/office/powerpoint/2010/main" val="30581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1821" y="1194099"/>
            <a:ext cx="7594899" cy="646331"/>
          </a:xfrm>
          <a:prstGeom prst="rect">
            <a:avLst/>
          </a:prstGeom>
          <a:noFill/>
        </p:spPr>
        <p:txBody>
          <a:bodyPr wrap="square" rtlCol="0">
            <a:spAutoFit/>
          </a:bodyPr>
          <a:lstStyle/>
          <a:p>
            <a:r>
              <a:rPr lang="en-IN" sz="3600" dirty="0" smtClean="0">
                <a:latin typeface="Times New Roman" panose="02020603050405020304" pitchFamily="18" charset="0"/>
                <a:cs typeface="Times New Roman" panose="02020603050405020304" pitchFamily="18" charset="0"/>
              </a:rPr>
              <a:t>Smart water system :Components</a:t>
            </a:r>
            <a:endParaRPr lang="en-GB" sz="3600" dirty="0"/>
          </a:p>
        </p:txBody>
      </p:sp>
      <p:sp>
        <p:nvSpPr>
          <p:cNvPr id="4" name="TextBox 3"/>
          <p:cNvSpPr txBox="1"/>
          <p:nvPr/>
        </p:nvSpPr>
        <p:spPr>
          <a:xfrm>
            <a:off x="451821" y="2097742"/>
            <a:ext cx="10564009" cy="2677656"/>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 "Smart Water System" project typically involves the use of various </a:t>
            </a:r>
            <a:r>
              <a:rPr lang="en-GB" sz="2400" dirty="0">
                <a:latin typeface="Times New Roman" panose="02020603050405020304" pitchFamily="18" charset="0"/>
                <a:cs typeface="Times New Roman" panose="02020603050405020304" pitchFamily="18" charset="0"/>
              </a:rPr>
              <a:t>components</a:t>
            </a:r>
            <a:r>
              <a:rPr lang="en-GB" sz="2800" dirty="0">
                <a:latin typeface="Times New Roman" panose="02020603050405020304" pitchFamily="18" charset="0"/>
                <a:cs typeface="Times New Roman" panose="02020603050405020304" pitchFamily="18" charset="0"/>
              </a:rPr>
              <a:t> like </a:t>
            </a:r>
            <a:r>
              <a:rPr lang="en-GB" sz="2800" dirty="0" err="1">
                <a:latin typeface="Times New Roman" panose="02020603050405020304" pitchFamily="18" charset="0"/>
                <a:cs typeface="Times New Roman" panose="02020603050405020304" pitchFamily="18" charset="0"/>
              </a:rPr>
              <a:t>NodeMCU</a:t>
            </a:r>
            <a:r>
              <a:rPr lang="en-GB" sz="2800" dirty="0">
                <a:latin typeface="Times New Roman" panose="02020603050405020304" pitchFamily="18" charset="0"/>
                <a:cs typeface="Times New Roman" panose="02020603050405020304" pitchFamily="18" charset="0"/>
              </a:rPr>
              <a:t>, relay modules, a breadboard, soil moisture sensors, and infrared (IR) sensors to create an intelligent and automated system for managing water resources and monitoring related environmental conditions. Here's an explanation of how these components can be used together:</a:t>
            </a:r>
          </a:p>
        </p:txBody>
      </p:sp>
    </p:spTree>
    <p:extLst>
      <p:ext uri="{BB962C8B-B14F-4D97-AF65-F5344CB8AC3E}">
        <p14:creationId xmlns:p14="http://schemas.microsoft.com/office/powerpoint/2010/main" val="4155516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276" y="925159"/>
            <a:ext cx="3991087" cy="646331"/>
          </a:xfrm>
          <a:prstGeom prst="rect">
            <a:avLst/>
          </a:prstGeom>
          <a:noFill/>
        </p:spPr>
        <p:txBody>
          <a:bodyPr wrap="square" rtlCol="0">
            <a:spAutoFit/>
          </a:bodyPr>
          <a:lstStyle/>
          <a:p>
            <a:r>
              <a:rPr lang="en-IN" sz="3600" b="1" dirty="0" smtClean="0">
                <a:latin typeface="Times New Roman" panose="02020603050405020304" pitchFamily="18" charset="0"/>
                <a:cs typeface="Times New Roman" panose="02020603050405020304" pitchFamily="18" charset="0"/>
              </a:rPr>
              <a:t>I</a:t>
            </a:r>
            <a:r>
              <a:rPr lang="en-GB" sz="3600" b="1" dirty="0" err="1" smtClean="0">
                <a:latin typeface="Times New Roman" panose="02020603050405020304" pitchFamily="18" charset="0"/>
                <a:cs typeface="Times New Roman" panose="02020603050405020304" pitchFamily="18" charset="0"/>
              </a:rPr>
              <a:t>oT</a:t>
            </a:r>
            <a:r>
              <a:rPr lang="en-GB" sz="3600" b="1" dirty="0" smtClean="0">
                <a:latin typeface="Times New Roman" panose="02020603050405020304" pitchFamily="18" charset="0"/>
                <a:cs typeface="Times New Roman" panose="02020603050405020304" pitchFamily="18" charset="0"/>
              </a:rPr>
              <a:t> Sensor Design</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77" t="-1561" r="-177" b="1561"/>
          <a:stretch/>
        </p:blipFill>
        <p:spPr>
          <a:xfrm>
            <a:off x="5269483" y="-541469"/>
            <a:ext cx="12125632" cy="7578520"/>
          </a:xfrm>
          <a:prstGeom prst="rect">
            <a:avLst/>
          </a:prstGeom>
        </p:spPr>
      </p:pic>
      <p:sp>
        <p:nvSpPr>
          <p:cNvPr id="8" name="TextBox 7"/>
          <p:cNvSpPr txBox="1"/>
          <p:nvPr/>
        </p:nvSpPr>
        <p:spPr>
          <a:xfrm>
            <a:off x="387276" y="1764254"/>
            <a:ext cx="4776395" cy="3539430"/>
          </a:xfrm>
          <a:prstGeom prst="rect">
            <a:avLst/>
          </a:prstGeom>
          <a:noFill/>
        </p:spPr>
        <p:txBody>
          <a:bodyPr wrap="square" rtlCol="0">
            <a:spAutoFit/>
          </a:bodyPr>
          <a:lstStyle/>
          <a:p>
            <a:r>
              <a:rPr lang="en-IN" sz="3200" b="1" u="sng" dirty="0" smtClean="0">
                <a:latin typeface="Times New Roman" panose="02020603050405020304" pitchFamily="18" charset="0"/>
                <a:cs typeface="Times New Roman" panose="02020603050405020304" pitchFamily="18" charset="0"/>
              </a:rPr>
              <a:t>Components:</a:t>
            </a:r>
          </a:p>
          <a:p>
            <a:endParaRPr lang="en-GB" sz="3200" dirty="0" smtClean="0"/>
          </a:p>
          <a:p>
            <a:pPr marL="285750" indent="-285750">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Node MCU</a:t>
            </a:r>
            <a:endParaRPr lang="en-GB" sz="32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Relay modules</a:t>
            </a:r>
          </a:p>
          <a:p>
            <a:pPr marL="285750" indent="-285750">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Breadboard</a:t>
            </a:r>
          </a:p>
          <a:p>
            <a:pPr marL="285750" indent="-285750">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Soil moisture sensors </a:t>
            </a:r>
          </a:p>
          <a:p>
            <a:pPr marL="285750" indent="-285750">
              <a:buFont typeface="Wingdings" panose="05000000000000000000" pitchFamily="2" charset="2"/>
              <a:buChar char="§"/>
            </a:pPr>
            <a:r>
              <a:rPr lang="en-GB" sz="3200" dirty="0" smtClean="0">
                <a:latin typeface="Times New Roman" panose="02020603050405020304" pitchFamily="18" charset="0"/>
                <a:cs typeface="Times New Roman" panose="02020603050405020304" pitchFamily="18" charset="0"/>
              </a:rPr>
              <a:t>Infrared (IR) sensors</a:t>
            </a:r>
            <a:endParaRPr lang="en-GB" sz="3200" dirty="0"/>
          </a:p>
        </p:txBody>
      </p:sp>
    </p:spTree>
    <p:extLst>
      <p:ext uri="{BB962C8B-B14F-4D97-AF65-F5344CB8AC3E}">
        <p14:creationId xmlns:p14="http://schemas.microsoft.com/office/powerpoint/2010/main" val="3287896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6367" y="925157"/>
            <a:ext cx="10520979" cy="4893647"/>
          </a:xfrm>
          <a:prstGeom prst="rect">
            <a:avLst/>
          </a:prstGeom>
          <a:noFill/>
        </p:spPr>
        <p:txBody>
          <a:bodyPr wrap="square" rtlCol="0">
            <a:spAutoFit/>
          </a:bodyPr>
          <a:lstStyle/>
          <a:p>
            <a:r>
              <a:rPr lang="en-GB" sz="2400" b="1" dirty="0" err="1">
                <a:latin typeface="Times New Roman" panose="02020603050405020304" pitchFamily="18" charset="0"/>
                <a:cs typeface="Times New Roman" panose="02020603050405020304" pitchFamily="18" charset="0"/>
              </a:rPr>
              <a:t>NodeMCU</a:t>
            </a:r>
            <a:r>
              <a:rPr lang="en-GB" sz="2400" b="1" dirty="0">
                <a:latin typeface="Times New Roman" panose="02020603050405020304" pitchFamily="18" charset="0"/>
                <a:cs typeface="Times New Roman" panose="02020603050405020304" pitchFamily="18" charset="0"/>
              </a:rPr>
              <a:t> (Microcontroller Unit):</a:t>
            </a: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is a low-cost open-source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 platform based on the ESP8266 Wi-Fi module.</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serves as the central controller for the Smart Water System.</a:t>
            </a:r>
          </a:p>
          <a:p>
            <a:pPr marL="800100" lvl="1" indent="-342900">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connects to your Wi-Fi network, allowing it to transmit and receive data over the internet.</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can run code to control and coordinate the other components in the system</a:t>
            </a:r>
            <a:r>
              <a:rPr lang="en-GB" sz="2400" dirty="0" smtClean="0">
                <a:latin typeface="Times New Roman" panose="02020603050405020304" pitchFamily="18" charset="0"/>
                <a:cs typeface="Times New Roman" panose="02020603050405020304" pitchFamily="18" charset="0"/>
              </a:rPr>
              <a:t>.</a:t>
            </a:r>
          </a:p>
          <a:p>
            <a:pPr lvl="1"/>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Relay Module:</a:t>
            </a: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relay module is used to control water pumps, valves, or other water-related equipment.</a:t>
            </a:r>
          </a:p>
          <a:p>
            <a:pPr marL="800100" lvl="1" indent="-342900">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can control the relay module to turn water sources on or off based on sensor readings or user commands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58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8183" y="451822"/>
            <a:ext cx="11499925" cy="5632311"/>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Breadboard:</a:t>
            </a: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breadboard is a platform for prototyping and connecting various electronic components.</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allows you to create a clean and organized circuit without soldering.</a:t>
            </a:r>
          </a:p>
          <a:p>
            <a:r>
              <a:rPr lang="en-GB" sz="2400" b="1" dirty="0">
                <a:latin typeface="Times New Roman" panose="02020603050405020304" pitchFamily="18" charset="0"/>
                <a:cs typeface="Times New Roman" panose="02020603050405020304" pitchFamily="18" charset="0"/>
              </a:rPr>
              <a:t>Soil Moisture Sensor:</a:t>
            </a: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Soil moisture sensors are used to measure the moisture content in the soil.</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They help in determining when and how much to water plants or crops.</a:t>
            </a:r>
          </a:p>
          <a:p>
            <a:pPr marL="800100" lvl="1" indent="-342900">
              <a:buFont typeface="Arial" panose="020B0604020202020204" pitchFamily="34" charset="0"/>
              <a:buChar char="•"/>
            </a:pP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can read data from the soil moisture sensor to make informed decisions about irrigation.</a:t>
            </a:r>
          </a:p>
          <a:p>
            <a:r>
              <a:rPr lang="en-GB" sz="2400" b="1" dirty="0">
                <a:latin typeface="Times New Roman" panose="02020603050405020304" pitchFamily="18" charset="0"/>
                <a:cs typeface="Times New Roman" panose="02020603050405020304" pitchFamily="18" charset="0"/>
              </a:rPr>
              <a:t>Infrared (IR) Sensor:</a:t>
            </a:r>
            <a:endParaRPr lang="en-GB"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IR sensors can be used to detect the presence of objects or obstacles in the system.</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In a water system, they can be employed to prevent collisions or blockages in water channels or pipes.</a:t>
            </a:r>
          </a:p>
          <a:p>
            <a:pPr marL="800100" lvl="1" indent="-3429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When an object is detected, </a:t>
            </a:r>
            <a:r>
              <a:rPr lang="en-GB" sz="2400" dirty="0" err="1">
                <a:latin typeface="Times New Roman" panose="02020603050405020304" pitchFamily="18" charset="0"/>
                <a:cs typeface="Times New Roman" panose="02020603050405020304" pitchFamily="18" charset="0"/>
              </a:rPr>
              <a:t>NodeMCU</a:t>
            </a:r>
            <a:r>
              <a:rPr lang="en-GB" sz="2400" dirty="0">
                <a:latin typeface="Times New Roman" panose="02020603050405020304" pitchFamily="18" charset="0"/>
                <a:cs typeface="Times New Roman" panose="02020603050405020304" pitchFamily="18" charset="0"/>
              </a:rPr>
              <a:t> can trigger actions like stopping the water flow or sending alerts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07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699" t="6109" r="16459" b="19784"/>
          <a:stretch/>
        </p:blipFill>
        <p:spPr>
          <a:xfrm>
            <a:off x="2323652" y="1581375"/>
            <a:ext cx="7035502" cy="4518212"/>
          </a:xfrm>
          <a:prstGeom prst="rect">
            <a:avLst/>
          </a:prstGeom>
        </p:spPr>
      </p:pic>
      <p:sp>
        <p:nvSpPr>
          <p:cNvPr id="5" name="TextBox 4"/>
          <p:cNvSpPr txBox="1"/>
          <p:nvPr/>
        </p:nvSpPr>
        <p:spPr>
          <a:xfrm>
            <a:off x="322731" y="473336"/>
            <a:ext cx="9122484" cy="646331"/>
          </a:xfrm>
          <a:prstGeom prst="rect">
            <a:avLst/>
          </a:prstGeom>
          <a:noFill/>
        </p:spPr>
        <p:txBody>
          <a:bodyPr wrap="square" rtlCol="0">
            <a:spAutoFit/>
          </a:bodyPr>
          <a:lstStyle/>
          <a:p>
            <a:r>
              <a:rPr lang="en-GB" sz="3600" b="1" dirty="0" smtClean="0">
                <a:latin typeface="Times New Roman" panose="02020603050405020304" pitchFamily="18" charset="0"/>
                <a:cs typeface="Times New Roman" panose="02020603050405020304" pitchFamily="18" charset="0"/>
              </a:rPr>
              <a:t>Real-Time</a:t>
            </a:r>
            <a:r>
              <a:rPr lang="en-GB" sz="3200" b="1" dirty="0" smtClean="0">
                <a:latin typeface="Times New Roman" panose="02020603050405020304" pitchFamily="18" charset="0"/>
                <a:cs typeface="Times New Roman" panose="02020603050405020304" pitchFamily="18" charset="0"/>
              </a:rPr>
              <a:t> Transit Information Platform</a:t>
            </a:r>
          </a:p>
        </p:txBody>
      </p:sp>
    </p:spTree>
    <p:extLst>
      <p:ext uri="{BB962C8B-B14F-4D97-AF65-F5344CB8AC3E}">
        <p14:creationId xmlns:p14="http://schemas.microsoft.com/office/powerpoint/2010/main" val="343122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1671" y="387275"/>
            <a:ext cx="5335793" cy="646331"/>
          </a:xfrm>
          <a:prstGeom prst="rect">
            <a:avLst/>
          </a:prstGeom>
          <a:noFill/>
        </p:spPr>
        <p:txBody>
          <a:bodyPr wrap="square" rtlCol="0">
            <a:spAutoFit/>
          </a:bodyPr>
          <a:lstStyle/>
          <a:p>
            <a:r>
              <a:rPr lang="en-GB" sz="3600" dirty="0" smtClean="0">
                <a:latin typeface="Times New Roman" panose="02020603050405020304" pitchFamily="18" charset="0"/>
                <a:cs typeface="Times New Roman" panose="02020603050405020304" pitchFamily="18" charset="0"/>
              </a:rPr>
              <a:t>Integration Approach</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72" t="474" r="1"/>
          <a:stretch/>
        </p:blipFill>
        <p:spPr>
          <a:xfrm>
            <a:off x="4539727" y="1206183"/>
            <a:ext cx="6745045" cy="4107348"/>
          </a:xfrm>
          <a:prstGeom prst="rect">
            <a:avLst/>
          </a:prstGeom>
        </p:spPr>
      </p:pic>
      <p:sp>
        <p:nvSpPr>
          <p:cNvPr id="4" name="TextBox 3"/>
          <p:cNvSpPr txBox="1"/>
          <p:nvPr/>
        </p:nvSpPr>
        <p:spPr>
          <a:xfrm>
            <a:off x="591671" y="2409713"/>
            <a:ext cx="3657600" cy="1200329"/>
          </a:xfrm>
          <a:prstGeom prst="rect">
            <a:avLst/>
          </a:prstGeom>
          <a:noFill/>
        </p:spPr>
        <p:txBody>
          <a:bodyPr wrap="square" rtlCol="0">
            <a:spAutoFit/>
          </a:bodyPr>
          <a:lstStyle/>
          <a:p>
            <a:r>
              <a:rPr lang="en-GB" sz="2400" dirty="0" smtClean="0"/>
              <a:t>Mobile app interface that displays real-time parking availability to users</a:t>
            </a:r>
            <a:endParaRPr lang="en-GB" sz="2400" dirty="0"/>
          </a:p>
        </p:txBody>
      </p:sp>
    </p:spTree>
    <p:extLst>
      <p:ext uri="{BB962C8B-B14F-4D97-AF65-F5344CB8AC3E}">
        <p14:creationId xmlns:p14="http://schemas.microsoft.com/office/powerpoint/2010/main" val="247652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56</TotalTime>
  <Words>448</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Celestial</vt:lpstr>
      <vt:lpstr>SMART Water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hjnvhjbvghjyv</dc:title>
  <dc:creator>student</dc:creator>
  <cp:lastModifiedBy>student</cp:lastModifiedBy>
  <cp:revision>7</cp:revision>
  <dcterms:created xsi:type="dcterms:W3CDTF">2023-09-27T06:11:59Z</dcterms:created>
  <dcterms:modified xsi:type="dcterms:W3CDTF">2023-09-27T07:08:32Z</dcterms:modified>
</cp:coreProperties>
</file>