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7" r:id="rId7"/>
    <p:sldId id="259" r:id="rId8"/>
    <p:sldId id="264" r:id="rId9"/>
    <p:sldId id="260" r:id="rId10"/>
    <p:sldId id="268" r:id="rId11"/>
    <p:sldId id="269" r:id="rId12"/>
    <p:sldId id="262"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4" d="100"/>
          <a:sy n="84" d="100"/>
        </p:scale>
        <p:origin x="-180"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pPr/>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pPr/>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pPr/>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pPr/>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pPr/>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7/28/2023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pPr/>
              <a:t>7/28/2023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84017BB-D83A-E275-2169-E2459598BE29}"/>
              </a:ext>
            </a:extLst>
          </p:cNvPr>
          <p:cNvPicPr>
            <a:picLocks noChangeAspect="1"/>
          </p:cNvPicPr>
          <p:nvPr/>
        </p:nvPicPr>
        <p:blipFill>
          <a:blip r:embed="rId2"/>
          <a:stretch>
            <a:fillRect/>
          </a:stretch>
        </p:blipFill>
        <p:spPr>
          <a:xfrm>
            <a:off x="6103" y="0"/>
            <a:ext cx="12185897" cy="6858000"/>
          </a:xfrm>
          <a:prstGeom prst="rect">
            <a:avLst/>
          </a:prstGeom>
        </p:spPr>
      </p:pic>
      <p:sp>
        <p:nvSpPr>
          <p:cNvPr id="2" name="Title 1">
            <a:extLst>
              <a:ext uri="{FF2B5EF4-FFF2-40B4-BE49-F238E27FC236}">
                <a16:creationId xmlns="" xmlns:a16="http://schemas.microsoft.com/office/drawing/2014/main" id="{BF4AA55A-212F-5380-04E8-2C4A09991A58}"/>
              </a:ext>
            </a:extLst>
          </p:cNvPr>
          <p:cNvSpPr>
            <a:spLocks noGrp="1"/>
          </p:cNvSpPr>
          <p:nvPr>
            <p:ph type="ctrTitle"/>
          </p:nvPr>
        </p:nvSpPr>
        <p:spPr/>
        <p:txBody>
          <a:bodyPr>
            <a:normAutofit fontScale="90000"/>
          </a:bodyPr>
          <a:lstStyle/>
          <a:p>
            <a:r>
              <a:rPr lang="en-IN" dirty="0"/>
              <a:t>HOME AUTOMATION</a:t>
            </a:r>
            <a:br>
              <a:rPr lang="en-IN" dirty="0"/>
            </a:br>
            <a:endParaRPr lang="en-IN" dirty="0"/>
          </a:p>
        </p:txBody>
      </p:sp>
      <p:sp>
        <p:nvSpPr>
          <p:cNvPr id="3" name="Subtitle 2">
            <a:extLst>
              <a:ext uri="{FF2B5EF4-FFF2-40B4-BE49-F238E27FC236}">
                <a16:creationId xmlns="" xmlns:a16="http://schemas.microsoft.com/office/drawing/2014/main" id="{D1341BB8-40A6-0CA5-75E8-ECB272F56C66}"/>
              </a:ext>
            </a:extLst>
          </p:cNvPr>
          <p:cNvSpPr>
            <a:spLocks noGrp="1"/>
          </p:cNvSpPr>
          <p:nvPr>
            <p:ph type="subTitle" idx="1"/>
          </p:nvPr>
        </p:nvSpPr>
        <p:spPr/>
        <p:txBody>
          <a:bodyPr/>
          <a:lstStyle/>
          <a:p>
            <a:r>
              <a:rPr lang="en-IN" dirty="0" smtClean="0"/>
              <a:t>Using esp32 and </a:t>
            </a:r>
            <a:r>
              <a:rPr lang="en-IN" dirty="0" err="1" smtClean="0"/>
              <a:t>sinricPro</a:t>
            </a:r>
            <a:endParaRPr lang="en-IN" dirty="0"/>
          </a:p>
        </p:txBody>
      </p:sp>
      <p:sp>
        <p:nvSpPr>
          <p:cNvPr id="6" name="TextBox 5">
            <a:extLst>
              <a:ext uri="{FF2B5EF4-FFF2-40B4-BE49-F238E27FC236}">
                <a16:creationId xmlns="" xmlns:a16="http://schemas.microsoft.com/office/drawing/2014/main" id="{DB4E5F33-9B4E-D764-F76E-DC73011E4AD4}"/>
              </a:ext>
            </a:extLst>
          </p:cNvPr>
          <p:cNvSpPr txBox="1"/>
          <p:nvPr/>
        </p:nvSpPr>
        <p:spPr>
          <a:xfrm>
            <a:off x="8922618" y="5659481"/>
            <a:ext cx="3830855" cy="646331"/>
          </a:xfrm>
          <a:prstGeom prst="rect">
            <a:avLst/>
          </a:prstGeom>
          <a:noFill/>
        </p:spPr>
        <p:txBody>
          <a:bodyPr wrap="square" rtlCol="0">
            <a:spAutoFit/>
          </a:bodyPr>
          <a:lstStyle/>
          <a:p>
            <a:r>
              <a:rPr lang="en-IN" dirty="0"/>
              <a:t>BY</a:t>
            </a:r>
          </a:p>
          <a:p>
            <a:r>
              <a:rPr lang="en-IN" dirty="0" err="1" smtClean="0"/>
              <a:t>Tharshika</a:t>
            </a:r>
            <a:r>
              <a:rPr lang="en-IN" dirty="0" smtClean="0"/>
              <a:t>  P</a:t>
            </a:r>
            <a:endParaRPr lang="en-IN" dirty="0"/>
          </a:p>
        </p:txBody>
      </p:sp>
    </p:spTree>
    <p:extLst>
      <p:ext uri="{BB962C8B-B14F-4D97-AF65-F5344CB8AC3E}">
        <p14:creationId xmlns="" xmlns:p14="http://schemas.microsoft.com/office/powerpoint/2010/main" val="297205973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069BDE-D51A-554C-031C-19BA543BF536}"/>
              </a:ext>
            </a:extLst>
          </p:cNvPr>
          <p:cNvSpPr>
            <a:spLocks noGrp="1"/>
          </p:cNvSpPr>
          <p:nvPr>
            <p:ph sz="half" idx="1"/>
          </p:nvPr>
        </p:nvSpPr>
        <p:spPr>
          <a:xfrm>
            <a:off x="874331" y="1057672"/>
            <a:ext cx="5025216" cy="4351338"/>
          </a:xfrm>
        </p:spPr>
        <p:txBody>
          <a:bodyPr>
            <a:noAutofit/>
          </a:bodyPr>
          <a:lstStyle/>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ENABLE_DEBUG</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#ifdef ENABLE_DEBUG</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#define DEBUG_ESP_PORT Serial</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#define NODEBUG_WEBSOCKETS</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#define NDEBUG</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#endif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#include &lt;</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Arduino.h</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&gt;</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#include &lt;</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WiFi.h</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&gt;</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#include “</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SinricPro.h</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#include “</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SinricProSwitch.h</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#include &lt;map&gt;</a:t>
            </a:r>
          </a:p>
          <a:p>
            <a:endParaRPr lang="en-US" sz="1800" dirty="0">
              <a:solidFill>
                <a:schemeClr val="bg1"/>
              </a:solidFill>
            </a:endParaRPr>
          </a:p>
        </p:txBody>
      </p:sp>
      <p:sp>
        <p:nvSpPr>
          <p:cNvPr id="5" name="Content Placeholder 4">
            <a:extLst>
              <a:ext uri="{FF2B5EF4-FFF2-40B4-BE49-F238E27FC236}">
                <a16:creationId xmlns="" xmlns:a16="http://schemas.microsoft.com/office/drawing/2014/main" id="{B16203A4-EBD4-14C2-F11C-12865EF6C9C6}"/>
              </a:ext>
            </a:extLst>
          </p:cNvPr>
          <p:cNvSpPr>
            <a:spLocks noGrp="1"/>
          </p:cNvSpPr>
          <p:nvPr>
            <p:ph sz="half" idx="2"/>
          </p:nvPr>
        </p:nvSpPr>
        <p:spPr>
          <a:xfrm>
            <a:off x="6613922" y="556815"/>
            <a:ext cx="5033960" cy="4351338"/>
          </a:xfrm>
        </p:spPr>
        <p:txBody>
          <a:bodyPr>
            <a:noAutofit/>
          </a:bodyPr>
          <a:lstStyle/>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WIFI_SSID         “</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tharshi</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WIFI_PASS         “</a:t>
            </a:r>
            <a:r>
              <a:rPr lang="en-US"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tharshiiregal</a:t>
            </a: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APP_KEY           “7d4adf5d-5e0e-4a49-9070-3c564635fb03”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APP_SECRET        “3fd851af-5d5c-4060-8954-4cff73eb350d-bef31988-165c-442f-afba-1188446f8862”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device_ID_1   “641a91e91bb4e19c11bd3b2c”</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device_ID_2   “641a92105ec7d92a472c54c2”</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RelayPin1 23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RelayPin2 22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SwitchPin1 13 </a:t>
            </a:r>
          </a:p>
          <a:p>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#define SwitchPin2 12  </a:t>
            </a:r>
          </a:p>
          <a:p>
            <a:endParaRPr lang="en-US" sz="1800" dirty="0">
              <a:solidFill>
                <a:schemeClr val="bg1"/>
              </a:solidFill>
            </a:endParaRPr>
          </a:p>
        </p:txBody>
      </p:sp>
    </p:spTree>
    <p:extLst>
      <p:ext uri="{BB962C8B-B14F-4D97-AF65-F5344CB8AC3E}">
        <p14:creationId xmlns="" xmlns:p14="http://schemas.microsoft.com/office/powerpoint/2010/main" val="285709795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0E386A-5864-216F-D321-352D893E4581}"/>
              </a:ext>
            </a:extLst>
          </p:cNvPr>
          <p:cNvSpPr>
            <a:spLocks noGrp="1"/>
          </p:cNvSpPr>
          <p:nvPr>
            <p:ph sz="half" idx="1"/>
          </p:nvPr>
        </p:nvSpPr>
        <p:spPr>
          <a:xfrm>
            <a:off x="619938" y="1432719"/>
            <a:ext cx="5025216" cy="4351338"/>
          </a:xfrm>
        </p:spPr>
        <p:txBody>
          <a:bodyPr>
            <a:normAutofit fontScale="62500" lnSpcReduction="20000"/>
          </a:bodyPr>
          <a:lstStyle/>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Void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setupFlipSwitches</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For (auto &amp;device : devices)  {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flipSwitchConfig_t</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flipSwitchConfig.deviceId</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device.first</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flipSwitchConfig.lastFlipSwitchChange</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0;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flipSwitchConfig.lastFlipSwitchState</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true;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int</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flipSwitchPIN</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device.second.flipSwitchPIN</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flipSwitches</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flipSwitchPIN</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US" sz="32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flipSwitchConfig</a:t>
            </a:r>
            <a:r>
              <a:rPr lang="en-US"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800" dirty="0">
              <a:solidFill>
                <a:schemeClr val="bg1"/>
              </a:solidFill>
            </a:endParaRPr>
          </a:p>
        </p:txBody>
      </p:sp>
      <p:sp>
        <p:nvSpPr>
          <p:cNvPr id="4" name="Content Placeholder 3">
            <a:extLst>
              <a:ext uri="{FF2B5EF4-FFF2-40B4-BE49-F238E27FC236}">
                <a16:creationId xmlns="" xmlns:a16="http://schemas.microsoft.com/office/drawing/2014/main" id="{4A08F9C1-5770-D90E-DF16-E4DB8F89E6E8}"/>
              </a:ext>
            </a:extLst>
          </p:cNvPr>
          <p:cNvSpPr>
            <a:spLocks noGrp="1"/>
          </p:cNvSpPr>
          <p:nvPr>
            <p:ph sz="half" idx="2"/>
          </p:nvPr>
        </p:nvSpPr>
        <p:spPr>
          <a:xfrm>
            <a:off x="7158040" y="1111250"/>
            <a:ext cx="5033960" cy="4351338"/>
          </a:xfrm>
        </p:spPr>
        <p:txBody>
          <a:bodyPr>
            <a:normAutofit fontScale="62500" lnSpcReduction="20000"/>
          </a:bodyPr>
          <a:lstStyle/>
          <a:p>
            <a:endParaRPr lang="en-US" sz="3100" dirty="0">
              <a:solidFill>
                <a:schemeClr val="bg1"/>
              </a:solidFill>
            </a:endParaRPr>
          </a:p>
          <a:p>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pinMode</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flipSwitchPIN</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INPUT_PULLUP);            </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Bool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onPowerState</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(String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deviceId</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bool &amp;state)</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Serial.printf</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 %s\r\n”,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deviceId.c_str</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state ? “on” : “off”);</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Int</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relayPIN</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 devices[</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deviceId</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relayPIN</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digitalWrite</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3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relayPIN</a:t>
            </a:r>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!state);            </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return true;</a:t>
            </a:r>
          </a:p>
          <a:p>
            <a:r>
              <a:rPr lang="en-US" sz="3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sz="1900" dirty="0">
              <a:solidFill>
                <a:schemeClr val="bg1"/>
              </a:solidFill>
            </a:endParaRPr>
          </a:p>
        </p:txBody>
      </p:sp>
    </p:spTree>
    <p:extLst>
      <p:ext uri="{BB962C8B-B14F-4D97-AF65-F5344CB8AC3E}">
        <p14:creationId xmlns="" xmlns:p14="http://schemas.microsoft.com/office/powerpoint/2010/main" val="335436455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83A9413-B3B1-1546-8820-75914355C7DC}"/>
              </a:ext>
            </a:extLst>
          </p:cNvPr>
          <p:cNvPicPr>
            <a:picLocks noChangeAspect="1"/>
          </p:cNvPicPr>
          <p:nvPr/>
        </p:nvPicPr>
        <p:blipFill>
          <a:blip r:embed="rId2">
            <a:extLst>
              <a:ext uri="{BEBA8EAE-BF5A-486C-A8C5-ECC9F3942E4B}">
                <a14:imgProps xmlns="" xmlns:a14="http://schemas.microsoft.com/office/drawing/2010/main">
                  <a14:imgLayer r:embed="rId3">
                    <a14:imgEffect>
                      <a14:sharpenSoften amount="8000"/>
                    </a14:imgEffect>
                    <a14:imgEffect>
                      <a14:brightnessContrast bright="-40000" contrast="20000"/>
                    </a14:imgEffect>
                  </a14:imgLayer>
                </a14:imgProps>
              </a:ext>
            </a:extLst>
          </a:blip>
          <a:stretch>
            <a:fillRect/>
          </a:stretch>
        </p:blipFill>
        <p:spPr>
          <a:xfrm>
            <a:off x="0" y="-67377"/>
            <a:ext cx="12192000" cy="6925377"/>
          </a:xfrm>
          <a:prstGeom prst="rect">
            <a:avLst/>
          </a:prstGeom>
          <a:noFill/>
        </p:spPr>
      </p:pic>
      <p:sp>
        <p:nvSpPr>
          <p:cNvPr id="2" name="Title 1">
            <a:extLst>
              <a:ext uri="{FF2B5EF4-FFF2-40B4-BE49-F238E27FC236}">
                <a16:creationId xmlns="" xmlns:a16="http://schemas.microsoft.com/office/drawing/2014/main" id="{1DFEBA6E-D738-A0DD-4DCD-32277B56110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 xmlns:a16="http://schemas.microsoft.com/office/drawing/2014/main" id="{EDA315E0-ED7D-C2CE-E12C-EE84A6711FA7}"/>
              </a:ext>
            </a:extLst>
          </p:cNvPr>
          <p:cNvSpPr>
            <a:spLocks noGrp="1"/>
          </p:cNvSpPr>
          <p:nvPr>
            <p:ph idx="1"/>
          </p:nvPr>
        </p:nvSpPr>
        <p:spPr>
          <a:xfrm>
            <a:off x="838200" y="1867301"/>
            <a:ext cx="10515600" cy="4309662"/>
          </a:xfrm>
        </p:spPr>
        <p:txBody>
          <a:bodyPr>
            <a:normAutofit/>
          </a:bodyPr>
          <a:lstStyle/>
          <a:p>
            <a:pPr marL="514350" indent="-514350">
              <a:buFont typeface="+mj-lt"/>
              <a:buAutoNum type="arabicPeriod"/>
            </a:pPr>
            <a:r>
              <a:rPr lang="en-IN" sz="3600" dirty="0"/>
              <a:t>Remote access</a:t>
            </a:r>
          </a:p>
          <a:p>
            <a:pPr marL="514350" indent="-514350">
              <a:buFont typeface="+mj-lt"/>
              <a:buAutoNum type="arabicPeriod"/>
            </a:pPr>
            <a:r>
              <a:rPr lang="en-US" sz="3600" dirty="0"/>
              <a:t>Comfort</a:t>
            </a:r>
          </a:p>
          <a:p>
            <a:pPr marL="514350" indent="-514350">
              <a:buFont typeface="+mj-lt"/>
              <a:buAutoNum type="arabicPeriod"/>
            </a:pPr>
            <a:r>
              <a:rPr lang="en-US" sz="3600" dirty="0"/>
              <a:t>Convenience</a:t>
            </a:r>
          </a:p>
          <a:p>
            <a:pPr marL="514350" indent="-514350">
              <a:buFont typeface="+mj-lt"/>
              <a:buAutoNum type="arabicPeriod"/>
            </a:pPr>
            <a:r>
              <a:rPr lang="en-US" sz="3600" dirty="0"/>
              <a:t>Increased Safety</a:t>
            </a:r>
          </a:p>
          <a:p>
            <a:pPr marL="514350" indent="-514350">
              <a:buFont typeface="+mj-lt"/>
              <a:buAutoNum type="arabicPeriod"/>
            </a:pPr>
            <a:r>
              <a:rPr lang="en-US" sz="3600" dirty="0"/>
              <a:t>Energy Efficiency</a:t>
            </a:r>
            <a:endParaRPr lang="en-IN" sz="3600" dirty="0"/>
          </a:p>
        </p:txBody>
      </p:sp>
      <p:sp>
        <p:nvSpPr>
          <p:cNvPr id="4" name="Rectangle 3">
            <a:extLst>
              <a:ext uri="{FF2B5EF4-FFF2-40B4-BE49-F238E27FC236}">
                <a16:creationId xmlns="" xmlns:a16="http://schemas.microsoft.com/office/drawing/2014/main" id="{86FA295A-AFB7-2A7F-597E-5F54AD6E090D}"/>
              </a:ext>
            </a:extLst>
          </p:cNvPr>
          <p:cNvSpPr/>
          <p:nvPr/>
        </p:nvSpPr>
        <p:spPr>
          <a:xfrm>
            <a:off x="838200" y="1386038"/>
            <a:ext cx="6150543" cy="1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51221162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E799D-066B-FC6A-51F5-B23FD5790D6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1B431B57-7980-A8BF-5C7C-04FA72007415}"/>
              </a:ext>
            </a:extLst>
          </p:cNvPr>
          <p:cNvSpPr>
            <a:spLocks noGrp="1"/>
          </p:cNvSpPr>
          <p:nvPr>
            <p:ph idx="1"/>
          </p:nvPr>
        </p:nvSpPr>
        <p:spPr/>
        <p:txBody>
          <a:bodyPr>
            <a:normAutofit lnSpcReduction="10000"/>
          </a:bodyPr>
          <a:lstStyle/>
          <a:p>
            <a:pPr marL="0" indent="0">
              <a:lnSpc>
                <a:spcPct val="150000"/>
              </a:lnSpc>
              <a:buNone/>
            </a:pPr>
            <a:r>
              <a:rPr lang="en-US" dirty="0"/>
              <a:t>Home electrical appliances are using remote-controlled switches rather than conventional switches. In today’s world, most of the people have access to smartphones and its use have become very popular and essential in our lives. We can use smartphones to control the household appliances with just one click or one message. With the help of controllers and communication devices home appliances can be remotely controlled.</a:t>
            </a:r>
            <a:endParaRPr lang="en-IN" dirty="0"/>
          </a:p>
        </p:txBody>
      </p:sp>
      <p:sp>
        <p:nvSpPr>
          <p:cNvPr id="4" name="Rectangle 3">
            <a:extLst>
              <a:ext uri="{FF2B5EF4-FFF2-40B4-BE49-F238E27FC236}">
                <a16:creationId xmlns="" xmlns:a16="http://schemas.microsoft.com/office/drawing/2014/main" id="{C6565865-A984-0AD1-A0BE-37B915CAA0C1}"/>
              </a:ext>
            </a:extLst>
          </p:cNvPr>
          <p:cNvSpPr/>
          <p:nvPr/>
        </p:nvSpPr>
        <p:spPr>
          <a:xfrm>
            <a:off x="955040" y="1366520"/>
            <a:ext cx="5049520" cy="13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46657616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CA1B65-9189-6F55-9F94-579F56E2B738}"/>
              </a:ext>
            </a:extLst>
          </p:cNvPr>
          <p:cNvSpPr>
            <a:spLocks noGrp="1"/>
          </p:cNvSpPr>
          <p:nvPr>
            <p:ph idx="1"/>
          </p:nvPr>
        </p:nvSpPr>
        <p:spPr>
          <a:xfrm>
            <a:off x="0" y="3014345"/>
            <a:ext cx="10233800" cy="4351338"/>
          </a:xfrm>
        </p:spPr>
        <p:txBody>
          <a:bodyPr/>
          <a:lstStyle/>
          <a:p>
            <a:pPr marL="0" indent="0">
              <a:buNone/>
            </a:pPr>
            <a:r>
              <a:rPr lang="en-IN" dirty="0"/>
              <a:t>                                                   </a:t>
            </a:r>
            <a:r>
              <a:rPr lang="en-IN" sz="6600" dirty="0"/>
              <a:t>THANK  YOU</a:t>
            </a:r>
          </a:p>
        </p:txBody>
      </p:sp>
    </p:spTree>
    <p:extLst>
      <p:ext uri="{BB962C8B-B14F-4D97-AF65-F5344CB8AC3E}">
        <p14:creationId xmlns="" xmlns:p14="http://schemas.microsoft.com/office/powerpoint/2010/main" val="369380225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CB5325-8FA8-CAF7-1030-3976ED40D7E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 xmlns:a16="http://schemas.microsoft.com/office/drawing/2014/main" id="{F5A76E78-36F7-849A-68A2-674E13B1B62E}"/>
              </a:ext>
            </a:extLst>
          </p:cNvPr>
          <p:cNvSpPr>
            <a:spLocks noGrp="1"/>
          </p:cNvSpPr>
          <p:nvPr>
            <p:ph idx="1"/>
          </p:nvPr>
        </p:nvSpPr>
        <p:spPr/>
        <p:txBody>
          <a:bodyPr>
            <a:normAutofit lnSpcReduction="10000"/>
          </a:bodyPr>
          <a:lstStyle/>
          <a:p>
            <a:pPr marL="514350" indent="-514350">
              <a:buFont typeface="+mj-lt"/>
              <a:buAutoNum type="arabicPeriod"/>
            </a:pPr>
            <a:r>
              <a:rPr lang="en-IN" dirty="0"/>
              <a:t>Introduction</a:t>
            </a:r>
          </a:p>
          <a:p>
            <a:pPr marL="514350" indent="-514350">
              <a:buFont typeface="+mj-lt"/>
              <a:buAutoNum type="arabicPeriod"/>
            </a:pPr>
            <a:r>
              <a:rPr lang="en-IN" dirty="0"/>
              <a:t>Components</a:t>
            </a:r>
          </a:p>
          <a:p>
            <a:pPr marL="514350" indent="-514350">
              <a:buFont typeface="+mj-lt"/>
              <a:buAutoNum type="arabicPeriod"/>
            </a:pPr>
            <a:r>
              <a:rPr lang="en-IN" dirty="0"/>
              <a:t>Basic Steps</a:t>
            </a:r>
          </a:p>
          <a:p>
            <a:pPr marL="514350" indent="-514350">
              <a:buFont typeface="+mj-lt"/>
              <a:buAutoNum type="arabicPeriod"/>
            </a:pPr>
            <a:r>
              <a:rPr lang="en-IN" dirty="0"/>
              <a:t>ESP 32 pin diagram</a:t>
            </a:r>
          </a:p>
          <a:p>
            <a:pPr marL="514350" indent="-514350">
              <a:buFont typeface="+mj-lt"/>
              <a:buAutoNum type="arabicPeriod"/>
            </a:pPr>
            <a:r>
              <a:rPr lang="en-IN" dirty="0"/>
              <a:t>Circuit Diagram</a:t>
            </a:r>
          </a:p>
          <a:p>
            <a:pPr marL="514350" indent="-514350">
              <a:buFont typeface="+mj-lt"/>
              <a:buAutoNum type="arabicPeriod"/>
            </a:pPr>
            <a:r>
              <a:rPr lang="en-IN" dirty="0"/>
              <a:t>Working</a:t>
            </a:r>
          </a:p>
          <a:p>
            <a:pPr marL="514350" indent="-514350">
              <a:buFont typeface="+mj-lt"/>
              <a:buAutoNum type="arabicPeriod"/>
            </a:pPr>
            <a:r>
              <a:rPr lang="en-IN" dirty="0"/>
              <a:t>Flowchart</a:t>
            </a:r>
          </a:p>
          <a:p>
            <a:pPr marL="514350" indent="-514350">
              <a:buFont typeface="+mj-lt"/>
              <a:buAutoNum type="arabicPeriod"/>
            </a:pPr>
            <a:r>
              <a:rPr lang="en-IN" dirty="0"/>
              <a:t>Advantages</a:t>
            </a:r>
          </a:p>
          <a:p>
            <a:pPr marL="514350" indent="-514350">
              <a:buFont typeface="+mj-lt"/>
              <a:buAutoNum type="arabicPeriod"/>
            </a:pPr>
            <a:r>
              <a:rPr lang="en-IN" dirty="0"/>
              <a:t>Conclusion</a:t>
            </a:r>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p:txBody>
      </p:sp>
      <p:sp>
        <p:nvSpPr>
          <p:cNvPr id="4" name="Rectangle 3">
            <a:extLst>
              <a:ext uri="{FF2B5EF4-FFF2-40B4-BE49-F238E27FC236}">
                <a16:creationId xmlns="" xmlns:a16="http://schemas.microsoft.com/office/drawing/2014/main" id="{721E9550-FB93-6233-B89C-6696FDFE30B0}"/>
              </a:ext>
            </a:extLst>
          </p:cNvPr>
          <p:cNvSpPr/>
          <p:nvPr/>
        </p:nvSpPr>
        <p:spPr>
          <a:xfrm>
            <a:off x="838200" y="1309036"/>
            <a:ext cx="6054290" cy="125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81436135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3CCCF-549A-4808-EBDA-E24A3592BE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5019BEAF-A130-3048-8F1F-96839BB5803F}"/>
              </a:ext>
            </a:extLst>
          </p:cNvPr>
          <p:cNvSpPr>
            <a:spLocks noGrp="1"/>
          </p:cNvSpPr>
          <p:nvPr>
            <p:ph idx="1"/>
          </p:nvPr>
        </p:nvSpPr>
        <p:spPr>
          <a:xfrm>
            <a:off x="838200" y="1854501"/>
            <a:ext cx="10233800" cy="4351338"/>
          </a:xfrm>
        </p:spPr>
        <p:txBody>
          <a:bodyPr anchor="ctr">
            <a:normAutofit lnSpcReduction="10000"/>
          </a:bodyPr>
          <a:lstStyle/>
          <a:p>
            <a:pPr>
              <a:lnSpc>
                <a:spcPct val="150000"/>
              </a:lnSpc>
            </a:pPr>
            <a:r>
              <a:rPr lang="en-US" dirty="0"/>
              <a:t>Home automation or </a:t>
            </a:r>
            <a:r>
              <a:rPr lang="en-US" dirty="0" err="1" smtClean="0"/>
              <a:t>domotics</a:t>
            </a:r>
            <a:r>
              <a:rPr lang="en-US" dirty="0" smtClean="0"/>
              <a:t> is </a:t>
            </a:r>
            <a:r>
              <a:rPr lang="en-US" dirty="0"/>
              <a:t>building automation for a home, called a smart home or smart house. A home automation system will monitor and/or control home attributes such as lighting, climate, entertainment systems, and appliances. It may also include home security such as access control and alarm systems. When connected with the Internet, home devices are an important constituent of the Internet of Things ("IoT").</a:t>
            </a:r>
            <a:endParaRPr lang="en-IN" dirty="0"/>
          </a:p>
        </p:txBody>
      </p:sp>
      <p:sp>
        <p:nvSpPr>
          <p:cNvPr id="4" name="Rectangle 3">
            <a:extLst>
              <a:ext uri="{FF2B5EF4-FFF2-40B4-BE49-F238E27FC236}">
                <a16:creationId xmlns="" xmlns:a16="http://schemas.microsoft.com/office/drawing/2014/main" id="{D9D0FF17-29C0-580F-4F2B-791798C5E2D4}"/>
              </a:ext>
            </a:extLst>
          </p:cNvPr>
          <p:cNvSpPr/>
          <p:nvPr/>
        </p:nvSpPr>
        <p:spPr>
          <a:xfrm>
            <a:off x="838200" y="1366787"/>
            <a:ext cx="5438274" cy="13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67144402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6A155-8756-79FF-40D7-34C73B7FC5AD}"/>
              </a:ext>
            </a:extLst>
          </p:cNvPr>
          <p:cNvSpPr>
            <a:spLocks noGrp="1"/>
          </p:cNvSpPr>
          <p:nvPr>
            <p:ph type="title"/>
          </p:nvPr>
        </p:nvSpPr>
        <p:spPr>
          <a:xfrm>
            <a:off x="645160" y="131445"/>
            <a:ext cx="10515600" cy="1325563"/>
          </a:xfrm>
        </p:spPr>
        <p:txBody>
          <a:bodyPr/>
          <a:lstStyle/>
          <a:p>
            <a:r>
              <a:rPr lang="en-IN" dirty="0"/>
              <a:t>COMPONENTS </a:t>
            </a:r>
          </a:p>
        </p:txBody>
      </p:sp>
      <p:sp>
        <p:nvSpPr>
          <p:cNvPr id="3" name="Content Placeholder 2">
            <a:extLst>
              <a:ext uri="{FF2B5EF4-FFF2-40B4-BE49-F238E27FC236}">
                <a16:creationId xmlns="" xmlns:a16="http://schemas.microsoft.com/office/drawing/2014/main" id="{F90E04D7-ECEC-DCF9-3F6F-49C2D7BF8C2B}"/>
              </a:ext>
            </a:extLst>
          </p:cNvPr>
          <p:cNvSpPr>
            <a:spLocks noGrp="1"/>
          </p:cNvSpPr>
          <p:nvPr>
            <p:ph idx="1"/>
          </p:nvPr>
        </p:nvSpPr>
        <p:spPr>
          <a:xfrm>
            <a:off x="1120000" y="1556118"/>
            <a:ext cx="10233800" cy="4351338"/>
          </a:xfrm>
        </p:spPr>
        <p:txBody>
          <a:bodyPr/>
          <a:lstStyle/>
          <a:p>
            <a:r>
              <a:rPr lang="en-US" dirty="0"/>
              <a:t>Esp32</a:t>
            </a:r>
          </a:p>
          <a:p>
            <a:r>
              <a:rPr lang="en-US" dirty="0"/>
              <a:t>4-channel relay module</a:t>
            </a:r>
          </a:p>
          <a:p>
            <a:r>
              <a:rPr lang="en-US" dirty="0"/>
              <a:t>Jumper wires</a:t>
            </a:r>
          </a:p>
          <a:p>
            <a:r>
              <a:rPr lang="en-US" dirty="0"/>
              <a:t>Bulb</a:t>
            </a:r>
          </a:p>
          <a:p>
            <a:r>
              <a:rPr lang="en-US" dirty="0"/>
              <a:t>Push Buttons</a:t>
            </a:r>
          </a:p>
          <a:p>
            <a:endParaRPr lang="en-IN" dirty="0"/>
          </a:p>
        </p:txBody>
      </p:sp>
      <p:sp>
        <p:nvSpPr>
          <p:cNvPr id="7" name="Rectangle 6">
            <a:extLst>
              <a:ext uri="{FF2B5EF4-FFF2-40B4-BE49-F238E27FC236}">
                <a16:creationId xmlns="" xmlns:a16="http://schemas.microsoft.com/office/drawing/2014/main" id="{79B586C3-F367-2EF2-407F-A3CBB5A66042}"/>
              </a:ext>
            </a:extLst>
          </p:cNvPr>
          <p:cNvSpPr/>
          <p:nvPr/>
        </p:nvSpPr>
        <p:spPr>
          <a:xfrm>
            <a:off x="721360" y="1107440"/>
            <a:ext cx="75692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26982656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8DFF4F-583A-9F5A-E95F-625A866FAECD}"/>
              </a:ext>
            </a:extLst>
          </p:cNvPr>
          <p:cNvSpPr>
            <a:spLocks noGrp="1"/>
          </p:cNvSpPr>
          <p:nvPr>
            <p:ph type="title"/>
          </p:nvPr>
        </p:nvSpPr>
        <p:spPr/>
        <p:txBody>
          <a:bodyPr/>
          <a:lstStyle/>
          <a:p>
            <a:r>
              <a:rPr lang="en-IN" dirty="0"/>
              <a:t>BASIC  STEPS</a:t>
            </a:r>
          </a:p>
        </p:txBody>
      </p:sp>
      <p:sp>
        <p:nvSpPr>
          <p:cNvPr id="3" name="Content Placeholder 2">
            <a:extLst>
              <a:ext uri="{FF2B5EF4-FFF2-40B4-BE49-F238E27FC236}">
                <a16:creationId xmlns="" xmlns:a16="http://schemas.microsoft.com/office/drawing/2014/main" id="{FC6528B1-7A74-57BC-F104-A576DD673850}"/>
              </a:ext>
            </a:extLst>
          </p:cNvPr>
          <p:cNvSpPr>
            <a:spLocks noGrp="1"/>
          </p:cNvSpPr>
          <p:nvPr>
            <p:ph idx="1"/>
          </p:nvPr>
        </p:nvSpPr>
        <p:spPr>
          <a:xfrm>
            <a:off x="1120000" y="2249137"/>
            <a:ext cx="10233800" cy="4351338"/>
          </a:xfrm>
        </p:spPr>
        <p:txBody>
          <a:bodyPr/>
          <a:lstStyle/>
          <a:p>
            <a:r>
              <a:rPr lang="en-US" dirty="0"/>
              <a:t>Control 3 relays with Google Assistant and switches.</a:t>
            </a:r>
          </a:p>
          <a:p>
            <a:r>
              <a:rPr lang="en-US" dirty="0"/>
              <a:t>Create an account and add devices in </a:t>
            </a:r>
            <a:r>
              <a:rPr lang="en-US" dirty="0" err="1"/>
              <a:t>Sinric</a:t>
            </a:r>
            <a:r>
              <a:rPr lang="en-US" dirty="0"/>
              <a:t> Pro</a:t>
            </a:r>
          </a:p>
          <a:p>
            <a:r>
              <a:rPr lang="en-US" dirty="0"/>
              <a:t>Programming the ESP32 with Arduino IDE</a:t>
            </a:r>
          </a:p>
          <a:p>
            <a:r>
              <a:rPr lang="en-US" dirty="0"/>
              <a:t>Connect </a:t>
            </a:r>
            <a:r>
              <a:rPr lang="en-US" dirty="0" err="1"/>
              <a:t>Sinric</a:t>
            </a:r>
            <a:r>
              <a:rPr lang="en-US" dirty="0"/>
              <a:t> Pro with Google Home App</a:t>
            </a:r>
            <a:endParaRPr lang="en-IN" dirty="0"/>
          </a:p>
        </p:txBody>
      </p:sp>
      <p:sp>
        <p:nvSpPr>
          <p:cNvPr id="4" name="Rectangle 3">
            <a:extLst>
              <a:ext uri="{FF2B5EF4-FFF2-40B4-BE49-F238E27FC236}">
                <a16:creationId xmlns="" xmlns:a16="http://schemas.microsoft.com/office/drawing/2014/main" id="{6B4A66AB-897E-8DE1-135F-B15BAE7E3AB6}"/>
              </a:ext>
            </a:extLst>
          </p:cNvPr>
          <p:cNvSpPr/>
          <p:nvPr/>
        </p:nvSpPr>
        <p:spPr>
          <a:xfrm>
            <a:off x="838200" y="1389172"/>
            <a:ext cx="4523874" cy="115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79045008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1290B6-5AF4-B2F4-6EB5-83AF66382A60}"/>
              </a:ext>
            </a:extLst>
          </p:cNvPr>
          <p:cNvSpPr>
            <a:spLocks noGrp="1"/>
          </p:cNvSpPr>
          <p:nvPr>
            <p:ph type="title"/>
          </p:nvPr>
        </p:nvSpPr>
        <p:spPr>
          <a:xfrm>
            <a:off x="728868" y="90805"/>
            <a:ext cx="10515600" cy="1325563"/>
          </a:xfrm>
        </p:spPr>
        <p:txBody>
          <a:bodyPr/>
          <a:lstStyle/>
          <a:p>
            <a:r>
              <a:rPr lang="en-IN" dirty="0"/>
              <a:t>ESP 32 Pin Diagram</a:t>
            </a:r>
          </a:p>
        </p:txBody>
      </p:sp>
      <p:pic>
        <p:nvPicPr>
          <p:cNvPr id="5" name="Content Placeholder 4">
            <a:extLst>
              <a:ext uri="{FF2B5EF4-FFF2-40B4-BE49-F238E27FC236}">
                <a16:creationId xmlns="" xmlns:a16="http://schemas.microsoft.com/office/drawing/2014/main" id="{D11B60CC-586B-BA3B-CD8D-58A07A10F0AA}"/>
              </a:ext>
            </a:extLst>
          </p:cNvPr>
          <p:cNvPicPr>
            <a:picLocks noGrp="1" noChangeAspect="1"/>
          </p:cNvPicPr>
          <p:nvPr>
            <p:ph idx="1"/>
          </p:nvPr>
        </p:nvPicPr>
        <p:blipFill>
          <a:blip r:embed="rId2"/>
          <a:stretch>
            <a:fillRect/>
          </a:stretch>
        </p:blipFill>
        <p:spPr>
          <a:xfrm>
            <a:off x="1268803" y="1828800"/>
            <a:ext cx="9435731" cy="4815523"/>
          </a:xfrm>
          <a:prstGeom prst="rect">
            <a:avLst/>
          </a:prstGeom>
        </p:spPr>
      </p:pic>
      <p:sp>
        <p:nvSpPr>
          <p:cNvPr id="6" name="Rectangle 5">
            <a:extLst>
              <a:ext uri="{FF2B5EF4-FFF2-40B4-BE49-F238E27FC236}">
                <a16:creationId xmlns="" xmlns:a16="http://schemas.microsoft.com/office/drawing/2014/main" id="{2ADCBEBA-15F9-10C3-B926-4B21E49ED3AE}"/>
              </a:ext>
            </a:extLst>
          </p:cNvPr>
          <p:cNvSpPr/>
          <p:nvPr/>
        </p:nvSpPr>
        <p:spPr>
          <a:xfrm>
            <a:off x="728868" y="1117600"/>
            <a:ext cx="58928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9510484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16B37D-6B88-C83E-72D5-DD0B6BC18BA3}"/>
              </a:ext>
            </a:extLst>
          </p:cNvPr>
          <p:cNvSpPr>
            <a:spLocks noGrp="1"/>
          </p:cNvSpPr>
          <p:nvPr>
            <p:ph type="title"/>
          </p:nvPr>
        </p:nvSpPr>
        <p:spPr>
          <a:xfrm>
            <a:off x="883920" y="263525"/>
            <a:ext cx="10469880" cy="833755"/>
          </a:xfrm>
        </p:spPr>
        <p:txBody>
          <a:bodyPr/>
          <a:lstStyle/>
          <a:p>
            <a:r>
              <a:rPr lang="en-IN" dirty="0"/>
              <a:t>CIRCUIT DIAGRAM</a:t>
            </a:r>
          </a:p>
        </p:txBody>
      </p:sp>
      <p:pic>
        <p:nvPicPr>
          <p:cNvPr id="5" name="Content Placeholder 4">
            <a:extLst>
              <a:ext uri="{FF2B5EF4-FFF2-40B4-BE49-F238E27FC236}">
                <a16:creationId xmlns="" xmlns:a16="http://schemas.microsoft.com/office/drawing/2014/main" id="{00949D7F-631A-6422-66C8-C6C8B64B0DE7}"/>
              </a:ext>
            </a:extLst>
          </p:cNvPr>
          <p:cNvPicPr>
            <a:picLocks noGrp="1" noChangeAspect="1"/>
          </p:cNvPicPr>
          <p:nvPr>
            <p:ph idx="1"/>
          </p:nvPr>
        </p:nvPicPr>
        <p:blipFill rotWithShape="1">
          <a:blip r:embed="rId2"/>
          <a:srcRect l="10735" t="-233" r="11458" b="3962"/>
          <a:stretch/>
        </p:blipFill>
        <p:spPr>
          <a:xfrm>
            <a:off x="1146203" y="1312908"/>
            <a:ext cx="9603077" cy="5423173"/>
          </a:xfrm>
        </p:spPr>
      </p:pic>
      <p:sp>
        <p:nvSpPr>
          <p:cNvPr id="6" name="Rectangle 5">
            <a:extLst>
              <a:ext uri="{FF2B5EF4-FFF2-40B4-BE49-F238E27FC236}">
                <a16:creationId xmlns="" xmlns:a16="http://schemas.microsoft.com/office/drawing/2014/main" id="{DC5C7F22-0D4E-A78A-152E-0CC6D09C20D9}"/>
              </a:ext>
            </a:extLst>
          </p:cNvPr>
          <p:cNvSpPr/>
          <p:nvPr/>
        </p:nvSpPr>
        <p:spPr>
          <a:xfrm>
            <a:off x="975360" y="944880"/>
            <a:ext cx="7081520" cy="7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5899109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C57238-5958-B7CA-7C40-1CD3D87A88E6}"/>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 xmlns:a16="http://schemas.microsoft.com/office/drawing/2014/main" id="{B2DAF7CF-10AC-F502-3511-43D97EF0E315}"/>
              </a:ext>
            </a:extLst>
          </p:cNvPr>
          <p:cNvSpPr>
            <a:spLocks noGrp="1"/>
          </p:cNvSpPr>
          <p:nvPr>
            <p:ph idx="1"/>
          </p:nvPr>
        </p:nvSpPr>
        <p:spPr>
          <a:xfrm>
            <a:off x="838200" y="1787124"/>
            <a:ext cx="10233800" cy="4351338"/>
          </a:xfrm>
        </p:spPr>
        <p:txBody>
          <a:bodyPr>
            <a:normAutofit fontScale="85000" lnSpcReduction="10000"/>
          </a:bodyPr>
          <a:lstStyle/>
          <a:p>
            <a:pPr>
              <a:lnSpc>
                <a:spcPct val="150000"/>
              </a:lnSpc>
            </a:pPr>
            <a:r>
              <a:rPr lang="en-US" dirty="0"/>
              <a:t>The commands given through the Google assistant are decoded and then sent to the microcontroller, the microcontroller in turn control the relays connected to it. The device connected to the respective relay can be turned ON or OFF as per the users request to the Google Assistant. The micro-controller used here is ESP 32Basically, esp32 is a micro-controller that has in-built Wi-Fi and Bluetooth. So, we will connect our home appliances with Wi-Fi and control them using our mobile. Automation (such as home automation and industrial automation </a:t>
            </a:r>
            <a:r>
              <a:rPr lang="en-US" dirty="0" err="1"/>
              <a:t>etc</a:t>
            </a:r>
            <a:r>
              <a:rPr lang="en-US" dirty="0"/>
              <a:t>) has become important in today’s </a:t>
            </a:r>
            <a:endParaRPr lang="en-IN" dirty="0"/>
          </a:p>
        </p:txBody>
      </p:sp>
      <p:sp>
        <p:nvSpPr>
          <p:cNvPr id="4" name="Rectangle 3">
            <a:extLst>
              <a:ext uri="{FF2B5EF4-FFF2-40B4-BE49-F238E27FC236}">
                <a16:creationId xmlns="" xmlns:a16="http://schemas.microsoft.com/office/drawing/2014/main" id="{14187E28-62AE-5E3B-5A8B-CB9ECD8254E7}"/>
              </a:ext>
            </a:extLst>
          </p:cNvPr>
          <p:cNvSpPr/>
          <p:nvPr/>
        </p:nvSpPr>
        <p:spPr>
          <a:xfrm>
            <a:off x="838200" y="1357161"/>
            <a:ext cx="5284269" cy="9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1202484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DA007-C74A-C5CC-35EC-891D4783A9F6}"/>
              </a:ext>
            </a:extLst>
          </p:cNvPr>
          <p:cNvSpPr>
            <a:spLocks noGrp="1"/>
          </p:cNvSpPr>
          <p:nvPr>
            <p:ph type="title"/>
          </p:nvPr>
        </p:nvSpPr>
        <p:spPr>
          <a:xfrm>
            <a:off x="690612" y="359131"/>
            <a:ext cx="10515600" cy="770656"/>
          </a:xfrm>
        </p:spPr>
        <p:txBody>
          <a:bodyPr>
            <a:normAutofit fontScale="90000"/>
          </a:bodyPr>
          <a:lstStyle/>
          <a:p>
            <a:r>
              <a:rPr lang="en-IN" dirty="0"/>
              <a:t>FLOWCHART</a:t>
            </a:r>
          </a:p>
        </p:txBody>
      </p:sp>
      <p:sp>
        <p:nvSpPr>
          <p:cNvPr id="9" name="Rectangle: Rounded Corners 8">
            <a:extLst>
              <a:ext uri="{FF2B5EF4-FFF2-40B4-BE49-F238E27FC236}">
                <a16:creationId xmlns="" xmlns:a16="http://schemas.microsoft.com/office/drawing/2014/main" id="{1F3AA80A-4795-132D-7500-953777B695B3}"/>
              </a:ext>
            </a:extLst>
          </p:cNvPr>
          <p:cNvSpPr/>
          <p:nvPr/>
        </p:nvSpPr>
        <p:spPr>
          <a:xfrm>
            <a:off x="803711" y="1837130"/>
            <a:ext cx="2868328" cy="962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 xmlns:a16="http://schemas.microsoft.com/office/drawing/2014/main" id="{B9B0A43D-CFC4-4926-5756-6ED4F2848360}"/>
              </a:ext>
            </a:extLst>
          </p:cNvPr>
          <p:cNvSpPr txBox="1"/>
          <p:nvPr/>
        </p:nvSpPr>
        <p:spPr>
          <a:xfrm>
            <a:off x="1377867" y="1994620"/>
            <a:ext cx="2319688" cy="584775"/>
          </a:xfrm>
          <a:prstGeom prst="rect">
            <a:avLst/>
          </a:prstGeom>
          <a:noFill/>
        </p:spPr>
        <p:txBody>
          <a:bodyPr wrap="square" rtlCol="0">
            <a:spAutoFit/>
          </a:bodyPr>
          <a:lstStyle/>
          <a:p>
            <a:r>
              <a:rPr lang="en-IN" sz="3200" dirty="0"/>
              <a:t>START</a:t>
            </a:r>
          </a:p>
        </p:txBody>
      </p:sp>
      <p:sp>
        <p:nvSpPr>
          <p:cNvPr id="11" name="Rectangle: Rounded Corners 10">
            <a:extLst>
              <a:ext uri="{FF2B5EF4-FFF2-40B4-BE49-F238E27FC236}">
                <a16:creationId xmlns="" xmlns:a16="http://schemas.microsoft.com/office/drawing/2014/main" id="{45C7D250-818C-5C8B-8AFF-2E59D78D198A}"/>
              </a:ext>
            </a:extLst>
          </p:cNvPr>
          <p:cNvSpPr/>
          <p:nvPr/>
        </p:nvSpPr>
        <p:spPr>
          <a:xfrm>
            <a:off x="4552749" y="1867301"/>
            <a:ext cx="2791327" cy="962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D2510C7A-BC5B-8A12-3E22-CE8081282F53}"/>
              </a:ext>
            </a:extLst>
          </p:cNvPr>
          <p:cNvSpPr txBox="1"/>
          <p:nvPr/>
        </p:nvSpPr>
        <p:spPr>
          <a:xfrm>
            <a:off x="4697128" y="1933065"/>
            <a:ext cx="2868328" cy="707886"/>
          </a:xfrm>
          <a:prstGeom prst="rect">
            <a:avLst/>
          </a:prstGeom>
          <a:noFill/>
        </p:spPr>
        <p:txBody>
          <a:bodyPr wrap="square" rtlCol="0">
            <a:spAutoFit/>
          </a:bodyPr>
          <a:lstStyle/>
          <a:p>
            <a:r>
              <a:rPr lang="en-IN" sz="2000" dirty="0"/>
              <a:t>ESP Module connected to network</a:t>
            </a:r>
          </a:p>
        </p:txBody>
      </p:sp>
      <p:sp>
        <p:nvSpPr>
          <p:cNvPr id="13" name="Isosceles Triangle 12">
            <a:extLst>
              <a:ext uri="{FF2B5EF4-FFF2-40B4-BE49-F238E27FC236}">
                <a16:creationId xmlns="" xmlns:a16="http://schemas.microsoft.com/office/drawing/2014/main" id="{B58FB0D4-044A-6623-84DB-409C66306D59}"/>
              </a:ext>
            </a:extLst>
          </p:cNvPr>
          <p:cNvSpPr/>
          <p:nvPr/>
        </p:nvSpPr>
        <p:spPr>
          <a:xfrm>
            <a:off x="8495098" y="1251285"/>
            <a:ext cx="2512193" cy="1799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C686BCFD-83B4-E2D7-2A8B-3A3DFDC4B6DA}"/>
              </a:ext>
            </a:extLst>
          </p:cNvPr>
          <p:cNvSpPr txBox="1"/>
          <p:nvPr/>
        </p:nvSpPr>
        <p:spPr>
          <a:xfrm>
            <a:off x="9041329" y="2056176"/>
            <a:ext cx="1694046" cy="830997"/>
          </a:xfrm>
          <a:prstGeom prst="rect">
            <a:avLst/>
          </a:prstGeom>
          <a:noFill/>
        </p:spPr>
        <p:txBody>
          <a:bodyPr wrap="square" rtlCol="0">
            <a:spAutoFit/>
          </a:bodyPr>
          <a:lstStyle/>
          <a:p>
            <a:r>
              <a:rPr lang="en-IN" sz="2400" dirty="0" err="1"/>
              <a:t>Sinric</a:t>
            </a:r>
            <a:r>
              <a:rPr lang="en-IN" sz="2400" dirty="0"/>
              <a:t> app connected</a:t>
            </a:r>
          </a:p>
        </p:txBody>
      </p:sp>
      <p:sp>
        <p:nvSpPr>
          <p:cNvPr id="15" name="Rectangle: Rounded Corners 14">
            <a:extLst>
              <a:ext uri="{FF2B5EF4-FFF2-40B4-BE49-F238E27FC236}">
                <a16:creationId xmlns="" xmlns:a16="http://schemas.microsoft.com/office/drawing/2014/main" id="{8740AD83-AEC3-2EC9-9CF7-8913D8AFDA3D}"/>
              </a:ext>
            </a:extLst>
          </p:cNvPr>
          <p:cNvSpPr/>
          <p:nvPr/>
        </p:nvSpPr>
        <p:spPr>
          <a:xfrm>
            <a:off x="8277726" y="3588728"/>
            <a:ext cx="3012708" cy="9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 xmlns:a16="http://schemas.microsoft.com/office/drawing/2014/main" id="{410229C6-E941-98DF-9DA4-FD8E3EA33E48}"/>
              </a:ext>
            </a:extLst>
          </p:cNvPr>
          <p:cNvSpPr txBox="1"/>
          <p:nvPr/>
        </p:nvSpPr>
        <p:spPr>
          <a:xfrm>
            <a:off x="8690608" y="3692064"/>
            <a:ext cx="2395488" cy="923330"/>
          </a:xfrm>
          <a:prstGeom prst="rect">
            <a:avLst/>
          </a:prstGeom>
          <a:noFill/>
        </p:spPr>
        <p:txBody>
          <a:bodyPr wrap="square" rtlCol="0">
            <a:spAutoFit/>
          </a:bodyPr>
          <a:lstStyle/>
          <a:p>
            <a:r>
              <a:rPr lang="en-IN" dirty="0"/>
              <a:t>By application command are given to the Module</a:t>
            </a:r>
          </a:p>
        </p:txBody>
      </p:sp>
      <p:sp>
        <p:nvSpPr>
          <p:cNvPr id="18" name="Rectangle: Rounded Corners 17">
            <a:extLst>
              <a:ext uri="{FF2B5EF4-FFF2-40B4-BE49-F238E27FC236}">
                <a16:creationId xmlns="" xmlns:a16="http://schemas.microsoft.com/office/drawing/2014/main" id="{065F1AD5-B04A-D723-0F60-445F2AEB459E}"/>
              </a:ext>
            </a:extLst>
          </p:cNvPr>
          <p:cNvSpPr/>
          <p:nvPr/>
        </p:nvSpPr>
        <p:spPr>
          <a:xfrm>
            <a:off x="8254465" y="5336033"/>
            <a:ext cx="2993457" cy="1039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 xmlns:a16="http://schemas.microsoft.com/office/drawing/2014/main" id="{9545980B-0DE5-B979-03A6-1EFFCBAAFB47}"/>
              </a:ext>
            </a:extLst>
          </p:cNvPr>
          <p:cNvSpPr txBox="1"/>
          <p:nvPr/>
        </p:nvSpPr>
        <p:spPr>
          <a:xfrm>
            <a:off x="8422906" y="5514160"/>
            <a:ext cx="2656573" cy="707886"/>
          </a:xfrm>
          <a:prstGeom prst="rect">
            <a:avLst/>
          </a:prstGeom>
          <a:noFill/>
        </p:spPr>
        <p:txBody>
          <a:bodyPr wrap="square" rtlCol="0">
            <a:spAutoFit/>
          </a:bodyPr>
          <a:lstStyle/>
          <a:p>
            <a:r>
              <a:rPr lang="en-IN" sz="2000" dirty="0"/>
              <a:t>Module give command to relay switch</a:t>
            </a:r>
          </a:p>
        </p:txBody>
      </p:sp>
      <p:sp>
        <p:nvSpPr>
          <p:cNvPr id="20" name="Rectangle: Rounded Corners 19">
            <a:extLst>
              <a:ext uri="{FF2B5EF4-FFF2-40B4-BE49-F238E27FC236}">
                <a16:creationId xmlns="" xmlns:a16="http://schemas.microsoft.com/office/drawing/2014/main" id="{690447DE-D01D-4D3E-B2B8-1E71DE569511}"/>
              </a:ext>
            </a:extLst>
          </p:cNvPr>
          <p:cNvSpPr/>
          <p:nvPr/>
        </p:nvSpPr>
        <p:spPr>
          <a:xfrm>
            <a:off x="4494998" y="5336033"/>
            <a:ext cx="2791326" cy="1039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 xmlns:a16="http://schemas.microsoft.com/office/drawing/2014/main" id="{295A9B11-173F-B60C-51A4-69A58A5BAF55}"/>
              </a:ext>
            </a:extLst>
          </p:cNvPr>
          <p:cNvSpPr txBox="1"/>
          <p:nvPr/>
        </p:nvSpPr>
        <p:spPr>
          <a:xfrm>
            <a:off x="4697128" y="5401591"/>
            <a:ext cx="2541069" cy="707886"/>
          </a:xfrm>
          <a:prstGeom prst="rect">
            <a:avLst/>
          </a:prstGeom>
          <a:noFill/>
        </p:spPr>
        <p:txBody>
          <a:bodyPr wrap="square" rtlCol="0">
            <a:spAutoFit/>
          </a:bodyPr>
          <a:lstStyle/>
          <a:p>
            <a:r>
              <a:rPr lang="en-IN" sz="2000" dirty="0"/>
              <a:t>Relay Switch react on that command</a:t>
            </a:r>
          </a:p>
        </p:txBody>
      </p:sp>
      <p:sp>
        <p:nvSpPr>
          <p:cNvPr id="23" name="Rectangle: Rounded Corners 22">
            <a:extLst>
              <a:ext uri="{FF2B5EF4-FFF2-40B4-BE49-F238E27FC236}">
                <a16:creationId xmlns="" xmlns:a16="http://schemas.microsoft.com/office/drawing/2014/main" id="{1823F87D-156B-7503-C67D-A173CE9B01AB}"/>
              </a:ext>
            </a:extLst>
          </p:cNvPr>
          <p:cNvSpPr/>
          <p:nvPr/>
        </p:nvSpPr>
        <p:spPr>
          <a:xfrm>
            <a:off x="803711" y="5269385"/>
            <a:ext cx="2868328" cy="1039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2B42F80A-EF2E-B094-3CA4-DEA6D47E1B86}"/>
              </a:ext>
            </a:extLst>
          </p:cNvPr>
          <p:cNvSpPr txBox="1"/>
          <p:nvPr/>
        </p:nvSpPr>
        <p:spPr>
          <a:xfrm>
            <a:off x="1617044" y="5491112"/>
            <a:ext cx="2223436" cy="584775"/>
          </a:xfrm>
          <a:prstGeom prst="rect">
            <a:avLst/>
          </a:prstGeom>
          <a:noFill/>
        </p:spPr>
        <p:txBody>
          <a:bodyPr wrap="square" rtlCol="0">
            <a:spAutoFit/>
          </a:bodyPr>
          <a:lstStyle/>
          <a:p>
            <a:r>
              <a:rPr lang="en-IN" sz="3200" dirty="0"/>
              <a:t>STOP</a:t>
            </a:r>
          </a:p>
        </p:txBody>
      </p:sp>
      <p:sp>
        <p:nvSpPr>
          <p:cNvPr id="25" name="Arrow: Right 24">
            <a:extLst>
              <a:ext uri="{FF2B5EF4-FFF2-40B4-BE49-F238E27FC236}">
                <a16:creationId xmlns="" xmlns:a16="http://schemas.microsoft.com/office/drawing/2014/main" id="{90138C6D-05B7-B36F-BA03-BBA9EE5874A4}"/>
              </a:ext>
            </a:extLst>
          </p:cNvPr>
          <p:cNvSpPr/>
          <p:nvPr/>
        </p:nvSpPr>
        <p:spPr>
          <a:xfrm>
            <a:off x="3787542" y="1933065"/>
            <a:ext cx="674567" cy="770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 xmlns:a16="http://schemas.microsoft.com/office/drawing/2014/main" id="{F4840CF9-73E9-2555-FED1-8DFF558CFFAB}"/>
              </a:ext>
            </a:extLst>
          </p:cNvPr>
          <p:cNvSpPr/>
          <p:nvPr/>
        </p:nvSpPr>
        <p:spPr>
          <a:xfrm>
            <a:off x="7616488" y="2022908"/>
            <a:ext cx="990397" cy="651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 xmlns:a16="http://schemas.microsoft.com/office/drawing/2014/main" id="{3E2F17D0-B79C-052A-6393-BF8DAE8ED3A0}"/>
              </a:ext>
            </a:extLst>
          </p:cNvPr>
          <p:cNvSpPr/>
          <p:nvPr/>
        </p:nvSpPr>
        <p:spPr>
          <a:xfrm>
            <a:off x="9480884" y="3137836"/>
            <a:ext cx="693019" cy="385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 xmlns:a16="http://schemas.microsoft.com/office/drawing/2014/main" id="{2C38E9FF-5442-2481-C0F9-116BD3CDAA18}"/>
              </a:ext>
            </a:extLst>
          </p:cNvPr>
          <p:cNvSpPr/>
          <p:nvPr/>
        </p:nvSpPr>
        <p:spPr>
          <a:xfrm>
            <a:off x="9548261" y="4718730"/>
            <a:ext cx="760396" cy="551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 xmlns:a16="http://schemas.microsoft.com/office/drawing/2014/main" id="{933B34D0-E7E8-744A-13ED-3AEE2C04DBF4}"/>
              </a:ext>
            </a:extLst>
          </p:cNvPr>
          <p:cNvSpPr/>
          <p:nvPr/>
        </p:nvSpPr>
        <p:spPr>
          <a:xfrm rot="10800000">
            <a:off x="7344076" y="5501854"/>
            <a:ext cx="799700" cy="707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 xmlns:a16="http://schemas.microsoft.com/office/drawing/2014/main" id="{EC9F8C77-352A-3E8A-F0BC-D54839753D8D}"/>
              </a:ext>
            </a:extLst>
          </p:cNvPr>
          <p:cNvSpPr/>
          <p:nvPr/>
        </p:nvSpPr>
        <p:spPr>
          <a:xfrm rot="10800000">
            <a:off x="3729788" y="5399773"/>
            <a:ext cx="674567" cy="709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15A21F64-73E2-6A73-F9CE-F5F6611DF4C6}"/>
              </a:ext>
            </a:extLst>
          </p:cNvPr>
          <p:cNvSpPr/>
          <p:nvPr/>
        </p:nvSpPr>
        <p:spPr>
          <a:xfrm>
            <a:off x="690612" y="1055782"/>
            <a:ext cx="4172550" cy="7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25924215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85</TotalTime>
  <Words>417</Words>
  <Application>Microsoft Office PowerPoint</Application>
  <PresentationFormat>Custom</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Depth</vt:lpstr>
      <vt:lpstr>HOME AUTOMATION </vt:lpstr>
      <vt:lpstr>CONTENTS</vt:lpstr>
      <vt:lpstr>INTRODUCTION</vt:lpstr>
      <vt:lpstr>COMPONENTS </vt:lpstr>
      <vt:lpstr>BASIC  STEPS</vt:lpstr>
      <vt:lpstr>ESP 32 Pin Diagram</vt:lpstr>
      <vt:lpstr>CIRCUIT DIAGRAM</vt:lpstr>
      <vt:lpstr>WORKING</vt:lpstr>
      <vt:lpstr>FLOWCHART</vt:lpstr>
      <vt:lpstr>Slide 10</vt:lpstr>
      <vt:lpstr>Slide 11</vt:lpstr>
      <vt:lpstr>ADVANTAGES</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dc:title>
  <dc:creator>Joselin Shinita J</dc:creator>
  <cp:lastModifiedBy>palanintc</cp:lastModifiedBy>
  <cp:revision>7</cp:revision>
  <dcterms:created xsi:type="dcterms:W3CDTF">2023-02-03T20:40:56Z</dcterms:created>
  <dcterms:modified xsi:type="dcterms:W3CDTF">2023-07-28T17:18:41Z</dcterms:modified>
</cp:coreProperties>
</file>