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1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3CFA9D5-0B0C-409B-BC01-BC1857E10BA1}"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92685-85FA-4282-88B6-1D16D6BAD771}" type="slidenum">
              <a:rPr lang="en-US" smtClean="0"/>
              <a:t>‹#›</a:t>
            </a:fld>
            <a:endParaRPr lang="en-US"/>
          </a:p>
        </p:txBody>
      </p:sp>
    </p:spTree>
    <p:extLst>
      <p:ext uri="{BB962C8B-B14F-4D97-AF65-F5344CB8AC3E}">
        <p14:creationId xmlns:p14="http://schemas.microsoft.com/office/powerpoint/2010/main" val="3655464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CFA9D5-0B0C-409B-BC01-BC1857E10BA1}"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92685-85FA-4282-88B6-1D16D6BAD771}" type="slidenum">
              <a:rPr lang="en-US" smtClean="0"/>
              <a:t>‹#›</a:t>
            </a:fld>
            <a:endParaRPr lang="en-US"/>
          </a:p>
        </p:txBody>
      </p:sp>
    </p:spTree>
    <p:extLst>
      <p:ext uri="{BB962C8B-B14F-4D97-AF65-F5344CB8AC3E}">
        <p14:creationId xmlns:p14="http://schemas.microsoft.com/office/powerpoint/2010/main" val="552095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CFA9D5-0B0C-409B-BC01-BC1857E10BA1}"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92685-85FA-4282-88B6-1D16D6BAD77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65157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CFA9D5-0B0C-409B-BC01-BC1857E10BA1}"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92685-85FA-4282-88B6-1D16D6BAD771}" type="slidenum">
              <a:rPr lang="en-US" smtClean="0"/>
              <a:t>‹#›</a:t>
            </a:fld>
            <a:endParaRPr lang="en-US"/>
          </a:p>
        </p:txBody>
      </p:sp>
    </p:spTree>
    <p:extLst>
      <p:ext uri="{BB962C8B-B14F-4D97-AF65-F5344CB8AC3E}">
        <p14:creationId xmlns:p14="http://schemas.microsoft.com/office/powerpoint/2010/main" val="4294794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CFA9D5-0B0C-409B-BC01-BC1857E10BA1}"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92685-85FA-4282-88B6-1D16D6BAD77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71373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CFA9D5-0B0C-409B-BC01-BC1857E10BA1}"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92685-85FA-4282-88B6-1D16D6BAD771}" type="slidenum">
              <a:rPr lang="en-US" smtClean="0"/>
              <a:t>‹#›</a:t>
            </a:fld>
            <a:endParaRPr lang="en-US"/>
          </a:p>
        </p:txBody>
      </p:sp>
    </p:spTree>
    <p:extLst>
      <p:ext uri="{BB962C8B-B14F-4D97-AF65-F5344CB8AC3E}">
        <p14:creationId xmlns:p14="http://schemas.microsoft.com/office/powerpoint/2010/main" val="3315873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CFA9D5-0B0C-409B-BC01-BC1857E10BA1}"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92685-85FA-4282-88B6-1D16D6BAD771}" type="slidenum">
              <a:rPr lang="en-US" smtClean="0"/>
              <a:t>‹#›</a:t>
            </a:fld>
            <a:endParaRPr lang="en-US"/>
          </a:p>
        </p:txBody>
      </p:sp>
    </p:spTree>
    <p:extLst>
      <p:ext uri="{BB962C8B-B14F-4D97-AF65-F5344CB8AC3E}">
        <p14:creationId xmlns:p14="http://schemas.microsoft.com/office/powerpoint/2010/main" val="2242741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CFA9D5-0B0C-409B-BC01-BC1857E10BA1}"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92685-85FA-4282-88B6-1D16D6BAD771}" type="slidenum">
              <a:rPr lang="en-US" smtClean="0"/>
              <a:t>‹#›</a:t>
            </a:fld>
            <a:endParaRPr lang="en-US"/>
          </a:p>
        </p:txBody>
      </p:sp>
    </p:spTree>
    <p:extLst>
      <p:ext uri="{BB962C8B-B14F-4D97-AF65-F5344CB8AC3E}">
        <p14:creationId xmlns:p14="http://schemas.microsoft.com/office/powerpoint/2010/main" val="2768164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CFA9D5-0B0C-409B-BC01-BC1857E10BA1}"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92685-85FA-4282-88B6-1D16D6BAD771}" type="slidenum">
              <a:rPr lang="en-US" smtClean="0"/>
              <a:t>‹#›</a:t>
            </a:fld>
            <a:endParaRPr lang="en-US"/>
          </a:p>
        </p:txBody>
      </p:sp>
    </p:spTree>
    <p:extLst>
      <p:ext uri="{BB962C8B-B14F-4D97-AF65-F5344CB8AC3E}">
        <p14:creationId xmlns:p14="http://schemas.microsoft.com/office/powerpoint/2010/main" val="2774347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CFA9D5-0B0C-409B-BC01-BC1857E10BA1}"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92685-85FA-4282-88B6-1D16D6BAD771}" type="slidenum">
              <a:rPr lang="en-US" smtClean="0"/>
              <a:t>‹#›</a:t>
            </a:fld>
            <a:endParaRPr lang="en-US"/>
          </a:p>
        </p:txBody>
      </p:sp>
    </p:spTree>
    <p:extLst>
      <p:ext uri="{BB962C8B-B14F-4D97-AF65-F5344CB8AC3E}">
        <p14:creationId xmlns:p14="http://schemas.microsoft.com/office/powerpoint/2010/main" val="4817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FA9D5-0B0C-409B-BC01-BC1857E10BA1}"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92685-85FA-4282-88B6-1D16D6BAD771}" type="slidenum">
              <a:rPr lang="en-US" smtClean="0"/>
              <a:t>‹#›</a:t>
            </a:fld>
            <a:endParaRPr lang="en-US"/>
          </a:p>
        </p:txBody>
      </p:sp>
    </p:spTree>
    <p:extLst>
      <p:ext uri="{BB962C8B-B14F-4D97-AF65-F5344CB8AC3E}">
        <p14:creationId xmlns:p14="http://schemas.microsoft.com/office/powerpoint/2010/main" val="2662347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CFA9D5-0B0C-409B-BC01-BC1857E10BA1}"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292685-85FA-4282-88B6-1D16D6BAD771}" type="slidenum">
              <a:rPr lang="en-US" smtClean="0"/>
              <a:t>‹#›</a:t>
            </a:fld>
            <a:endParaRPr lang="en-US"/>
          </a:p>
        </p:txBody>
      </p:sp>
    </p:spTree>
    <p:extLst>
      <p:ext uri="{BB962C8B-B14F-4D97-AF65-F5344CB8AC3E}">
        <p14:creationId xmlns:p14="http://schemas.microsoft.com/office/powerpoint/2010/main" val="4021636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CFA9D5-0B0C-409B-BC01-BC1857E10BA1}"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292685-85FA-4282-88B6-1D16D6BAD771}" type="slidenum">
              <a:rPr lang="en-US" smtClean="0"/>
              <a:t>‹#›</a:t>
            </a:fld>
            <a:endParaRPr lang="en-US"/>
          </a:p>
        </p:txBody>
      </p:sp>
    </p:spTree>
    <p:extLst>
      <p:ext uri="{BB962C8B-B14F-4D97-AF65-F5344CB8AC3E}">
        <p14:creationId xmlns:p14="http://schemas.microsoft.com/office/powerpoint/2010/main" val="2473878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CFA9D5-0B0C-409B-BC01-BC1857E10BA1}"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292685-85FA-4282-88B6-1D16D6BAD771}" type="slidenum">
              <a:rPr lang="en-US" smtClean="0"/>
              <a:t>‹#›</a:t>
            </a:fld>
            <a:endParaRPr lang="en-US"/>
          </a:p>
        </p:txBody>
      </p:sp>
    </p:spTree>
    <p:extLst>
      <p:ext uri="{BB962C8B-B14F-4D97-AF65-F5344CB8AC3E}">
        <p14:creationId xmlns:p14="http://schemas.microsoft.com/office/powerpoint/2010/main" val="3491518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CFA9D5-0B0C-409B-BC01-BC1857E10BA1}"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92685-85FA-4282-88B6-1D16D6BAD771}" type="slidenum">
              <a:rPr lang="en-US" smtClean="0"/>
              <a:t>‹#›</a:t>
            </a:fld>
            <a:endParaRPr lang="en-US"/>
          </a:p>
        </p:txBody>
      </p:sp>
    </p:spTree>
    <p:extLst>
      <p:ext uri="{BB962C8B-B14F-4D97-AF65-F5344CB8AC3E}">
        <p14:creationId xmlns:p14="http://schemas.microsoft.com/office/powerpoint/2010/main" val="1712209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92685-85FA-4282-88B6-1D16D6BAD771}" type="slidenum">
              <a:rPr lang="en-US" smtClean="0"/>
              <a:t>‹#›</a:t>
            </a:fld>
            <a:endParaRPr lang="en-US"/>
          </a:p>
        </p:txBody>
      </p:sp>
      <p:sp>
        <p:nvSpPr>
          <p:cNvPr id="5" name="Date Placeholder 4"/>
          <p:cNvSpPr>
            <a:spLocks noGrp="1"/>
          </p:cNvSpPr>
          <p:nvPr>
            <p:ph type="dt" sz="half" idx="10"/>
          </p:nvPr>
        </p:nvSpPr>
        <p:spPr/>
        <p:txBody>
          <a:bodyPr/>
          <a:lstStyle/>
          <a:p>
            <a:fld id="{93CFA9D5-0B0C-409B-BC01-BC1857E10BA1}" type="datetimeFigureOut">
              <a:rPr lang="en-US" smtClean="0"/>
              <a:t>4/4/2024</a:t>
            </a:fld>
            <a:endParaRPr lang="en-US"/>
          </a:p>
        </p:txBody>
      </p:sp>
    </p:spTree>
    <p:extLst>
      <p:ext uri="{BB962C8B-B14F-4D97-AF65-F5344CB8AC3E}">
        <p14:creationId xmlns:p14="http://schemas.microsoft.com/office/powerpoint/2010/main" val="158684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3CFA9D5-0B0C-409B-BC01-BC1857E10BA1}" type="datetimeFigureOut">
              <a:rPr lang="en-US" smtClean="0"/>
              <a:t>4/4/2024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5292685-85FA-4282-88B6-1D16D6BAD771}" type="slidenum">
              <a:rPr lang="en-US" smtClean="0"/>
              <a:t>‹#›</a:t>
            </a:fld>
            <a:endParaRPr lang="en-US"/>
          </a:p>
        </p:txBody>
      </p:sp>
    </p:spTree>
    <p:extLst>
      <p:ext uri="{BB962C8B-B14F-4D97-AF65-F5344CB8AC3E}">
        <p14:creationId xmlns:p14="http://schemas.microsoft.com/office/powerpoint/2010/main" val="258799300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evatharshinidevatharshini63@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2992" y="2216574"/>
            <a:ext cx="8375560" cy="2246769"/>
          </a:xfrm>
          <a:prstGeom prst="rect">
            <a:avLst/>
          </a:prstGeom>
        </p:spPr>
        <p:txBody>
          <a:bodyPr wrap="square">
            <a:spAutoFit/>
          </a:bodyPr>
          <a:lstStyle/>
          <a:p>
            <a:r>
              <a:rPr lang="en-US" sz="2000" b="1" dirty="0" smtClean="0">
                <a:latin typeface="Calibri" panose="020F0502020204030204" pitchFamily="34" charset="0"/>
                <a:cs typeface="Calibri" panose="020F0502020204030204" pitchFamily="34" charset="0"/>
              </a:rPr>
              <a:t>DEVATHARSHINI S</a:t>
            </a:r>
          </a:p>
          <a:p>
            <a:r>
              <a:rPr lang="en-US" sz="2000" b="1" dirty="0" smtClean="0">
                <a:latin typeface="Calibri" panose="020F0502020204030204" pitchFamily="34" charset="0"/>
                <a:cs typeface="Calibri" panose="020F0502020204030204" pitchFamily="34" charset="0"/>
              </a:rPr>
              <a:t>au821721104013</a:t>
            </a:r>
          </a:p>
          <a:p>
            <a:r>
              <a:rPr lang="en-US" sz="2000" b="1" dirty="0" smtClean="0">
                <a:latin typeface="Calibri" panose="020F0502020204030204" pitchFamily="34" charset="0"/>
                <a:cs typeface="Calibri" panose="020F0502020204030204" pitchFamily="34" charset="0"/>
              </a:rPr>
              <a:t>BE-CSE</a:t>
            </a:r>
          </a:p>
          <a:p>
            <a:r>
              <a:rPr lang="en-US" sz="2000" b="1" dirty="0" smtClean="0">
                <a:latin typeface="Calibri" panose="020F0502020204030204" pitchFamily="34" charset="0"/>
                <a:cs typeface="Calibri" panose="020F0502020204030204" pitchFamily="34" charset="0"/>
              </a:rPr>
              <a:t>3</a:t>
            </a:r>
            <a:r>
              <a:rPr lang="en-US" sz="2000" b="1" baseline="30000" dirty="0" smtClean="0">
                <a:latin typeface="Calibri" panose="020F0502020204030204" pitchFamily="34" charset="0"/>
                <a:cs typeface="Calibri" panose="020F0502020204030204" pitchFamily="34" charset="0"/>
              </a:rPr>
              <a:t>RD</a:t>
            </a:r>
            <a:r>
              <a:rPr lang="en-US" sz="2000" b="1" dirty="0" smtClean="0">
                <a:latin typeface="Calibri" panose="020F0502020204030204" pitchFamily="34" charset="0"/>
                <a:cs typeface="Calibri" panose="020F0502020204030204" pitchFamily="34" charset="0"/>
              </a:rPr>
              <a:t> YEAR</a:t>
            </a:r>
          </a:p>
          <a:p>
            <a:r>
              <a:rPr lang="en-US" sz="2000" b="1" dirty="0" smtClean="0">
                <a:latin typeface="Calibri" panose="020F0502020204030204" pitchFamily="34" charset="0"/>
                <a:cs typeface="Calibri" panose="020F0502020204030204" pitchFamily="34" charset="0"/>
                <a:hlinkClick r:id="rId2"/>
              </a:rPr>
              <a:t>devatharshinidevatharshini63@gmail.com</a:t>
            </a:r>
            <a:r>
              <a:rPr lang="en-US" sz="2000" b="1" dirty="0" smtClean="0">
                <a:latin typeface="Calibri" panose="020F0502020204030204" pitchFamily="34" charset="0"/>
                <a:cs typeface="Calibri" panose="020F0502020204030204" pitchFamily="34" charset="0"/>
              </a:rPr>
              <a:t>  </a:t>
            </a:r>
          </a:p>
          <a:p>
            <a:r>
              <a:rPr lang="en-US" sz="2000" b="1" dirty="0" smtClean="0">
                <a:latin typeface="Calibri" panose="020F0502020204030204" pitchFamily="34" charset="0"/>
                <a:cs typeface="Calibri" panose="020F0502020204030204" pitchFamily="34" charset="0"/>
              </a:rPr>
              <a:t>SIR ISSAC NEWTON COLLEGE OF ENGINEERING AND TECHNOLOGY</a:t>
            </a:r>
          </a:p>
          <a:p>
            <a:r>
              <a:rPr lang="en-US" sz="2000" b="1" dirty="0" smtClean="0">
                <a:latin typeface="Calibri" panose="020F0502020204030204" pitchFamily="34" charset="0"/>
                <a:cs typeface="Calibri" panose="020F0502020204030204" pitchFamily="34" charset="0"/>
              </a:rPr>
              <a:t>NAGAPATTINAM – 611 102.</a:t>
            </a:r>
            <a:endParaRPr lang="en-US" sz="2000" b="1" dirty="0">
              <a:latin typeface="Calibri" panose="020F0502020204030204" pitchFamily="34" charset="0"/>
              <a:cs typeface="Calibri" panose="020F0502020204030204" pitchFamily="34" charset="0"/>
            </a:endParaRPr>
          </a:p>
        </p:txBody>
      </p:sp>
      <p:sp>
        <p:nvSpPr>
          <p:cNvPr id="5" name="Rectangle 4"/>
          <p:cNvSpPr/>
          <p:nvPr/>
        </p:nvSpPr>
        <p:spPr>
          <a:xfrm>
            <a:off x="876247" y="1505686"/>
            <a:ext cx="2366610" cy="523220"/>
          </a:xfrm>
          <a:prstGeom prst="rect">
            <a:avLst/>
          </a:prstGeom>
        </p:spPr>
        <p:txBody>
          <a:bodyPr wrap="none">
            <a:spAutoFit/>
          </a:bodyPr>
          <a:lstStyle/>
          <a:p>
            <a:r>
              <a:rPr lang="en-US" sz="2800" b="1" dirty="0" smtClean="0">
                <a:latin typeface="Calibri" panose="020F0502020204030204" pitchFamily="34" charset="0"/>
                <a:cs typeface="Calibri" panose="020F0502020204030204" pitchFamily="34" charset="0"/>
              </a:rPr>
              <a:t>PRESENTED BY</a:t>
            </a:r>
            <a:endParaRPr lang="en-US"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424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3475" y="777765"/>
            <a:ext cx="1975945" cy="461665"/>
          </a:xfrm>
          <a:prstGeom prst="rect">
            <a:avLst/>
          </a:prstGeom>
          <a:noFill/>
        </p:spPr>
        <p:txBody>
          <a:bodyPr wrap="square" rtlCol="0">
            <a:spAutoFit/>
          </a:bodyPr>
          <a:lstStyle/>
          <a:p>
            <a:r>
              <a:rPr lang="en-US" sz="2400" b="1" dirty="0" smtClean="0">
                <a:latin typeface="Calibri" panose="020F0502020204030204" pitchFamily="34" charset="0"/>
                <a:cs typeface="Calibri" panose="020F0502020204030204" pitchFamily="34" charset="0"/>
              </a:rPr>
              <a:t>RESULT:</a:t>
            </a:r>
            <a:endParaRPr lang="en-US" sz="2400" b="1"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4830325" y="1681654"/>
            <a:ext cx="4292654" cy="3270594"/>
          </a:xfrm>
          <a:prstGeom prst="rect">
            <a:avLst/>
          </a:prstGeom>
        </p:spPr>
      </p:pic>
      <p:pic>
        <p:nvPicPr>
          <p:cNvPr id="7" name="Picture 6"/>
          <p:cNvPicPr>
            <a:picLocks noChangeAspect="1"/>
          </p:cNvPicPr>
          <p:nvPr/>
        </p:nvPicPr>
        <p:blipFill>
          <a:blip r:embed="rId3"/>
          <a:stretch>
            <a:fillRect/>
          </a:stretch>
        </p:blipFill>
        <p:spPr>
          <a:xfrm>
            <a:off x="483475" y="1681654"/>
            <a:ext cx="4233851" cy="3270594"/>
          </a:xfrm>
          <a:prstGeom prst="rect">
            <a:avLst/>
          </a:prstGeom>
        </p:spPr>
      </p:pic>
    </p:spTree>
    <p:extLst>
      <p:ext uri="{BB962C8B-B14F-4D97-AF65-F5344CB8AC3E}">
        <p14:creationId xmlns:p14="http://schemas.microsoft.com/office/powerpoint/2010/main" val="219936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5159" y="956441"/>
            <a:ext cx="4803227" cy="461665"/>
          </a:xfrm>
          <a:prstGeom prst="rect">
            <a:avLst/>
          </a:prstGeom>
          <a:noFill/>
        </p:spPr>
        <p:txBody>
          <a:bodyPr wrap="square" rtlCol="0">
            <a:spAutoFit/>
          </a:bodyPr>
          <a:lstStyle/>
          <a:p>
            <a:r>
              <a:rPr lang="en-US" sz="2400" b="1" dirty="0" smtClean="0">
                <a:latin typeface="Calibri" panose="020F0502020204030204" pitchFamily="34" charset="0"/>
                <a:cs typeface="Calibri" panose="020F0502020204030204" pitchFamily="34" charset="0"/>
              </a:rPr>
              <a:t>CONCLUSION:</a:t>
            </a:r>
            <a:endParaRPr lang="en-US" sz="2400" b="1" dirty="0">
              <a:latin typeface="Calibri" panose="020F0502020204030204" pitchFamily="34" charset="0"/>
              <a:cs typeface="Calibri" panose="020F0502020204030204" pitchFamily="34" charset="0"/>
            </a:endParaRPr>
          </a:p>
        </p:txBody>
      </p:sp>
      <p:sp>
        <p:nvSpPr>
          <p:cNvPr id="5" name="Rectangle 4"/>
          <p:cNvSpPr/>
          <p:nvPr/>
        </p:nvSpPr>
        <p:spPr>
          <a:xfrm>
            <a:off x="1187669" y="1602682"/>
            <a:ext cx="8061434" cy="3416320"/>
          </a:xfrm>
          <a:prstGeom prst="rect">
            <a:avLst/>
          </a:prstGeom>
        </p:spPr>
        <p:txBody>
          <a:bodyPr wrap="square">
            <a:spAutoFit/>
          </a:bodyPr>
          <a:lstStyle/>
          <a:p>
            <a:pPr algn="just"/>
            <a:r>
              <a:rPr lang="en-US" dirty="0" smtClean="0">
                <a:latin typeface="Calibri" panose="020F0502020204030204" pitchFamily="34" charset="0"/>
                <a:cs typeface="Calibri" panose="020F0502020204030204" pitchFamily="34" charset="0"/>
              </a:rPr>
              <a:t>            In </a:t>
            </a:r>
            <a:r>
              <a:rPr lang="en-US" dirty="0">
                <a:latin typeface="Calibri" panose="020F0502020204030204" pitchFamily="34" charset="0"/>
                <a:cs typeface="Calibri" panose="020F0502020204030204" pitchFamily="34" charset="0"/>
              </a:rPr>
              <a:t>conclusion, Convolutional Neural Networks (CNNs) have proven to be highly effective for image classification tasks. Through this project, we demonstrated the power of CNNs in accurately categorizing images. By leveraging a dataset such as CIFAR-10 and implementing a CNN architecture with convolutional, pooling, and dense layers, we achieved commendable classification accuracy. The CNN was trained using optimization techniques like Adam, with the cross-entropy loss function. Data normalization and augmentation techniques further enhanced the model's performance. The evaluation metrics, including accuracy, provided insights into the model's effectiveness. Despite its success, challenges such as overfitting and computational complexity remain areas for improvement. Overall, this project underscores the significance of CNNs in image classification and opens avenues for future research to enhance model robustness and efficiency.</a:t>
            </a:r>
          </a:p>
        </p:txBody>
      </p:sp>
    </p:spTree>
    <p:extLst>
      <p:ext uri="{BB962C8B-B14F-4D97-AF65-F5344CB8AC3E}">
        <p14:creationId xmlns:p14="http://schemas.microsoft.com/office/powerpoint/2010/main" val="3628023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5627" y="1819842"/>
            <a:ext cx="8008883" cy="2862322"/>
          </a:xfrm>
          <a:prstGeom prst="rect">
            <a:avLst/>
          </a:prstGeom>
        </p:spPr>
        <p:txBody>
          <a:bodyPr wrap="square">
            <a:spAutoFit/>
          </a:bodyPr>
          <a:lstStyle/>
          <a:p>
            <a:pPr algn="just"/>
            <a:r>
              <a:rPr lang="en-US" dirty="0" smtClean="0">
                <a:latin typeface="Calibri" panose="020F0502020204030204" pitchFamily="34" charset="0"/>
                <a:cs typeface="Calibri" panose="020F0502020204030204" pitchFamily="34" charset="0"/>
              </a:rPr>
              <a:t>1.Dalal</a:t>
            </a:r>
            <a:r>
              <a:rPr lang="en-US" dirty="0">
                <a:latin typeface="Calibri" panose="020F0502020204030204" pitchFamily="34" charset="0"/>
                <a:cs typeface="Calibri" panose="020F0502020204030204" pitchFamily="34" charset="0"/>
              </a:rPr>
              <a:t>, N., </a:t>
            </a:r>
            <a:r>
              <a:rPr lang="en-US" dirty="0" err="1">
                <a:latin typeface="Calibri" panose="020F0502020204030204" pitchFamily="34" charset="0"/>
                <a:cs typeface="Calibri" panose="020F0502020204030204" pitchFamily="34" charset="0"/>
              </a:rPr>
              <a:t>Triggs</a:t>
            </a:r>
            <a:r>
              <a:rPr lang="en-US" dirty="0">
                <a:latin typeface="Calibri" panose="020F0502020204030204" pitchFamily="34" charset="0"/>
                <a:cs typeface="Calibri" panose="020F0502020204030204" pitchFamily="34" charset="0"/>
              </a:rPr>
              <a:t>, B.: Histograms of oriented gradients for human detection. In: IEEE Computer Society Conference on Computer Vision and Pattern Recognition, CVPR 2005, vol. 1, pp. 886–893. IEEE (2005</a:t>
            </a:r>
            <a:r>
              <a:rPr lang="en-US" dirty="0" smtClean="0">
                <a:latin typeface="Calibri" panose="020F0502020204030204" pitchFamily="34" charset="0"/>
                <a:cs typeface="Calibri" panose="020F0502020204030204" pitchFamily="34" charset="0"/>
              </a:rPr>
              <a:t>).</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2. Lowe, D.G.: Distinctive image features from scale-invariant </a:t>
            </a:r>
            <a:r>
              <a:rPr lang="en-US" dirty="0" err="1">
                <a:latin typeface="Calibri" panose="020F0502020204030204" pitchFamily="34" charset="0"/>
                <a:cs typeface="Calibri" panose="020F0502020204030204" pitchFamily="34" charset="0"/>
              </a:rPr>
              <a:t>keypoints</a:t>
            </a:r>
            <a:r>
              <a:rPr lang="en-US" dirty="0">
                <a:latin typeface="Calibri" panose="020F0502020204030204" pitchFamily="34" charset="0"/>
                <a:cs typeface="Calibri" panose="020F0502020204030204" pitchFamily="34" charset="0"/>
              </a:rPr>
              <a:t>. International Journal of Computer Vision 60(2), 91–110 (2004</a:t>
            </a:r>
            <a:r>
              <a:rPr lang="en-US" dirty="0" smtClean="0">
                <a:latin typeface="Calibri" panose="020F0502020204030204" pitchFamily="34" charset="0"/>
                <a:cs typeface="Calibri" panose="020F0502020204030204" pitchFamily="34" charset="0"/>
              </a:rPr>
              <a:t>).</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3. </a:t>
            </a:r>
            <a:r>
              <a:rPr lang="en-US" dirty="0" err="1">
                <a:latin typeface="Calibri" panose="020F0502020204030204" pitchFamily="34" charset="0"/>
                <a:cs typeface="Calibri" panose="020F0502020204030204" pitchFamily="34" charset="0"/>
              </a:rPr>
              <a:t>Sermanet</a:t>
            </a:r>
            <a:r>
              <a:rPr lang="en-US" dirty="0">
                <a:latin typeface="Calibri" panose="020F0502020204030204" pitchFamily="34" charset="0"/>
                <a:cs typeface="Calibri" panose="020F0502020204030204" pitchFamily="34" charset="0"/>
              </a:rPr>
              <a:t>, P., </a:t>
            </a:r>
            <a:r>
              <a:rPr lang="en-US" dirty="0" err="1">
                <a:latin typeface="Calibri" panose="020F0502020204030204" pitchFamily="34" charset="0"/>
                <a:cs typeface="Calibri" panose="020F0502020204030204" pitchFamily="34" charset="0"/>
              </a:rPr>
              <a:t>Kavukcuoglu</a:t>
            </a:r>
            <a:r>
              <a:rPr lang="en-US" dirty="0">
                <a:latin typeface="Calibri" panose="020F0502020204030204" pitchFamily="34" charset="0"/>
                <a:cs typeface="Calibri" panose="020F0502020204030204" pitchFamily="34" charset="0"/>
              </a:rPr>
              <a:t>, K., </a:t>
            </a:r>
            <a:r>
              <a:rPr lang="en-US" dirty="0" err="1">
                <a:latin typeface="Calibri" panose="020F0502020204030204" pitchFamily="34" charset="0"/>
                <a:cs typeface="Calibri" panose="020F0502020204030204" pitchFamily="34" charset="0"/>
              </a:rPr>
              <a:t>Chintala</a:t>
            </a:r>
            <a:r>
              <a:rPr lang="en-US" dirty="0">
                <a:latin typeface="Calibri" panose="020F0502020204030204" pitchFamily="34" charset="0"/>
                <a:cs typeface="Calibri" panose="020F0502020204030204" pitchFamily="34" charset="0"/>
              </a:rPr>
              <a:t>, S., </a:t>
            </a:r>
            <a:r>
              <a:rPr lang="en-US" dirty="0" err="1">
                <a:latin typeface="Calibri" panose="020F0502020204030204" pitchFamily="34" charset="0"/>
                <a:cs typeface="Calibri" panose="020F0502020204030204" pitchFamily="34" charset="0"/>
              </a:rPr>
              <a:t>LeCun</a:t>
            </a:r>
            <a:r>
              <a:rPr lang="en-US" dirty="0">
                <a:latin typeface="Calibri" panose="020F0502020204030204" pitchFamily="34" charset="0"/>
                <a:cs typeface="Calibri" panose="020F0502020204030204" pitchFamily="34" charset="0"/>
              </a:rPr>
              <a:t>, Y.: Pedestrian detection with unsupervised multi-stage feature learning. In: 2013 IEEE Conference on Computer Vision and Pattern Recognition (CVPR), pp. 3626–3633. IEEE (2013</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5" name="TextBox 4"/>
          <p:cNvSpPr txBox="1"/>
          <p:nvPr/>
        </p:nvSpPr>
        <p:spPr>
          <a:xfrm>
            <a:off x="367862" y="1051035"/>
            <a:ext cx="2795752" cy="461665"/>
          </a:xfrm>
          <a:prstGeom prst="rect">
            <a:avLst/>
          </a:prstGeom>
          <a:noFill/>
        </p:spPr>
        <p:txBody>
          <a:bodyPr wrap="square" rtlCol="0">
            <a:spAutoFit/>
          </a:bodyPr>
          <a:lstStyle/>
          <a:p>
            <a:r>
              <a:rPr lang="en-US" sz="2400" b="1" dirty="0" smtClean="0">
                <a:latin typeface="Calibri" panose="020F0502020204030204" pitchFamily="34" charset="0"/>
                <a:cs typeface="Calibri" panose="020F0502020204030204" pitchFamily="34" charset="0"/>
              </a:rPr>
              <a:t>REFERENCES:</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75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3195" y="2781836"/>
            <a:ext cx="7392473" cy="1754326"/>
          </a:xfrm>
          <a:prstGeom prst="rect">
            <a:avLst/>
          </a:prstGeom>
          <a:noFill/>
        </p:spPr>
        <p:txBody>
          <a:bodyPr wrap="square" rtlCol="0">
            <a:spAutoFit/>
          </a:bodyPr>
          <a:lstStyle/>
          <a:p>
            <a:pPr algn="ctr">
              <a:lnSpc>
                <a:spcPct val="150000"/>
              </a:lnSpc>
            </a:pPr>
            <a:r>
              <a:rPr lang="en-US" sz="3600" b="1" dirty="0" smtClean="0">
                <a:latin typeface="Calibri" panose="020F0502020204030204" pitchFamily="34" charset="0"/>
                <a:cs typeface="Calibri" panose="020F0502020204030204" pitchFamily="34" charset="0"/>
              </a:rPr>
              <a:t>IMAGE  CLASSIFICATION USING CONVOLUTIONAL NEURAL NETWORK</a:t>
            </a:r>
            <a:endParaRPr lang="en-US" sz="3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4744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8345" y="1080682"/>
            <a:ext cx="1287725" cy="461665"/>
          </a:xfrm>
          <a:prstGeom prst="rect">
            <a:avLst/>
          </a:prstGeom>
        </p:spPr>
        <p:txBody>
          <a:bodyPr wrap="none">
            <a:spAutoFit/>
          </a:bodyPr>
          <a:lstStyle/>
          <a:p>
            <a:r>
              <a:rPr lang="en-US" sz="2400" b="1" dirty="0" smtClean="0">
                <a:latin typeface="Calibri" panose="020F0502020204030204" pitchFamily="34" charset="0"/>
                <a:cs typeface="Calibri" panose="020F0502020204030204" pitchFamily="34" charset="0"/>
              </a:rPr>
              <a:t>AGENDA</a:t>
            </a:r>
            <a:endParaRPr lang="en-US" sz="2400" b="1" dirty="0">
              <a:latin typeface="Calibri" panose="020F0502020204030204" pitchFamily="34" charset="0"/>
              <a:cs typeface="Calibri" panose="020F0502020204030204" pitchFamily="34" charset="0"/>
            </a:endParaRPr>
          </a:p>
        </p:txBody>
      </p:sp>
      <p:sp>
        <p:nvSpPr>
          <p:cNvPr id="5" name="TextBox 4"/>
          <p:cNvSpPr txBox="1"/>
          <p:nvPr/>
        </p:nvSpPr>
        <p:spPr>
          <a:xfrm>
            <a:off x="1552512" y="1712889"/>
            <a:ext cx="5563673"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Introduction</a:t>
            </a: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What is convolutional neural network</a:t>
            </a: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Dataset selection and preprocessing</a:t>
            </a: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Model architecture</a:t>
            </a: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Deployment</a:t>
            </a: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Documentation and reporting</a:t>
            </a: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Result</a:t>
            </a: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Conclusion</a:t>
            </a: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References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8412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0363" y="939016"/>
            <a:ext cx="2287870" cy="461665"/>
          </a:xfrm>
          <a:prstGeom prst="rect">
            <a:avLst/>
          </a:prstGeom>
        </p:spPr>
        <p:txBody>
          <a:bodyPr wrap="none">
            <a:spAutoFit/>
          </a:bodyPr>
          <a:lstStyle/>
          <a:p>
            <a:r>
              <a:rPr lang="en-US" sz="2400" b="1" dirty="0" smtClean="0">
                <a:latin typeface="Calibri" panose="020F0502020204030204" pitchFamily="34" charset="0"/>
                <a:cs typeface="Calibri" panose="020F0502020204030204" pitchFamily="34" charset="0"/>
              </a:rPr>
              <a:t>INTRODUCTION:</a:t>
            </a:r>
            <a:endParaRPr lang="en-US" sz="2400" b="1" dirty="0">
              <a:latin typeface="Calibri" panose="020F0502020204030204" pitchFamily="34" charset="0"/>
              <a:cs typeface="Calibri" panose="020F0502020204030204" pitchFamily="34" charset="0"/>
            </a:endParaRPr>
          </a:p>
        </p:txBody>
      </p:sp>
      <p:sp>
        <p:nvSpPr>
          <p:cNvPr id="5" name="Rectangle 4"/>
          <p:cNvSpPr/>
          <p:nvPr/>
        </p:nvSpPr>
        <p:spPr>
          <a:xfrm>
            <a:off x="1232079" y="1607892"/>
            <a:ext cx="7950558" cy="3416320"/>
          </a:xfrm>
          <a:prstGeom prst="rect">
            <a:avLst/>
          </a:prstGeom>
        </p:spPr>
        <p:txBody>
          <a:bodyPr wrap="square">
            <a:spAutoFit/>
          </a:bodyPr>
          <a:lstStyle/>
          <a:p>
            <a:pPr algn="just"/>
            <a:r>
              <a:rPr lang="en-US" dirty="0" smtClean="0">
                <a:latin typeface="Calibri" panose="020F0502020204030204" pitchFamily="34" charset="0"/>
                <a:cs typeface="Calibri" panose="020F0502020204030204" pitchFamily="34" charset="0"/>
              </a:rPr>
              <a:t>           Image classification is a complex process that may be affected by many factors. Because classification results are the basis for many environmental and socioeconomic applications, scientists and practitioners have made great efforts in developing advanced classification approaches and techniques for improving classification accuracy. Image classification is used in a lot in basic fields like medicine, education and security. Correct classification has vital importance, especially in medicine. Therefore, improved methods are needed in this field. The proposed deep CNNs are an often-used architecture for deep learning and have been widely used in computer vision and audio recognition. In the literature, different values of factors used for the CNNs are considered. From the results of the experiments on the CIFAR dataset, we argue that the network depth is of the first priority for improving the accuracy.</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0660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578" y="1056068"/>
            <a:ext cx="7302321" cy="461665"/>
          </a:xfrm>
          <a:prstGeom prst="rect">
            <a:avLst/>
          </a:prstGeom>
          <a:noFill/>
        </p:spPr>
        <p:txBody>
          <a:bodyPr wrap="square" rtlCol="0">
            <a:spAutoFit/>
          </a:bodyPr>
          <a:lstStyle/>
          <a:p>
            <a:r>
              <a:rPr lang="en-US" sz="2400" b="1" dirty="0" smtClean="0">
                <a:latin typeface="Calibri" panose="020F0502020204030204" pitchFamily="34" charset="0"/>
                <a:cs typeface="Calibri" panose="020F0502020204030204" pitchFamily="34" charset="0"/>
              </a:rPr>
              <a:t>WHAT IS CONVOLUTIONAL NEURAL NETWORK:</a:t>
            </a:r>
            <a:endParaRPr lang="en-US" sz="2400" b="1" dirty="0">
              <a:latin typeface="Calibri" panose="020F0502020204030204" pitchFamily="34" charset="0"/>
              <a:cs typeface="Calibri" panose="020F0502020204030204" pitchFamily="34" charset="0"/>
            </a:endParaRPr>
          </a:p>
        </p:txBody>
      </p:sp>
      <p:sp>
        <p:nvSpPr>
          <p:cNvPr id="5" name="Rectangle 4"/>
          <p:cNvSpPr/>
          <p:nvPr/>
        </p:nvSpPr>
        <p:spPr>
          <a:xfrm>
            <a:off x="1493949" y="2001007"/>
            <a:ext cx="8062175" cy="2308324"/>
          </a:xfrm>
          <a:prstGeom prst="rect">
            <a:avLst/>
          </a:prstGeom>
        </p:spPr>
        <p:txBody>
          <a:bodyPr wrap="square">
            <a:spAutoFit/>
          </a:bodyPr>
          <a:lstStyle/>
          <a:p>
            <a:pPr marL="285750" indent="-285750" algn="just">
              <a:buFont typeface="Arial" panose="020B0604020202020204" pitchFamily="34" charset="0"/>
              <a:buChar char="•"/>
            </a:pPr>
            <a:r>
              <a:rPr lang="en-US" dirty="0" smtClean="0">
                <a:latin typeface="Calibri" panose="020F0502020204030204" pitchFamily="34" charset="0"/>
                <a:cs typeface="Calibri" panose="020F0502020204030204" pitchFamily="34" charset="0"/>
              </a:rPr>
              <a:t>For those of you new to this concept, CNN is a deep learning technique to </a:t>
            </a:r>
          </a:p>
          <a:p>
            <a:pPr algn="just"/>
            <a:r>
              <a:rPr lang="en-US" dirty="0" smtClean="0">
                <a:latin typeface="Calibri" panose="020F0502020204030204" pitchFamily="34" charset="0"/>
                <a:cs typeface="Calibri" panose="020F0502020204030204" pitchFamily="34" charset="0"/>
              </a:rPr>
              <a:t>classify the input automatically (well, after you provide the right data). </a:t>
            </a:r>
          </a:p>
          <a:p>
            <a:pPr algn="just"/>
            <a:endParaRPr lang="en-US" dirty="0" smtClean="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smtClean="0">
                <a:latin typeface="Calibri" panose="020F0502020204030204" pitchFamily="34" charset="0"/>
                <a:cs typeface="Calibri" panose="020F0502020204030204" pitchFamily="34" charset="0"/>
              </a:rPr>
              <a:t>Over the years, CNN has found a good grip over classifying images for </a:t>
            </a:r>
          </a:p>
          <a:p>
            <a:pPr algn="just"/>
            <a:r>
              <a:rPr lang="en-US" dirty="0" smtClean="0">
                <a:latin typeface="Calibri" panose="020F0502020204030204" pitchFamily="34" charset="0"/>
                <a:cs typeface="Calibri" panose="020F0502020204030204" pitchFamily="34" charset="0"/>
              </a:rPr>
              <a:t>computer visions and now it is being used in healthcare domains too.</a:t>
            </a:r>
          </a:p>
          <a:p>
            <a:pPr algn="just"/>
            <a:r>
              <a:rPr lang="en-US" dirty="0" smtClean="0">
                <a:latin typeface="Calibri" panose="020F0502020204030204" pitchFamily="34" charset="0"/>
                <a:cs typeface="Calibri" panose="020F0502020204030204" pitchFamily="34" charset="0"/>
              </a:rPr>
              <a:t> </a:t>
            </a:r>
          </a:p>
          <a:p>
            <a:pPr marL="285750" indent="-285750" algn="just">
              <a:buFont typeface="Arial" panose="020B0604020202020204" pitchFamily="34" charset="0"/>
              <a:buChar char="•"/>
            </a:pPr>
            <a:r>
              <a:rPr lang="en-US" dirty="0" smtClean="0">
                <a:latin typeface="Calibri" panose="020F0502020204030204" pitchFamily="34" charset="0"/>
                <a:cs typeface="Calibri" panose="020F0502020204030204" pitchFamily="34" charset="0"/>
              </a:rPr>
              <a:t>This indicates that CNN is a reliable deep learning algorithm for an </a:t>
            </a:r>
          </a:p>
          <a:p>
            <a:pPr algn="just"/>
            <a:r>
              <a:rPr lang="en-US" dirty="0" smtClean="0">
                <a:latin typeface="Calibri" panose="020F0502020204030204" pitchFamily="34" charset="0"/>
                <a:cs typeface="Calibri" panose="020F0502020204030204" pitchFamily="34" charset="0"/>
              </a:rPr>
              <a:t>automated end-to-end prediction.</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62558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971" y="270457"/>
            <a:ext cx="6181859" cy="461665"/>
          </a:xfrm>
          <a:prstGeom prst="rect">
            <a:avLst/>
          </a:prstGeom>
          <a:noFill/>
        </p:spPr>
        <p:txBody>
          <a:bodyPr wrap="square" rtlCol="0">
            <a:spAutoFit/>
          </a:bodyPr>
          <a:lstStyle/>
          <a:p>
            <a:r>
              <a:rPr lang="en-US" sz="2400" b="1" dirty="0" smtClean="0">
                <a:latin typeface="Calibri" panose="020F0502020204030204" pitchFamily="34" charset="0"/>
                <a:cs typeface="Calibri" panose="020F0502020204030204" pitchFamily="34" charset="0"/>
              </a:rPr>
              <a:t>DATASET SELECTION AND PREPROCESSING:</a:t>
            </a:r>
            <a:endParaRPr lang="en-US" sz="2400" b="1" dirty="0">
              <a:latin typeface="Calibri" panose="020F0502020204030204" pitchFamily="34" charset="0"/>
              <a:cs typeface="Calibri" panose="020F0502020204030204" pitchFamily="34" charset="0"/>
            </a:endParaRPr>
          </a:p>
        </p:txBody>
      </p:sp>
      <p:sp>
        <p:nvSpPr>
          <p:cNvPr id="5" name="Rectangle 4"/>
          <p:cNvSpPr/>
          <p:nvPr/>
        </p:nvSpPr>
        <p:spPr>
          <a:xfrm>
            <a:off x="1081828" y="1157125"/>
            <a:ext cx="8358385" cy="4247317"/>
          </a:xfrm>
          <a:prstGeom prst="rect">
            <a:avLst/>
          </a:prstGeom>
        </p:spPr>
        <p:txBody>
          <a:bodyPr wrap="square">
            <a:spAutoFit/>
          </a:bodyPr>
          <a:lstStyle/>
          <a:p>
            <a:pPr algn="just"/>
            <a:r>
              <a:rPr lang="en-US" dirty="0" smtClean="0">
                <a:latin typeface="Calibri" panose="020F0502020204030204" pitchFamily="34" charset="0"/>
                <a:cs typeface="Calibri" panose="020F0502020204030204" pitchFamily="34" charset="0"/>
              </a:rPr>
              <a:t>        Image classification algorithms are trained and tested using image datasets. These are collections of example images similar to those the algorithm will encounter in real life. Supervised models are trained and tested using labeled image datasets these labels provide the “ground truth” the algorithm can learn from.</a:t>
            </a:r>
          </a:p>
          <a:p>
            <a:pPr algn="just"/>
            <a:endParaRPr lang="en-US" dirty="0" smtClean="0">
              <a:latin typeface="Calibri" panose="020F0502020204030204" pitchFamily="34" charset="0"/>
              <a:cs typeface="Calibri" panose="020F0502020204030204" pitchFamily="34" charset="0"/>
            </a:endParaRPr>
          </a:p>
          <a:p>
            <a:pPr algn="just"/>
            <a:r>
              <a:rPr lang="en-US" dirty="0" smtClean="0">
                <a:latin typeface="Calibri" panose="020F0502020204030204" pitchFamily="34" charset="0"/>
                <a:cs typeface="Calibri" panose="020F0502020204030204" pitchFamily="34" charset="0"/>
              </a:rPr>
              <a:t>1. MNIST</a:t>
            </a:r>
          </a:p>
          <a:p>
            <a:pPr algn="just"/>
            <a:r>
              <a:rPr lang="en-US" dirty="0" smtClean="0">
                <a:latin typeface="Calibri" panose="020F0502020204030204" pitchFamily="34" charset="0"/>
                <a:cs typeface="Calibri" panose="020F0502020204030204" pitchFamily="34" charset="0"/>
              </a:rPr>
              <a:t>The MNIST database of handwritten digits is one of the most classic machine learning datasets. With 60,000 training images and 10,000 test images of 0-9 digits (10 classes of digits), MNIST is excellent for benchmarking image classification models</a:t>
            </a:r>
          </a:p>
          <a:p>
            <a:pPr algn="just"/>
            <a:r>
              <a:rPr lang="en-US" dirty="0" smtClean="0">
                <a:latin typeface="Calibri" panose="020F0502020204030204" pitchFamily="34" charset="0"/>
                <a:cs typeface="Calibri" panose="020F0502020204030204" pitchFamily="34" charset="0"/>
              </a:rPr>
              <a:t>2. CIFAR-10/100</a:t>
            </a:r>
          </a:p>
          <a:p>
            <a:pPr algn="just"/>
            <a:r>
              <a:rPr lang="en-US" dirty="0" smtClean="0">
                <a:latin typeface="Calibri" panose="020F0502020204030204" pitchFamily="34" charset="0"/>
                <a:cs typeface="Calibri" panose="020F0502020204030204" pitchFamily="34" charset="0"/>
              </a:rPr>
              <a:t>This dataset is known for its manageability and is composed of 60,000 32×32 color images, neatly divided into 10 classes with 6,000 images per class. Of these, 50,000 serve as the training subset, with the remaining 10,000 earmarked for testing. The CIFAR-10’s moderate size makes it ideal for experiments where computational resources are limited.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364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2733" y="914400"/>
            <a:ext cx="5241702" cy="461665"/>
          </a:xfrm>
          <a:prstGeom prst="rect">
            <a:avLst/>
          </a:prstGeom>
          <a:noFill/>
        </p:spPr>
        <p:txBody>
          <a:bodyPr wrap="square" rtlCol="0">
            <a:spAutoFit/>
          </a:bodyPr>
          <a:lstStyle/>
          <a:p>
            <a:r>
              <a:rPr lang="en-US" sz="2400" b="1" dirty="0" smtClean="0">
                <a:latin typeface="Calibri" panose="020F0502020204030204" pitchFamily="34" charset="0"/>
                <a:cs typeface="Calibri" panose="020F0502020204030204" pitchFamily="34" charset="0"/>
              </a:rPr>
              <a:t>MODEL ARCHITECTURE:</a:t>
            </a:r>
            <a:endParaRPr lang="en-US" sz="2400" b="1" dirty="0">
              <a:latin typeface="Calibri" panose="020F0502020204030204" pitchFamily="34" charset="0"/>
              <a:cs typeface="Calibri" panose="020F0502020204030204" pitchFamily="34" charset="0"/>
            </a:endParaRPr>
          </a:p>
        </p:txBody>
      </p:sp>
      <p:sp>
        <p:nvSpPr>
          <p:cNvPr id="5" name="Rectangle 4"/>
          <p:cNvSpPr/>
          <p:nvPr/>
        </p:nvSpPr>
        <p:spPr>
          <a:xfrm>
            <a:off x="1339403" y="1576211"/>
            <a:ext cx="7817476" cy="1200329"/>
          </a:xfrm>
          <a:prstGeom prst="rect">
            <a:avLst/>
          </a:prstGeom>
        </p:spPr>
        <p:txBody>
          <a:bodyPr wrap="square">
            <a:spAutoFit/>
          </a:bodyPr>
          <a:lstStyle/>
          <a:p>
            <a:pPr algn="just"/>
            <a:r>
              <a:rPr lang="en-US" dirty="0" smtClean="0">
                <a:latin typeface="Calibri" panose="020F0502020204030204" pitchFamily="34" charset="0"/>
                <a:cs typeface="Calibri" panose="020F0502020204030204" pitchFamily="34" charset="0"/>
              </a:rPr>
              <a:t>         Some of the most popular CNN architectures for image classification include </a:t>
            </a:r>
            <a:r>
              <a:rPr lang="en-US" dirty="0" err="1" smtClean="0">
                <a:latin typeface="Calibri" panose="020F0502020204030204" pitchFamily="34" charset="0"/>
                <a:cs typeface="Calibri" panose="020F0502020204030204" pitchFamily="34" charset="0"/>
              </a:rPr>
              <a:t>AlexNet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VGGNet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GoogLeNet</a:t>
            </a:r>
            <a:r>
              <a:rPr lang="en-US" dirty="0" smtClean="0">
                <a:latin typeface="Calibri" panose="020F0502020204030204" pitchFamily="34" charset="0"/>
                <a:cs typeface="Calibri" panose="020F0502020204030204" pitchFamily="34" charset="0"/>
              </a:rPr>
              <a:t>/Inception, </a:t>
            </a:r>
            <a:r>
              <a:rPr lang="en-US" dirty="0" err="1" smtClean="0">
                <a:latin typeface="Calibri" panose="020F0502020204030204" pitchFamily="34" charset="0"/>
                <a:cs typeface="Calibri" panose="020F0502020204030204" pitchFamily="34" charset="0"/>
              </a:rPr>
              <a:t>ResNet</a:t>
            </a:r>
            <a:r>
              <a:rPr lang="en-US" dirty="0" smtClean="0">
                <a:latin typeface="Calibri" panose="020F0502020204030204" pitchFamily="34" charset="0"/>
                <a:cs typeface="Calibri" panose="020F0502020204030204" pitchFamily="34" charset="0"/>
              </a:rPr>
              <a:t>, and </a:t>
            </a:r>
            <a:r>
              <a:rPr lang="en-US" dirty="0" err="1" smtClean="0">
                <a:latin typeface="Calibri" panose="020F0502020204030204" pitchFamily="34" charset="0"/>
                <a:cs typeface="Calibri" panose="020F0502020204030204" pitchFamily="34" charset="0"/>
              </a:rPr>
              <a:t>DenseNet</a:t>
            </a:r>
            <a:r>
              <a:rPr lang="en-US" dirty="0" smtClean="0">
                <a:latin typeface="Calibri" panose="020F0502020204030204" pitchFamily="34" charset="0"/>
                <a:cs typeface="Calibri" panose="020F0502020204030204" pitchFamily="34" charset="0"/>
              </a:rPr>
              <a:t>. The choice of CNN architecture depends on the specific requirements of the image classification task and the available resources for training and inference. </a:t>
            </a:r>
            <a:endParaRPr lang="en-US"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2305318" y="2776540"/>
            <a:ext cx="5679583" cy="3654946"/>
          </a:xfrm>
          <a:prstGeom prst="rect">
            <a:avLst/>
          </a:prstGeom>
        </p:spPr>
      </p:pic>
    </p:spTree>
    <p:extLst>
      <p:ext uri="{BB962C8B-B14F-4D97-AF65-F5344CB8AC3E}">
        <p14:creationId xmlns:p14="http://schemas.microsoft.com/office/powerpoint/2010/main" val="3623928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7882" y="386366"/>
            <a:ext cx="3284112" cy="461665"/>
          </a:xfrm>
          <a:prstGeom prst="rect">
            <a:avLst/>
          </a:prstGeom>
          <a:noFill/>
        </p:spPr>
        <p:txBody>
          <a:bodyPr wrap="square" rtlCol="0">
            <a:spAutoFit/>
          </a:bodyPr>
          <a:lstStyle/>
          <a:p>
            <a:r>
              <a:rPr lang="en-US" sz="2400" b="1" dirty="0" smtClean="0">
                <a:latin typeface="Calibri" panose="020F0502020204030204" pitchFamily="34" charset="0"/>
                <a:cs typeface="Calibri" panose="020F0502020204030204" pitchFamily="34" charset="0"/>
              </a:rPr>
              <a:t>DEPLOYMENT:</a:t>
            </a:r>
            <a:endParaRPr lang="en-US" sz="2400" b="1" dirty="0">
              <a:latin typeface="Calibri" panose="020F0502020204030204" pitchFamily="34" charset="0"/>
              <a:cs typeface="Calibri" panose="020F0502020204030204" pitchFamily="34" charset="0"/>
            </a:endParaRPr>
          </a:p>
        </p:txBody>
      </p:sp>
      <p:sp>
        <p:nvSpPr>
          <p:cNvPr id="5" name="Rectangle 4"/>
          <p:cNvSpPr/>
          <p:nvPr/>
        </p:nvSpPr>
        <p:spPr>
          <a:xfrm>
            <a:off x="1481071" y="848031"/>
            <a:ext cx="7328079" cy="1754326"/>
          </a:xfrm>
          <a:prstGeom prst="rect">
            <a:avLst/>
          </a:prstGeom>
        </p:spPr>
        <p:txBody>
          <a:bodyPr wrap="square">
            <a:spAutoFit/>
          </a:bodyPr>
          <a:lstStyle/>
          <a:p>
            <a:pPr algn="just"/>
            <a:r>
              <a:rPr lang="en-US" dirty="0" smtClean="0">
                <a:latin typeface="Calibri" panose="020F0502020204030204" pitchFamily="34" charset="0"/>
                <a:cs typeface="Calibri" panose="020F0502020204030204" pitchFamily="34" charset="0"/>
              </a:rPr>
              <a:t>Steps to Build Image Classification</a:t>
            </a:r>
          </a:p>
          <a:p>
            <a:pPr algn="just"/>
            <a:r>
              <a:rPr lang="en-US" dirty="0" smtClean="0">
                <a:latin typeface="Calibri" panose="020F0502020204030204" pitchFamily="34" charset="0"/>
                <a:cs typeface="Calibri" panose="020F0502020204030204" pitchFamily="34" charset="0"/>
              </a:rPr>
              <a:t>Step 1: Setting up a Google </a:t>
            </a:r>
            <a:r>
              <a:rPr lang="en-US" dirty="0" err="1" smtClean="0">
                <a:latin typeface="Calibri" panose="020F0502020204030204" pitchFamily="34" charset="0"/>
                <a:cs typeface="Calibri" panose="020F0502020204030204" pitchFamily="34" charset="0"/>
              </a:rPr>
              <a:t>Colab</a:t>
            </a:r>
            <a:r>
              <a:rPr lang="en-US" smtClean="0">
                <a:latin typeface="Calibri" panose="020F0502020204030204" pitchFamily="34" charset="0"/>
                <a:cs typeface="Calibri" panose="020F0502020204030204" pitchFamily="34" charset="0"/>
              </a:rPr>
              <a:t>.</a:t>
            </a:r>
            <a:endParaRPr lang="en-US" dirty="0" smtClean="0">
              <a:latin typeface="Calibri" panose="020F0502020204030204" pitchFamily="34" charset="0"/>
              <a:cs typeface="Calibri" panose="020F0502020204030204" pitchFamily="34" charset="0"/>
            </a:endParaRPr>
          </a:p>
          <a:p>
            <a:pPr algn="just"/>
            <a:r>
              <a:rPr lang="en-US" dirty="0" smtClean="0">
                <a:latin typeface="Calibri" panose="020F0502020204030204" pitchFamily="34" charset="0"/>
                <a:cs typeface="Calibri" panose="020F0502020204030204" pitchFamily="34" charset="0"/>
              </a:rPr>
              <a:t>Step 2 : Import the libraries we'll need during our model building phase. ...</a:t>
            </a:r>
          </a:p>
          <a:p>
            <a:pPr algn="just"/>
            <a:r>
              <a:rPr lang="en-US" dirty="0" smtClean="0">
                <a:latin typeface="Calibri" panose="020F0502020204030204" pitchFamily="34" charset="0"/>
                <a:cs typeface="Calibri" panose="020F0502020204030204" pitchFamily="34" charset="0"/>
              </a:rPr>
              <a:t>Step 3: Recall the pre-processing steps we discussed earlier. ...</a:t>
            </a:r>
          </a:p>
          <a:p>
            <a:pPr algn="just"/>
            <a:r>
              <a:rPr lang="en-US" dirty="0" smtClean="0">
                <a:latin typeface="Calibri" panose="020F0502020204030204" pitchFamily="34" charset="0"/>
                <a:cs typeface="Calibri" panose="020F0502020204030204" pitchFamily="34" charset="0"/>
              </a:rPr>
              <a:t>Step 4: Creating a validation set from the training data. ...</a:t>
            </a:r>
          </a:p>
          <a:p>
            <a:pPr algn="just"/>
            <a:r>
              <a:rPr lang="en-US" dirty="0" smtClean="0">
                <a:latin typeface="Calibri" panose="020F0502020204030204" pitchFamily="34" charset="0"/>
                <a:cs typeface="Calibri" panose="020F0502020204030204" pitchFamily="34" charset="0"/>
              </a:rPr>
              <a:t>Step 5: Define the model structure. </a:t>
            </a:r>
            <a:endParaRPr lang="en-US"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919228" y="2845081"/>
            <a:ext cx="8095983" cy="2958879"/>
          </a:xfrm>
          <a:prstGeom prst="rect">
            <a:avLst/>
          </a:prstGeom>
        </p:spPr>
      </p:pic>
    </p:spTree>
    <p:extLst>
      <p:ext uri="{BB962C8B-B14F-4D97-AF65-F5344CB8AC3E}">
        <p14:creationId xmlns:p14="http://schemas.microsoft.com/office/powerpoint/2010/main" val="336234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3335" y="734096"/>
            <a:ext cx="6516709" cy="461665"/>
          </a:xfrm>
          <a:prstGeom prst="rect">
            <a:avLst/>
          </a:prstGeom>
          <a:noFill/>
        </p:spPr>
        <p:txBody>
          <a:bodyPr wrap="square" rtlCol="0">
            <a:spAutoFit/>
          </a:bodyPr>
          <a:lstStyle/>
          <a:p>
            <a:r>
              <a:rPr lang="en-US" sz="2400" b="1" dirty="0" smtClean="0">
                <a:latin typeface="Calibri" panose="020F0502020204030204" pitchFamily="34" charset="0"/>
                <a:cs typeface="Calibri" panose="020F0502020204030204" pitchFamily="34" charset="0"/>
              </a:rPr>
              <a:t>DOCUMENTATION AND REPORTING:</a:t>
            </a:r>
            <a:endParaRPr lang="en-US" sz="2400" b="1" dirty="0">
              <a:latin typeface="Calibri" panose="020F0502020204030204" pitchFamily="34" charset="0"/>
              <a:cs typeface="Calibri" panose="020F0502020204030204" pitchFamily="34" charset="0"/>
            </a:endParaRPr>
          </a:p>
        </p:txBody>
      </p:sp>
      <p:sp>
        <p:nvSpPr>
          <p:cNvPr id="5" name="Rectangle 4"/>
          <p:cNvSpPr/>
          <p:nvPr/>
        </p:nvSpPr>
        <p:spPr>
          <a:xfrm>
            <a:off x="1146220" y="1553210"/>
            <a:ext cx="8190963" cy="3693319"/>
          </a:xfrm>
          <a:prstGeom prst="rect">
            <a:avLst/>
          </a:prstGeom>
        </p:spPr>
        <p:txBody>
          <a:bodyPr wrap="square">
            <a:spAutoFit/>
          </a:bodyPr>
          <a:lstStyle/>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When documenting and reporting image classification using Convolutional Neural Networks (CNNs), a comprehensive paragraph should encompass the key aspects of the process. </a:t>
            </a:r>
            <a:endParaRPr lang="en-US" dirty="0" smtClean="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smtClean="0">
                <a:latin typeface="Calibri" panose="020F0502020204030204" pitchFamily="34" charset="0"/>
                <a:cs typeface="Calibri" panose="020F0502020204030204" pitchFamily="34" charset="0"/>
              </a:rPr>
              <a:t>This </a:t>
            </a:r>
            <a:r>
              <a:rPr lang="en-US" dirty="0">
                <a:latin typeface="Calibri" panose="020F0502020204030204" pitchFamily="34" charset="0"/>
                <a:cs typeface="Calibri" panose="020F0502020204030204" pitchFamily="34" charset="0"/>
              </a:rPr>
              <a:t>includes detailing the dataset used for training and testing, specifying the CNN architecture with its layers and activation functions, describing the training procedure including optimization techniques and data augmentation, presenting the evaluation metrics employed such as accuracy and F1 score, discussing the obtained results including any challenges faced, and concluding with insights for future research. </a:t>
            </a:r>
            <a:endParaRPr lang="en-US" dirty="0" smtClean="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smtClean="0">
                <a:latin typeface="Calibri" panose="020F0502020204030204" pitchFamily="34" charset="0"/>
                <a:cs typeface="Calibri" panose="020F0502020204030204" pitchFamily="34" charset="0"/>
              </a:rPr>
              <a:t>It's </a:t>
            </a:r>
            <a:r>
              <a:rPr lang="en-US" dirty="0">
                <a:latin typeface="Calibri" panose="020F0502020204030204" pitchFamily="34" charset="0"/>
                <a:cs typeface="Calibri" panose="020F0502020204030204" pitchFamily="34" charset="0"/>
              </a:rPr>
              <a:t>crucial to provide clear and concise information that allows readers to understand the methodology, outcomes, and implications of the CNN-based image classification task.</a:t>
            </a:r>
          </a:p>
          <a:p>
            <a:pPr algn="just"/>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29178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71</TotalTime>
  <Words>943</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Admin</cp:lastModifiedBy>
  <cp:revision>14</cp:revision>
  <dcterms:created xsi:type="dcterms:W3CDTF">2024-04-04T08:41:51Z</dcterms:created>
  <dcterms:modified xsi:type="dcterms:W3CDTF">2024-04-04T10:20:31Z</dcterms:modified>
</cp:coreProperties>
</file>