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53" r:id="rId1"/>
  </p:sldMasterIdLst>
  <p:notesMasterIdLst>
    <p:notesMasterId r:id="rId19"/>
  </p:notesMasterIdLst>
  <p:sldIdLst>
    <p:sldId id="272" r:id="rId2"/>
    <p:sldId id="280" r:id="rId3"/>
    <p:sldId id="257" r:id="rId4"/>
    <p:sldId id="282" r:id="rId5"/>
    <p:sldId id="260" r:id="rId6"/>
    <p:sldId id="261" r:id="rId7"/>
    <p:sldId id="275" r:id="rId8"/>
    <p:sldId id="276" r:id="rId9"/>
    <p:sldId id="263" r:id="rId10"/>
    <p:sldId id="281" r:id="rId11"/>
    <p:sldId id="269" r:id="rId12"/>
    <p:sldId id="278" r:id="rId13"/>
    <p:sldId id="279" r:id="rId14"/>
    <p:sldId id="266" r:id="rId15"/>
    <p:sldId id="267" r:id="rId16"/>
    <p:sldId id="271" r:id="rId17"/>
    <p:sldId id="283" r:id="rId18"/>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5A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717" autoAdjust="0"/>
  </p:normalViewPr>
  <p:slideViewPr>
    <p:cSldViewPr snapToGrid="0">
      <p:cViewPr varScale="1">
        <p:scale>
          <a:sx n="77" d="100"/>
          <a:sy n="77" d="100"/>
        </p:scale>
        <p:origin x="91" y="8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1" d="100"/>
          <a:sy n="61" d="100"/>
        </p:scale>
        <p:origin x="3125"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myin\Documents\Sci%20fair%20data%2020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waima.LAPTOP-BJQ0UNSN\Documents\Sci-fair-2020-final\Sci%20fair%20data%2020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waima.LAPTOP-BJQ0UNSN\Documents\Sci-fair-2020-final\Sci%20fair%20data%20202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myin\Documents\Sci-fair-2020-final\Sci%20fair%20data%20202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myin\Documents\Sci-fair-2020-final\Sci%20fair%20data%20202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myin\Documents\Sci-fair-2020-final\Sci%20fair%20data%202020.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myin\Documents\Sci-fair-2020-final\Sci%20fair%20data%202020.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myin\Documents\Sci%20fair%20data%202020.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waima.LAPTOP-BJQ0UNSN\Documents\Sci-fair-2020-final\Sci%20fair%20data%202020.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The</a:t>
            </a:r>
            <a:r>
              <a:rPr lang="en-US" sz="1600" baseline="0" dirty="0"/>
              <a:t> Effect of Angle Variation Factor on Splitting Time </a:t>
            </a:r>
            <a:endParaRPr lang="en-US" sz="16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diverge time</c:v>
                </c:pt>
              </c:strCache>
            </c:strRef>
          </c:tx>
          <c:spPr>
            <a:ln w="25400" cap="rnd">
              <a:noFill/>
              <a:round/>
            </a:ln>
            <a:effectLst/>
          </c:spPr>
          <c:marker>
            <c:symbol val="circle"/>
            <c:size val="5"/>
            <c:spPr>
              <a:solidFill>
                <a:schemeClr val="accent1"/>
              </a:solidFill>
              <a:ln w="9525">
                <a:solidFill>
                  <a:schemeClr val="accent1"/>
                </a:solidFill>
              </a:ln>
              <a:effectLst/>
            </c:spPr>
          </c:marker>
          <c:errBars>
            <c:errDir val="y"/>
            <c:errBarType val="both"/>
            <c:errValType val="fixedVal"/>
            <c:noEndCap val="0"/>
            <c:val val="1"/>
            <c:spPr>
              <a:noFill/>
              <a:ln w="9525" cap="flat" cmpd="sng" algn="ctr">
                <a:solidFill>
                  <a:schemeClr val="tx1">
                    <a:lumMod val="65000"/>
                    <a:lumOff val="35000"/>
                  </a:schemeClr>
                </a:solidFill>
                <a:round/>
              </a:ln>
              <a:effectLst/>
            </c:spPr>
          </c:errBars>
          <c:errBars>
            <c:errDir val="x"/>
            <c:errBarType val="both"/>
            <c:errValType val="fixedVal"/>
            <c:noEndCap val="0"/>
            <c:val val="0"/>
            <c:spPr>
              <a:noFill/>
              <a:ln w="9525" cap="flat" cmpd="sng" algn="ctr">
                <a:solidFill>
                  <a:schemeClr val="tx1">
                    <a:lumMod val="65000"/>
                    <a:lumOff val="35000"/>
                  </a:schemeClr>
                </a:solidFill>
                <a:round/>
              </a:ln>
              <a:effectLst/>
            </c:spPr>
          </c:errBars>
          <c:xVal>
            <c:numRef>
              <c:f>Sheet1!$A$2:$A$18</c:f>
              <c:numCache>
                <c:formatCode>0.00E+00</c:formatCode>
                <c:ptCount val="17"/>
                <c:pt idx="0">
                  <c:v>10</c:v>
                </c:pt>
                <c:pt idx="1">
                  <c:v>100</c:v>
                </c:pt>
                <c:pt idx="2">
                  <c:v>1000</c:v>
                </c:pt>
                <c:pt idx="3">
                  <c:v>10000</c:v>
                </c:pt>
                <c:pt idx="4">
                  <c:v>100000</c:v>
                </c:pt>
                <c:pt idx="5">
                  <c:v>1000000</c:v>
                </c:pt>
                <c:pt idx="6">
                  <c:v>10000000</c:v>
                </c:pt>
                <c:pt idx="7">
                  <c:v>100000000</c:v>
                </c:pt>
                <c:pt idx="8">
                  <c:v>1000000000</c:v>
                </c:pt>
                <c:pt idx="9">
                  <c:v>10000000000</c:v>
                </c:pt>
                <c:pt idx="10">
                  <c:v>100000000000</c:v>
                </c:pt>
                <c:pt idx="11">
                  <c:v>1000000000000</c:v>
                </c:pt>
                <c:pt idx="12">
                  <c:v>10000000000000</c:v>
                </c:pt>
                <c:pt idx="13">
                  <c:v>100000000000000</c:v>
                </c:pt>
                <c:pt idx="14">
                  <c:v>1000000000000000</c:v>
                </c:pt>
                <c:pt idx="15">
                  <c:v>1E+16</c:v>
                </c:pt>
              </c:numCache>
            </c:numRef>
          </c:xVal>
          <c:yVal>
            <c:numRef>
              <c:f>Sheet1!$B$2:$B$18</c:f>
              <c:numCache>
                <c:formatCode>General</c:formatCode>
                <c:ptCount val="17"/>
                <c:pt idx="0">
                  <c:v>0</c:v>
                </c:pt>
                <c:pt idx="1">
                  <c:v>5</c:v>
                </c:pt>
                <c:pt idx="2">
                  <c:v>10</c:v>
                </c:pt>
                <c:pt idx="3">
                  <c:v>14</c:v>
                </c:pt>
                <c:pt idx="4">
                  <c:v>16</c:v>
                </c:pt>
                <c:pt idx="5">
                  <c:v>17</c:v>
                </c:pt>
                <c:pt idx="6">
                  <c:v>20</c:v>
                </c:pt>
                <c:pt idx="7">
                  <c:v>21</c:v>
                </c:pt>
                <c:pt idx="8">
                  <c:v>20</c:v>
                </c:pt>
                <c:pt idx="9">
                  <c:v>21</c:v>
                </c:pt>
                <c:pt idx="10">
                  <c:v>20</c:v>
                </c:pt>
                <c:pt idx="11">
                  <c:v>21</c:v>
                </c:pt>
                <c:pt idx="12">
                  <c:v>20</c:v>
                </c:pt>
                <c:pt idx="13">
                  <c:v>19</c:v>
                </c:pt>
                <c:pt idx="14">
                  <c:v>19</c:v>
                </c:pt>
                <c:pt idx="15">
                  <c:v>20</c:v>
                </c:pt>
              </c:numCache>
            </c:numRef>
          </c:yVal>
          <c:smooth val="0"/>
          <c:extLst>
            <c:ext xmlns:c16="http://schemas.microsoft.com/office/drawing/2014/chart" uri="{C3380CC4-5D6E-409C-BE32-E72D297353CC}">
              <c16:uniqueId val="{00000000-3025-4A70-8D18-0EFC3098260E}"/>
            </c:ext>
          </c:extLst>
        </c:ser>
        <c:dLbls>
          <c:showLegendKey val="0"/>
          <c:showVal val="0"/>
          <c:showCatName val="0"/>
          <c:showSerName val="0"/>
          <c:showPercent val="0"/>
          <c:showBubbleSize val="0"/>
        </c:dLbls>
        <c:axId val="732617464"/>
        <c:axId val="732613304"/>
      </c:scatterChart>
      <c:valAx>
        <c:axId val="732617464"/>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a:t>Sensitivity (1/</a:t>
                </a:r>
                <a:r>
                  <a:rPr lang="en-US" sz="1600" dirty="0">
                    <a:sym typeface="Symbol" panose="05050102010706020507" pitchFamily="18" charset="2"/>
                  </a:rPr>
                  <a:t>)</a:t>
                </a:r>
                <a:endParaRPr lang="en-US" sz="1600" dirty="0"/>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732613304"/>
        <c:crosses val="autoZero"/>
        <c:crossBetween val="midCat"/>
        <c:minorUnit val="100"/>
      </c:valAx>
      <c:valAx>
        <c:axId val="732613304"/>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a:t>Separation</a:t>
                </a:r>
                <a:r>
                  <a:rPr lang="en-US" sz="1600" baseline="0" dirty="0"/>
                  <a:t> time </a:t>
                </a:r>
                <a:r>
                  <a:rPr lang="en-US" sz="1600" baseline="0" dirty="0" err="1"/>
                  <a:t>T</a:t>
                </a:r>
                <a:r>
                  <a:rPr lang="en-US" sz="1600" baseline="-25000" dirty="0" err="1"/>
                  <a:t>split</a:t>
                </a:r>
                <a:r>
                  <a:rPr lang="en-US" sz="1600" baseline="0" dirty="0"/>
                  <a:t>(sec)</a:t>
                </a:r>
                <a:endParaRPr lang="en-US" sz="1600" dirty="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7326174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The</a:t>
            </a:r>
            <a:r>
              <a:rPr lang="en-US" baseline="0" dirty="0"/>
              <a:t> Effect of Angles on Chaos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7931206797326806E-2"/>
          <c:y val="0.11541375532490006"/>
          <c:w val="0.90287977915509188"/>
          <c:h val="0.74627659600825125"/>
        </c:manualLayout>
      </c:layout>
      <c:scatterChart>
        <c:scatterStyle val="lineMarker"/>
        <c:varyColors val="0"/>
        <c:ser>
          <c:idx val="0"/>
          <c:order val="0"/>
          <c:tx>
            <c:strRef>
              <c:f>Sheet6!$B$1</c:f>
              <c:strCache>
                <c:ptCount val="1"/>
                <c:pt idx="0">
                  <c:v>#REF!</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Sheet6!$A$2:$A$20</c:f>
              <c:numCache>
                <c:formatCode>General</c:formatCode>
                <c:ptCount val="19"/>
                <c:pt idx="0">
                  <c:v>-180</c:v>
                </c:pt>
                <c:pt idx="1">
                  <c:v>-150</c:v>
                </c:pt>
                <c:pt idx="2">
                  <c:v>-120</c:v>
                </c:pt>
                <c:pt idx="3">
                  <c:v>-90</c:v>
                </c:pt>
                <c:pt idx="4">
                  <c:v>-45</c:v>
                </c:pt>
                <c:pt idx="5">
                  <c:v>-15</c:v>
                </c:pt>
                <c:pt idx="6">
                  <c:v>0</c:v>
                </c:pt>
                <c:pt idx="7">
                  <c:v>15</c:v>
                </c:pt>
                <c:pt idx="8">
                  <c:v>30</c:v>
                </c:pt>
                <c:pt idx="9">
                  <c:v>45</c:v>
                </c:pt>
                <c:pt idx="10">
                  <c:v>60</c:v>
                </c:pt>
                <c:pt idx="11">
                  <c:v>81.5</c:v>
                </c:pt>
                <c:pt idx="12">
                  <c:v>90</c:v>
                </c:pt>
                <c:pt idx="13">
                  <c:v>95.03</c:v>
                </c:pt>
                <c:pt idx="14">
                  <c:v>120</c:v>
                </c:pt>
                <c:pt idx="15">
                  <c:v>150</c:v>
                </c:pt>
                <c:pt idx="16">
                  <c:v>155.03</c:v>
                </c:pt>
                <c:pt idx="17">
                  <c:v>180</c:v>
                </c:pt>
              </c:numCache>
            </c:numRef>
          </c:xVal>
          <c:yVal>
            <c:numRef>
              <c:f>Sheet6!$B$2:$B$20</c:f>
              <c:numCache>
                <c:formatCode>General</c:formatCode>
                <c:ptCount val="19"/>
                <c:pt idx="0">
                  <c:v>0</c:v>
                </c:pt>
                <c:pt idx="1">
                  <c:v>0</c:v>
                </c:pt>
                <c:pt idx="2">
                  <c:v>36.03</c:v>
                </c:pt>
                <c:pt idx="3">
                  <c:v>56</c:v>
                </c:pt>
                <c:pt idx="4">
                  <c:v>79</c:v>
                </c:pt>
                <c:pt idx="5">
                  <c:v>85.09</c:v>
                </c:pt>
                <c:pt idx="6">
                  <c:v>80.010000000000005</c:v>
                </c:pt>
                <c:pt idx="7">
                  <c:v>59.34</c:v>
                </c:pt>
                <c:pt idx="8">
                  <c:v>75.099999999999994</c:v>
                </c:pt>
                <c:pt idx="9">
                  <c:v>72.89</c:v>
                </c:pt>
                <c:pt idx="10">
                  <c:v>88.72</c:v>
                </c:pt>
                <c:pt idx="11">
                  <c:v>60</c:v>
                </c:pt>
                <c:pt idx="12">
                  <c:v>47.85</c:v>
                </c:pt>
                <c:pt idx="13">
                  <c:v>30</c:v>
                </c:pt>
                <c:pt idx="14">
                  <c:v>14.76</c:v>
                </c:pt>
                <c:pt idx="15">
                  <c:v>0</c:v>
                </c:pt>
                <c:pt idx="16">
                  <c:v>0</c:v>
                </c:pt>
                <c:pt idx="17">
                  <c:v>0</c:v>
                </c:pt>
              </c:numCache>
            </c:numRef>
          </c:yVal>
          <c:smooth val="0"/>
          <c:extLst>
            <c:ext xmlns:c16="http://schemas.microsoft.com/office/drawing/2014/chart" uri="{C3380CC4-5D6E-409C-BE32-E72D297353CC}">
              <c16:uniqueId val="{00000000-92B8-4683-9F27-B3CA3C68556F}"/>
            </c:ext>
          </c:extLst>
        </c:ser>
        <c:dLbls>
          <c:showLegendKey val="0"/>
          <c:showVal val="0"/>
          <c:showCatName val="0"/>
          <c:showSerName val="0"/>
          <c:showPercent val="0"/>
          <c:showBubbleSize val="0"/>
        </c:dLbls>
        <c:axId val="517266384"/>
        <c:axId val="517266704"/>
      </c:scatterChart>
      <c:valAx>
        <c:axId val="5172663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a:t>Th2</a:t>
                </a:r>
                <a:r>
                  <a:rPr lang="en-US" sz="1400" baseline="0" dirty="0"/>
                  <a:t> (</a:t>
                </a:r>
                <a:r>
                  <a:rPr lang="en-US" sz="1400" baseline="0" dirty="0">
                    <a:latin typeface="Century Gothic" panose="020B0502020202020204" pitchFamily="34" charset="0"/>
                  </a:rPr>
                  <a:t>°)</a:t>
                </a:r>
                <a:endParaRPr lang="en-US" sz="1400" dirty="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17266704"/>
        <c:crosses val="autoZero"/>
        <c:crossBetween val="midCat"/>
      </c:valAx>
      <c:valAx>
        <c:axId val="517266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a:t>Th1</a:t>
                </a:r>
                <a:r>
                  <a:rPr lang="en-US" sz="1400" baseline="0" dirty="0"/>
                  <a:t> (</a:t>
                </a:r>
                <a:r>
                  <a:rPr lang="en-US" sz="1400" baseline="0" dirty="0">
                    <a:latin typeface="Century Gothic" panose="020B0502020202020204" pitchFamily="34" charset="0"/>
                  </a:rPr>
                  <a:t>°)</a:t>
                </a:r>
                <a:endParaRPr lang="en-US" sz="1400" dirty="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172663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The Effect of Potential Energy on Divergence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Angles!$H$1</c:f>
              <c:strCache>
                <c:ptCount val="1"/>
                <c:pt idx="0">
                  <c:v>time</c:v>
                </c:pt>
              </c:strCache>
            </c:strRef>
          </c:tx>
          <c:spPr>
            <a:ln w="25400" cap="rnd">
              <a:noFill/>
              <a:round/>
            </a:ln>
            <a:effectLst/>
          </c:spPr>
          <c:marker>
            <c:symbol val="circle"/>
            <c:size val="5"/>
            <c:spPr>
              <a:solidFill>
                <a:schemeClr val="accent1"/>
              </a:solidFill>
              <a:ln w="9525">
                <a:solidFill>
                  <a:schemeClr val="accent1"/>
                </a:solidFill>
              </a:ln>
              <a:effectLst/>
            </c:spPr>
          </c:marker>
          <c:xVal>
            <c:numRef>
              <c:f>Angles!$G$2:$G$19</c:f>
              <c:numCache>
                <c:formatCode>General</c:formatCode>
                <c:ptCount val="18"/>
                <c:pt idx="0">
                  <c:v>27.470182646465982</c:v>
                </c:pt>
                <c:pt idx="1">
                  <c:v>52.905315806976155</c:v>
                </c:pt>
                <c:pt idx="2">
                  <c:v>12.110184488852466</c:v>
                </c:pt>
                <c:pt idx="3">
                  <c:v>24.663985346593567</c:v>
                </c:pt>
                <c:pt idx="4">
                  <c:v>-24.82575013337825</c:v>
                </c:pt>
                <c:pt idx="5">
                  <c:v>-52.700916823661785</c:v>
                </c:pt>
                <c:pt idx="6">
                  <c:v>15.662634257669033</c:v>
                </c:pt>
                <c:pt idx="7">
                  <c:v>-51.709791751241511</c:v>
                </c:pt>
                <c:pt idx="8">
                  <c:v>40.493037215244897</c:v>
                </c:pt>
                <c:pt idx="9">
                  <c:v>-21.300383206932544</c:v>
                </c:pt>
                <c:pt idx="10">
                  <c:v>9.8700492941046747</c:v>
                </c:pt>
                <c:pt idx="11">
                  <c:v>-18.056215722150338</c:v>
                </c:pt>
                <c:pt idx="12">
                  <c:v>-38.094542692751034</c:v>
                </c:pt>
                <c:pt idx="13">
                  <c:v>19.949921355985687</c:v>
                </c:pt>
                <c:pt idx="14">
                  <c:v>-6.9089257549489691</c:v>
                </c:pt>
                <c:pt idx="15">
                  <c:v>52.905315806976155</c:v>
                </c:pt>
                <c:pt idx="16">
                  <c:v>30.169364407932942</c:v>
                </c:pt>
                <c:pt idx="17">
                  <c:v>27.470182646465982</c:v>
                </c:pt>
              </c:numCache>
            </c:numRef>
          </c:xVal>
          <c:yVal>
            <c:numRef>
              <c:f>Angles!$H$2:$H$19</c:f>
              <c:numCache>
                <c:formatCode>General</c:formatCode>
                <c:ptCount val="18"/>
                <c:pt idx="0">
                  <c:v>0</c:v>
                </c:pt>
                <c:pt idx="1">
                  <c:v>0</c:v>
                </c:pt>
                <c:pt idx="2">
                  <c:v>137</c:v>
                </c:pt>
                <c:pt idx="3">
                  <c:v>150</c:v>
                </c:pt>
                <c:pt idx="4">
                  <c:v>174</c:v>
                </c:pt>
                <c:pt idx="5">
                  <c:v>140</c:v>
                </c:pt>
                <c:pt idx="6">
                  <c:v>119</c:v>
                </c:pt>
                <c:pt idx="7">
                  <c:v>174</c:v>
                </c:pt>
                <c:pt idx="8">
                  <c:v>115</c:v>
                </c:pt>
                <c:pt idx="9">
                  <c:v>165</c:v>
                </c:pt>
                <c:pt idx="10">
                  <c:v>115</c:v>
                </c:pt>
                <c:pt idx="11">
                  <c:v>172</c:v>
                </c:pt>
                <c:pt idx="12">
                  <c:v>103</c:v>
                </c:pt>
                <c:pt idx="13">
                  <c:v>110</c:v>
                </c:pt>
                <c:pt idx="14">
                  <c:v>117</c:v>
                </c:pt>
                <c:pt idx="15">
                  <c:v>73</c:v>
                </c:pt>
                <c:pt idx="16">
                  <c:v>0</c:v>
                </c:pt>
                <c:pt idx="17">
                  <c:v>0</c:v>
                </c:pt>
              </c:numCache>
            </c:numRef>
          </c:yVal>
          <c:smooth val="0"/>
          <c:extLst>
            <c:ext xmlns:c16="http://schemas.microsoft.com/office/drawing/2014/chart" uri="{C3380CC4-5D6E-409C-BE32-E72D297353CC}">
              <c16:uniqueId val="{00000000-F369-49F2-BA32-DD44DD69F5B7}"/>
            </c:ext>
          </c:extLst>
        </c:ser>
        <c:dLbls>
          <c:showLegendKey val="0"/>
          <c:showVal val="0"/>
          <c:showCatName val="0"/>
          <c:showSerName val="0"/>
          <c:showPercent val="0"/>
          <c:showBubbleSize val="0"/>
        </c:dLbls>
        <c:axId val="773462584"/>
        <c:axId val="773462904"/>
      </c:scatterChart>
      <c:valAx>
        <c:axId val="7734625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a:t>Potential</a:t>
                </a:r>
                <a:r>
                  <a:rPr lang="en-US" sz="1400" baseline="0" dirty="0"/>
                  <a:t> Energy(Joules)</a:t>
                </a:r>
                <a:endParaRPr lang="en-US" sz="1400" dirty="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73462904"/>
        <c:crosses val="autoZero"/>
        <c:crossBetween val="midCat"/>
      </c:valAx>
      <c:valAx>
        <c:axId val="7734629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a:t>Divergence</a:t>
                </a:r>
                <a:r>
                  <a:rPr lang="en-US" sz="1400" baseline="0" dirty="0"/>
                  <a:t> Time (Sec)</a:t>
                </a:r>
                <a:endParaRPr lang="en-US" sz="1400" dirty="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734625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The</a:t>
            </a:r>
            <a:r>
              <a:rPr lang="en-US" baseline="0" dirty="0"/>
              <a:t> Effect of Mass Ratio on Critical Angle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187029746281716"/>
          <c:y val="0.16302222222222224"/>
          <c:w val="0.81136592300962385"/>
          <c:h val="0.64161504811898518"/>
        </c:manualLayout>
      </c:layout>
      <c:scatterChart>
        <c:scatterStyle val="lineMarker"/>
        <c:varyColors val="0"/>
        <c:ser>
          <c:idx val="0"/>
          <c:order val="0"/>
          <c:tx>
            <c:strRef>
              <c:f>Sheet2!$G$1</c:f>
              <c:strCache>
                <c:ptCount val="1"/>
                <c:pt idx="0">
                  <c:v>minimum div.</c:v>
                </c:pt>
              </c:strCache>
            </c:strRef>
          </c:tx>
          <c:spPr>
            <a:ln w="25400" cap="rnd">
              <a:noFill/>
              <a:round/>
            </a:ln>
            <a:effectLst/>
          </c:spPr>
          <c:marker>
            <c:symbol val="circle"/>
            <c:size val="5"/>
            <c:spPr>
              <a:solidFill>
                <a:schemeClr val="accent1"/>
              </a:solidFill>
              <a:ln w="9525">
                <a:solidFill>
                  <a:schemeClr val="accent1"/>
                </a:solidFill>
              </a:ln>
              <a:effectLst/>
            </c:spPr>
          </c:marker>
          <c:errBars>
            <c:errDir val="x"/>
            <c:errBarType val="both"/>
            <c:errValType val="fixedVal"/>
            <c:noEndCap val="0"/>
            <c:val val="0"/>
            <c:spPr>
              <a:noFill/>
              <a:ln w="9525" cap="flat" cmpd="sng" algn="ctr">
                <a:solidFill>
                  <a:schemeClr val="tx1">
                    <a:lumMod val="65000"/>
                    <a:lumOff val="35000"/>
                  </a:schemeClr>
                </a:solidFill>
                <a:round/>
              </a:ln>
              <a:effectLst/>
            </c:spPr>
          </c:errBars>
          <c:errBars>
            <c:errDir val="y"/>
            <c:errBarType val="both"/>
            <c:errValType val="fixedVal"/>
            <c:noEndCap val="0"/>
            <c:val val="0.1"/>
            <c:spPr>
              <a:noFill/>
              <a:ln w="9525" cap="flat" cmpd="sng" algn="ctr">
                <a:solidFill>
                  <a:schemeClr val="tx1">
                    <a:lumMod val="65000"/>
                    <a:lumOff val="35000"/>
                  </a:schemeClr>
                </a:solidFill>
                <a:round/>
              </a:ln>
              <a:effectLst/>
            </c:spPr>
          </c:errBars>
          <c:xVal>
            <c:numRef>
              <c:f>Sheet2!$C$2:$C$9</c:f>
              <c:numCache>
                <c:formatCode>General</c:formatCode>
                <c:ptCount val="8"/>
                <c:pt idx="0">
                  <c:v>3</c:v>
                </c:pt>
                <c:pt idx="1">
                  <c:v>2</c:v>
                </c:pt>
                <c:pt idx="2">
                  <c:v>1.5</c:v>
                </c:pt>
                <c:pt idx="3">
                  <c:v>1</c:v>
                </c:pt>
                <c:pt idx="4">
                  <c:v>0.66666666666666663</c:v>
                </c:pt>
                <c:pt idx="5">
                  <c:v>0.5</c:v>
                </c:pt>
                <c:pt idx="6">
                  <c:v>0.33333333333333331</c:v>
                </c:pt>
              </c:numCache>
            </c:numRef>
          </c:xVal>
          <c:yVal>
            <c:numRef>
              <c:f>Sheet2!$G$2:$G$9</c:f>
              <c:numCache>
                <c:formatCode>General</c:formatCode>
                <c:ptCount val="8"/>
                <c:pt idx="0">
                  <c:v>53.49</c:v>
                </c:pt>
                <c:pt idx="1">
                  <c:v>79</c:v>
                </c:pt>
                <c:pt idx="2">
                  <c:v>85.8</c:v>
                </c:pt>
                <c:pt idx="3">
                  <c:v>79.150000000000006</c:v>
                </c:pt>
                <c:pt idx="4">
                  <c:v>72.56</c:v>
                </c:pt>
                <c:pt idx="5">
                  <c:v>60</c:v>
                </c:pt>
                <c:pt idx="6">
                  <c:v>90.57</c:v>
                </c:pt>
              </c:numCache>
            </c:numRef>
          </c:yVal>
          <c:smooth val="0"/>
          <c:extLst>
            <c:ext xmlns:c16="http://schemas.microsoft.com/office/drawing/2014/chart" uri="{C3380CC4-5D6E-409C-BE32-E72D297353CC}">
              <c16:uniqueId val="{00000000-22F4-499B-A492-BF16B4A21746}"/>
            </c:ext>
          </c:extLst>
        </c:ser>
        <c:dLbls>
          <c:showLegendKey val="0"/>
          <c:showVal val="0"/>
          <c:showCatName val="0"/>
          <c:showSerName val="0"/>
          <c:showPercent val="0"/>
          <c:showBubbleSize val="0"/>
        </c:dLbls>
        <c:axId val="381226480"/>
        <c:axId val="381224880"/>
      </c:scatterChart>
      <c:valAx>
        <c:axId val="3812264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Mass</a:t>
                </a:r>
                <a:r>
                  <a:rPr lang="en-US" baseline="0" dirty="0"/>
                  <a:t> ratio (m1/m2)</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1224880"/>
        <c:crosses val="autoZero"/>
        <c:crossBetween val="midCat"/>
      </c:valAx>
      <c:valAx>
        <c:axId val="381224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Critical</a:t>
                </a:r>
                <a:r>
                  <a:rPr lang="en-US" baseline="0" dirty="0"/>
                  <a:t> Angle(</a:t>
                </a:r>
                <a:r>
                  <a:rPr lang="en-US" baseline="0" dirty="0">
                    <a:latin typeface="Trebuchet MS" panose="020B0603020202020204" pitchFamily="34" charset="0"/>
                  </a:rPr>
                  <a:t>°)</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12264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The</a:t>
            </a:r>
            <a:r>
              <a:rPr lang="en-US" baseline="0" dirty="0"/>
              <a:t> Effect of Mass Difference on Critical Angle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Sheet2!$G$1</c:f>
              <c:strCache>
                <c:ptCount val="1"/>
                <c:pt idx="0">
                  <c:v>minimum div.</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Sheet2!$E$2:$E$10</c:f>
              <c:numCache>
                <c:formatCode>General</c:formatCode>
                <c:ptCount val="9"/>
                <c:pt idx="0">
                  <c:v>2</c:v>
                </c:pt>
                <c:pt idx="1">
                  <c:v>1</c:v>
                </c:pt>
                <c:pt idx="2">
                  <c:v>1</c:v>
                </c:pt>
                <c:pt idx="3">
                  <c:v>0</c:v>
                </c:pt>
                <c:pt idx="4">
                  <c:v>-1</c:v>
                </c:pt>
                <c:pt idx="5">
                  <c:v>-1</c:v>
                </c:pt>
                <c:pt idx="6">
                  <c:v>-2</c:v>
                </c:pt>
              </c:numCache>
            </c:numRef>
          </c:xVal>
          <c:yVal>
            <c:numRef>
              <c:f>Sheet2!$G$2:$G$10</c:f>
              <c:numCache>
                <c:formatCode>General</c:formatCode>
                <c:ptCount val="9"/>
                <c:pt idx="0">
                  <c:v>53.49</c:v>
                </c:pt>
                <c:pt idx="1">
                  <c:v>79</c:v>
                </c:pt>
                <c:pt idx="2">
                  <c:v>85.8</c:v>
                </c:pt>
                <c:pt idx="3">
                  <c:v>79.150000000000006</c:v>
                </c:pt>
                <c:pt idx="4">
                  <c:v>72.56</c:v>
                </c:pt>
                <c:pt idx="5">
                  <c:v>60</c:v>
                </c:pt>
                <c:pt idx="6">
                  <c:v>90.57</c:v>
                </c:pt>
              </c:numCache>
            </c:numRef>
          </c:yVal>
          <c:smooth val="0"/>
          <c:extLst>
            <c:ext xmlns:c16="http://schemas.microsoft.com/office/drawing/2014/chart" uri="{C3380CC4-5D6E-409C-BE32-E72D297353CC}">
              <c16:uniqueId val="{00000000-DA38-495A-A10D-91F4C782636B}"/>
            </c:ext>
          </c:extLst>
        </c:ser>
        <c:dLbls>
          <c:showLegendKey val="0"/>
          <c:showVal val="0"/>
          <c:showCatName val="0"/>
          <c:showSerName val="0"/>
          <c:showPercent val="0"/>
          <c:showBubbleSize val="0"/>
        </c:dLbls>
        <c:axId val="645703696"/>
        <c:axId val="645705296"/>
      </c:scatterChart>
      <c:valAx>
        <c:axId val="6457036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Mass</a:t>
                </a:r>
                <a:r>
                  <a:rPr lang="en-US" baseline="0" dirty="0"/>
                  <a:t> difference (m1-m2)</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5705296"/>
        <c:crosses val="autoZero"/>
        <c:crossBetween val="midCat"/>
      </c:valAx>
      <c:valAx>
        <c:axId val="6457052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Critical</a:t>
                </a:r>
                <a:r>
                  <a:rPr lang="en-US" baseline="0" dirty="0"/>
                  <a:t> Angle (</a:t>
                </a:r>
                <a:r>
                  <a:rPr lang="en-US" baseline="0" dirty="0">
                    <a:latin typeface="Trebuchet MS" panose="020B0603020202020204" pitchFamily="34" charset="0"/>
                  </a:rPr>
                  <a:t>°)</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57036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The</a:t>
            </a:r>
            <a:r>
              <a:rPr lang="en-US" baseline="0" dirty="0"/>
              <a:t> Effect of Length on Critical Angle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Sheet5!$E$1</c:f>
              <c:strCache>
                <c:ptCount val="1"/>
                <c:pt idx="0">
                  <c:v>critical angle</c:v>
                </c:pt>
              </c:strCache>
            </c:strRef>
          </c:tx>
          <c:spPr>
            <a:ln w="38100" cap="rnd">
              <a:noFill/>
              <a:round/>
            </a:ln>
            <a:effectLst/>
          </c:spPr>
          <c:marker>
            <c:symbol val="circle"/>
            <c:size val="5"/>
            <c:spPr>
              <a:solidFill>
                <a:schemeClr val="accent1"/>
              </a:solidFill>
              <a:ln w="9525">
                <a:solidFill>
                  <a:schemeClr val="accent1"/>
                </a:solidFill>
              </a:ln>
              <a:effectLst/>
            </c:spPr>
          </c:marker>
          <c:xVal>
            <c:numRef>
              <c:f>Sheet5!$C$2:$C$8</c:f>
              <c:numCache>
                <c:formatCode>General</c:formatCode>
                <c:ptCount val="7"/>
                <c:pt idx="0">
                  <c:v>1</c:v>
                </c:pt>
                <c:pt idx="1">
                  <c:v>0.5</c:v>
                </c:pt>
                <c:pt idx="2">
                  <c:v>0.33333333333333331</c:v>
                </c:pt>
                <c:pt idx="3">
                  <c:v>0.66666666666666663</c:v>
                </c:pt>
                <c:pt idx="4">
                  <c:v>2</c:v>
                </c:pt>
                <c:pt idx="5">
                  <c:v>3</c:v>
                </c:pt>
                <c:pt idx="6">
                  <c:v>1.5</c:v>
                </c:pt>
              </c:numCache>
            </c:numRef>
          </c:xVal>
          <c:yVal>
            <c:numRef>
              <c:f>Sheet5!$E$2:$E$8</c:f>
              <c:numCache>
                <c:formatCode>General</c:formatCode>
                <c:ptCount val="7"/>
                <c:pt idx="0">
                  <c:v>79.150000000000006</c:v>
                </c:pt>
                <c:pt idx="1">
                  <c:v>100.37</c:v>
                </c:pt>
                <c:pt idx="2">
                  <c:v>98.68</c:v>
                </c:pt>
                <c:pt idx="3">
                  <c:v>100.47</c:v>
                </c:pt>
                <c:pt idx="4">
                  <c:v>77.17</c:v>
                </c:pt>
                <c:pt idx="5">
                  <c:v>68.150000000000006</c:v>
                </c:pt>
                <c:pt idx="6">
                  <c:v>80</c:v>
                </c:pt>
              </c:numCache>
            </c:numRef>
          </c:yVal>
          <c:smooth val="0"/>
          <c:extLst>
            <c:ext xmlns:c16="http://schemas.microsoft.com/office/drawing/2014/chart" uri="{C3380CC4-5D6E-409C-BE32-E72D297353CC}">
              <c16:uniqueId val="{00000000-5474-4397-BBA5-EEA33FCF4E79}"/>
            </c:ext>
          </c:extLst>
        </c:ser>
        <c:dLbls>
          <c:showLegendKey val="0"/>
          <c:showVal val="0"/>
          <c:showCatName val="0"/>
          <c:showSerName val="0"/>
          <c:showPercent val="0"/>
          <c:showBubbleSize val="0"/>
        </c:dLbls>
        <c:axId val="412700464"/>
        <c:axId val="238899896"/>
      </c:scatterChart>
      <c:valAx>
        <c:axId val="41270046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Length</a:t>
                </a:r>
                <a:r>
                  <a:rPr lang="en-US" baseline="0" dirty="0"/>
                  <a:t> Ratio (L1/L2)</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8899896"/>
        <c:crosses val="autoZero"/>
        <c:crossBetween val="midCat"/>
      </c:valAx>
      <c:valAx>
        <c:axId val="2388998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Critical</a:t>
                </a:r>
                <a:r>
                  <a:rPr lang="en-US" baseline="0" dirty="0"/>
                  <a:t> Angle(</a:t>
                </a:r>
                <a:r>
                  <a:rPr lang="en-US" baseline="0" dirty="0">
                    <a:latin typeface="Trebuchet MS" panose="020B0603020202020204" pitchFamily="34" charset="0"/>
                  </a:rPr>
                  <a:t>°)</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27004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en-US" sz="1400" b="0" i="0" baseline="0" dirty="0">
                <a:effectLst/>
              </a:rPr>
              <a:t>The Effect of Length on Critical Angle</a:t>
            </a:r>
            <a:endParaRPr lang="en-US" sz="11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en-US" sz="1100"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scatterChart>
        <c:scatterStyle val="lineMarker"/>
        <c:varyColors val="0"/>
        <c:ser>
          <c:idx val="0"/>
          <c:order val="0"/>
          <c:tx>
            <c:strRef>
              <c:f>Sheet5!$E$1</c:f>
              <c:strCache>
                <c:ptCount val="1"/>
                <c:pt idx="0">
                  <c:v>critical angle</c:v>
                </c:pt>
              </c:strCache>
            </c:strRef>
          </c:tx>
          <c:spPr>
            <a:ln w="38100" cap="rnd">
              <a:noFill/>
              <a:round/>
            </a:ln>
            <a:effectLst/>
          </c:spPr>
          <c:marker>
            <c:symbol val="circle"/>
            <c:size val="5"/>
            <c:spPr>
              <a:solidFill>
                <a:schemeClr val="accent1"/>
              </a:solidFill>
              <a:ln w="25400">
                <a:noFill/>
              </a:ln>
              <a:effectLst/>
            </c:spPr>
          </c:marker>
          <c:xVal>
            <c:numRef>
              <c:f>Sheet5!$D$2:$D$8</c:f>
              <c:numCache>
                <c:formatCode>General</c:formatCode>
                <c:ptCount val="7"/>
                <c:pt idx="0">
                  <c:v>0</c:v>
                </c:pt>
                <c:pt idx="1">
                  <c:v>-1</c:v>
                </c:pt>
                <c:pt idx="2">
                  <c:v>-2</c:v>
                </c:pt>
                <c:pt idx="3">
                  <c:v>-1</c:v>
                </c:pt>
                <c:pt idx="4">
                  <c:v>1</c:v>
                </c:pt>
                <c:pt idx="5">
                  <c:v>2</c:v>
                </c:pt>
                <c:pt idx="6">
                  <c:v>1</c:v>
                </c:pt>
              </c:numCache>
            </c:numRef>
          </c:xVal>
          <c:yVal>
            <c:numRef>
              <c:f>Sheet5!$E$2:$E$8</c:f>
              <c:numCache>
                <c:formatCode>General</c:formatCode>
                <c:ptCount val="7"/>
                <c:pt idx="0">
                  <c:v>79.150000000000006</c:v>
                </c:pt>
                <c:pt idx="1">
                  <c:v>100.37</c:v>
                </c:pt>
                <c:pt idx="2">
                  <c:v>98.68</c:v>
                </c:pt>
                <c:pt idx="3">
                  <c:v>100.47</c:v>
                </c:pt>
                <c:pt idx="4">
                  <c:v>77.17</c:v>
                </c:pt>
                <c:pt idx="5">
                  <c:v>68.150000000000006</c:v>
                </c:pt>
                <c:pt idx="6">
                  <c:v>80</c:v>
                </c:pt>
              </c:numCache>
            </c:numRef>
          </c:yVal>
          <c:smooth val="0"/>
          <c:extLst>
            <c:ext xmlns:c16="http://schemas.microsoft.com/office/drawing/2014/chart" uri="{C3380CC4-5D6E-409C-BE32-E72D297353CC}">
              <c16:uniqueId val="{00000000-D33C-4B3A-B442-A4DC5CAD9B83}"/>
            </c:ext>
          </c:extLst>
        </c:ser>
        <c:dLbls>
          <c:showLegendKey val="0"/>
          <c:showVal val="0"/>
          <c:showCatName val="0"/>
          <c:showSerName val="0"/>
          <c:showPercent val="0"/>
          <c:showBubbleSize val="0"/>
        </c:dLbls>
        <c:axId val="421508720"/>
        <c:axId val="421509360"/>
      </c:scatterChart>
      <c:valAx>
        <c:axId val="4215087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Mass</a:t>
                </a:r>
                <a:r>
                  <a:rPr lang="en-US" baseline="0" dirty="0"/>
                  <a:t> Difference (L1-L2)</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1509360"/>
        <c:crosses val="autoZero"/>
        <c:crossBetween val="midCat"/>
      </c:valAx>
      <c:valAx>
        <c:axId val="4215093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Critical</a:t>
                </a:r>
                <a:r>
                  <a:rPr lang="en-US" baseline="0" dirty="0"/>
                  <a:t> Angle</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150872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The</a:t>
            </a:r>
            <a:r>
              <a:rPr lang="en-US" baseline="0" dirty="0"/>
              <a:t> Effect of Angle Variation Factor on Splitting Time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diverge time</c:v>
                </c:pt>
              </c:strCache>
            </c:strRef>
          </c:tx>
          <c:spPr>
            <a:ln w="25400" cap="rnd">
              <a:noFill/>
              <a:round/>
            </a:ln>
            <a:effectLst/>
          </c:spPr>
          <c:marker>
            <c:symbol val="circle"/>
            <c:size val="5"/>
            <c:spPr>
              <a:solidFill>
                <a:schemeClr val="accent1"/>
              </a:solidFill>
              <a:ln w="9525">
                <a:solidFill>
                  <a:schemeClr val="accent1"/>
                </a:solidFill>
              </a:ln>
              <a:effectLst/>
            </c:spPr>
          </c:marker>
          <c:errBars>
            <c:errDir val="y"/>
            <c:errBarType val="both"/>
            <c:errValType val="fixedVal"/>
            <c:noEndCap val="0"/>
            <c:val val="1"/>
            <c:spPr>
              <a:noFill/>
              <a:ln w="9525" cap="flat" cmpd="sng" algn="ctr">
                <a:solidFill>
                  <a:schemeClr val="tx1">
                    <a:lumMod val="65000"/>
                    <a:lumOff val="35000"/>
                  </a:schemeClr>
                </a:solidFill>
                <a:round/>
              </a:ln>
              <a:effectLst/>
            </c:spPr>
          </c:errBars>
          <c:errBars>
            <c:errDir val="x"/>
            <c:errBarType val="both"/>
            <c:errValType val="fixedVal"/>
            <c:noEndCap val="0"/>
            <c:val val="0"/>
            <c:spPr>
              <a:noFill/>
              <a:ln w="9525" cap="flat" cmpd="sng" algn="ctr">
                <a:solidFill>
                  <a:schemeClr val="tx1">
                    <a:lumMod val="65000"/>
                    <a:lumOff val="35000"/>
                  </a:schemeClr>
                </a:solidFill>
                <a:round/>
              </a:ln>
              <a:effectLst/>
            </c:spPr>
          </c:errBars>
          <c:xVal>
            <c:numRef>
              <c:f>Sheet1!$A$2:$A$18</c:f>
              <c:numCache>
                <c:formatCode>0.00E+00</c:formatCode>
                <c:ptCount val="17"/>
                <c:pt idx="0">
                  <c:v>10</c:v>
                </c:pt>
                <c:pt idx="1">
                  <c:v>100</c:v>
                </c:pt>
                <c:pt idx="2">
                  <c:v>1000</c:v>
                </c:pt>
                <c:pt idx="3">
                  <c:v>10000</c:v>
                </c:pt>
                <c:pt idx="4">
                  <c:v>100000</c:v>
                </c:pt>
                <c:pt idx="5">
                  <c:v>1000000</c:v>
                </c:pt>
                <c:pt idx="6">
                  <c:v>10000000</c:v>
                </c:pt>
                <c:pt idx="7">
                  <c:v>100000000</c:v>
                </c:pt>
                <c:pt idx="8">
                  <c:v>1000000000</c:v>
                </c:pt>
                <c:pt idx="9">
                  <c:v>10000000000</c:v>
                </c:pt>
                <c:pt idx="10">
                  <c:v>100000000000</c:v>
                </c:pt>
                <c:pt idx="11">
                  <c:v>1000000000000</c:v>
                </c:pt>
                <c:pt idx="12">
                  <c:v>10000000000000</c:v>
                </c:pt>
                <c:pt idx="13">
                  <c:v>100000000000000</c:v>
                </c:pt>
                <c:pt idx="14">
                  <c:v>1000000000000000</c:v>
                </c:pt>
                <c:pt idx="15">
                  <c:v>1E+16</c:v>
                </c:pt>
              </c:numCache>
            </c:numRef>
          </c:xVal>
          <c:yVal>
            <c:numRef>
              <c:f>Sheet1!$B$2:$B$18</c:f>
              <c:numCache>
                <c:formatCode>General</c:formatCode>
                <c:ptCount val="17"/>
                <c:pt idx="0">
                  <c:v>0</c:v>
                </c:pt>
                <c:pt idx="1">
                  <c:v>5</c:v>
                </c:pt>
                <c:pt idx="2">
                  <c:v>10</c:v>
                </c:pt>
                <c:pt idx="3">
                  <c:v>14</c:v>
                </c:pt>
                <c:pt idx="4">
                  <c:v>16</c:v>
                </c:pt>
                <c:pt idx="5">
                  <c:v>17</c:v>
                </c:pt>
                <c:pt idx="6">
                  <c:v>20</c:v>
                </c:pt>
                <c:pt idx="7">
                  <c:v>21</c:v>
                </c:pt>
                <c:pt idx="8">
                  <c:v>20</c:v>
                </c:pt>
                <c:pt idx="9">
                  <c:v>21</c:v>
                </c:pt>
                <c:pt idx="10">
                  <c:v>20</c:v>
                </c:pt>
                <c:pt idx="11">
                  <c:v>21</c:v>
                </c:pt>
                <c:pt idx="12">
                  <c:v>20</c:v>
                </c:pt>
                <c:pt idx="13">
                  <c:v>19</c:v>
                </c:pt>
                <c:pt idx="14">
                  <c:v>19</c:v>
                </c:pt>
                <c:pt idx="15">
                  <c:v>20</c:v>
                </c:pt>
              </c:numCache>
            </c:numRef>
          </c:yVal>
          <c:smooth val="0"/>
          <c:extLst>
            <c:ext xmlns:c16="http://schemas.microsoft.com/office/drawing/2014/chart" uri="{C3380CC4-5D6E-409C-BE32-E72D297353CC}">
              <c16:uniqueId val="{00000000-130E-4F9F-999B-FC5B96394C29}"/>
            </c:ext>
          </c:extLst>
        </c:ser>
        <c:dLbls>
          <c:showLegendKey val="0"/>
          <c:showVal val="0"/>
          <c:showCatName val="0"/>
          <c:showSerName val="0"/>
          <c:showPercent val="0"/>
          <c:showBubbleSize val="0"/>
        </c:dLbls>
        <c:axId val="732617464"/>
        <c:axId val="732613304"/>
      </c:scatterChart>
      <c:valAx>
        <c:axId val="732617464"/>
        <c:scaling>
          <c:logBase val="10"/>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Variation</a:t>
                </a:r>
                <a:r>
                  <a:rPr lang="en-US" baseline="0" dirty="0"/>
                  <a:t> Factor</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613304"/>
        <c:crosses val="autoZero"/>
        <c:crossBetween val="midCat"/>
        <c:minorUnit val="100"/>
      </c:valAx>
      <c:valAx>
        <c:axId val="732613304"/>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Separation</a:t>
                </a:r>
                <a:r>
                  <a:rPr lang="en-US" baseline="0" dirty="0"/>
                  <a:t> time (sec)</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61746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The</a:t>
            </a:r>
            <a:r>
              <a:rPr lang="en-US" baseline="0" dirty="0"/>
              <a:t> Effect of Angles on Chaos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7931206797326806E-2"/>
          <c:y val="0.11541375532490006"/>
          <c:w val="0.90287977915509188"/>
          <c:h val="0.74627659600825125"/>
        </c:manualLayout>
      </c:layout>
      <c:scatterChart>
        <c:scatterStyle val="lineMarker"/>
        <c:varyColors val="0"/>
        <c:ser>
          <c:idx val="0"/>
          <c:order val="0"/>
          <c:tx>
            <c:strRef>
              <c:f>Sheet6!$B$1</c:f>
              <c:strCache>
                <c:ptCount val="1"/>
                <c:pt idx="0">
                  <c:v>#REF!</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Sheet6!$A$2:$A$20</c:f>
              <c:numCache>
                <c:formatCode>General</c:formatCode>
                <c:ptCount val="19"/>
                <c:pt idx="0">
                  <c:v>-180</c:v>
                </c:pt>
                <c:pt idx="1">
                  <c:v>-150</c:v>
                </c:pt>
                <c:pt idx="2">
                  <c:v>-120</c:v>
                </c:pt>
                <c:pt idx="3">
                  <c:v>-90</c:v>
                </c:pt>
                <c:pt idx="4">
                  <c:v>-45</c:v>
                </c:pt>
                <c:pt idx="5">
                  <c:v>-15</c:v>
                </c:pt>
                <c:pt idx="6">
                  <c:v>0</c:v>
                </c:pt>
                <c:pt idx="7">
                  <c:v>15</c:v>
                </c:pt>
                <c:pt idx="8">
                  <c:v>30</c:v>
                </c:pt>
                <c:pt idx="9">
                  <c:v>45</c:v>
                </c:pt>
                <c:pt idx="10">
                  <c:v>60</c:v>
                </c:pt>
                <c:pt idx="11">
                  <c:v>81.5</c:v>
                </c:pt>
                <c:pt idx="12">
                  <c:v>90</c:v>
                </c:pt>
                <c:pt idx="13">
                  <c:v>95.03</c:v>
                </c:pt>
                <c:pt idx="14">
                  <c:v>120</c:v>
                </c:pt>
                <c:pt idx="15">
                  <c:v>150</c:v>
                </c:pt>
                <c:pt idx="16">
                  <c:v>155.03</c:v>
                </c:pt>
                <c:pt idx="17">
                  <c:v>180</c:v>
                </c:pt>
              </c:numCache>
            </c:numRef>
          </c:xVal>
          <c:yVal>
            <c:numRef>
              <c:f>Sheet6!$B$2:$B$20</c:f>
              <c:numCache>
                <c:formatCode>General</c:formatCode>
                <c:ptCount val="19"/>
                <c:pt idx="0">
                  <c:v>0</c:v>
                </c:pt>
                <c:pt idx="1">
                  <c:v>0</c:v>
                </c:pt>
                <c:pt idx="2">
                  <c:v>36.03</c:v>
                </c:pt>
                <c:pt idx="3">
                  <c:v>56</c:v>
                </c:pt>
                <c:pt idx="4">
                  <c:v>79</c:v>
                </c:pt>
                <c:pt idx="5">
                  <c:v>85.09</c:v>
                </c:pt>
                <c:pt idx="6">
                  <c:v>80.010000000000005</c:v>
                </c:pt>
                <c:pt idx="7">
                  <c:v>59.34</c:v>
                </c:pt>
                <c:pt idx="8">
                  <c:v>75.099999999999994</c:v>
                </c:pt>
                <c:pt idx="9">
                  <c:v>72.89</c:v>
                </c:pt>
                <c:pt idx="10">
                  <c:v>88.72</c:v>
                </c:pt>
                <c:pt idx="11">
                  <c:v>60</c:v>
                </c:pt>
                <c:pt idx="12">
                  <c:v>47.85</c:v>
                </c:pt>
                <c:pt idx="13">
                  <c:v>30</c:v>
                </c:pt>
                <c:pt idx="14">
                  <c:v>14.76</c:v>
                </c:pt>
                <c:pt idx="15">
                  <c:v>0</c:v>
                </c:pt>
                <c:pt idx="16">
                  <c:v>0</c:v>
                </c:pt>
                <c:pt idx="17">
                  <c:v>0</c:v>
                </c:pt>
              </c:numCache>
            </c:numRef>
          </c:yVal>
          <c:smooth val="0"/>
          <c:extLst>
            <c:ext xmlns:c16="http://schemas.microsoft.com/office/drawing/2014/chart" uri="{C3380CC4-5D6E-409C-BE32-E72D297353CC}">
              <c16:uniqueId val="{00000000-4E19-44D2-A875-F842270EC050}"/>
            </c:ext>
          </c:extLst>
        </c:ser>
        <c:dLbls>
          <c:showLegendKey val="0"/>
          <c:showVal val="0"/>
          <c:showCatName val="0"/>
          <c:showSerName val="0"/>
          <c:showPercent val="0"/>
          <c:showBubbleSize val="0"/>
        </c:dLbls>
        <c:axId val="517266384"/>
        <c:axId val="517266704"/>
      </c:scatterChart>
      <c:valAx>
        <c:axId val="5172663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a:t>Th2</a:t>
                </a:r>
                <a:r>
                  <a:rPr lang="en-US" sz="1400" baseline="0" dirty="0"/>
                  <a:t> (</a:t>
                </a:r>
                <a:r>
                  <a:rPr lang="en-US" sz="1400" baseline="0" dirty="0">
                    <a:latin typeface="Century Gothic" panose="020B0502020202020204" pitchFamily="34" charset="0"/>
                  </a:rPr>
                  <a:t>°)</a:t>
                </a:r>
                <a:endParaRPr lang="en-US" sz="1400" dirty="0"/>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17266704"/>
        <c:crosses val="autoZero"/>
        <c:crossBetween val="midCat"/>
      </c:valAx>
      <c:valAx>
        <c:axId val="517266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dirty="0"/>
                  <a:t>Th1</a:t>
                </a:r>
                <a:r>
                  <a:rPr lang="en-US" sz="1400" baseline="0" dirty="0"/>
                  <a:t> (</a:t>
                </a:r>
                <a:r>
                  <a:rPr lang="en-US" sz="1400" baseline="0" dirty="0">
                    <a:latin typeface="Century Gothic" panose="020B0502020202020204" pitchFamily="34" charset="0"/>
                  </a:rPr>
                  <a:t>°)</a:t>
                </a:r>
                <a:endParaRPr lang="en-US" sz="1400" dirty="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172663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hyperlink" Target="https://bit.ly/2TYGDeb" TargetMode="External"/><Relationship Id="rId1" Type="http://schemas.openxmlformats.org/officeDocument/2006/relationships/hyperlink" Target="https://bit.ly/37tI7kF" TargetMode="Externa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hyperlink" Target="https://bit.ly/37tI7kF" TargetMode="External"/><Relationship Id="rId7" Type="http://schemas.openxmlformats.org/officeDocument/2006/relationships/image" Target="../media/image21.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hyperlink" Target="https://bit.ly/2TYGDeb"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5864CC-1A61-4D1C-98A5-F29E631BDAB2}"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6062468F-6A29-430F-8E24-2623D7A65938}">
      <dgm:prSet phldrT="[Text]"/>
      <dgm:spPr>
        <a:noFill/>
      </dgm:spPr>
      <dgm:t>
        <a:bodyPr/>
        <a:lstStyle/>
        <a:p>
          <a:r>
            <a:rPr lang="en-US" dirty="0">
              <a:solidFill>
                <a:schemeClr val="tx1"/>
              </a:solidFill>
            </a:rPr>
            <a:t>A PC, Mac or Linux system</a:t>
          </a:r>
        </a:p>
      </dgm:t>
    </dgm:pt>
    <dgm:pt modelId="{AB10CD36-357B-4474-AFCD-E67853D05445}" type="parTrans" cxnId="{2EADA72D-2901-4D54-B309-178B50FEC807}">
      <dgm:prSet/>
      <dgm:spPr/>
      <dgm:t>
        <a:bodyPr/>
        <a:lstStyle/>
        <a:p>
          <a:endParaRPr lang="en-US"/>
        </a:p>
      </dgm:t>
    </dgm:pt>
    <dgm:pt modelId="{9958FD0D-5EE3-4C09-8999-7932C4B36805}" type="sibTrans" cxnId="{2EADA72D-2901-4D54-B309-178B50FEC807}">
      <dgm:prSet/>
      <dgm:spPr/>
      <dgm:t>
        <a:bodyPr/>
        <a:lstStyle/>
        <a:p>
          <a:endParaRPr lang="en-US"/>
        </a:p>
      </dgm:t>
    </dgm:pt>
    <dgm:pt modelId="{95BA925C-605D-48F8-87C0-506FB4152B6A}">
      <dgm:prSet phldrT="[Text]" custT="1"/>
      <dgm:spPr>
        <a:noFill/>
      </dgm:spPr>
      <dgm:t>
        <a:bodyPr/>
        <a:lstStyle/>
        <a:p>
          <a:r>
            <a:rPr lang="en-US" sz="1900" dirty="0">
              <a:solidFill>
                <a:schemeClr val="tx1"/>
              </a:solidFill>
            </a:rPr>
            <a:t>Code</a:t>
          </a:r>
        </a:p>
      </dgm:t>
    </dgm:pt>
    <dgm:pt modelId="{CBC8C15D-78AC-4499-A59B-8E15D947B09B}" type="parTrans" cxnId="{457E0C07-EFD5-4E97-92B4-70AA95ED252A}">
      <dgm:prSet/>
      <dgm:spPr/>
      <dgm:t>
        <a:bodyPr/>
        <a:lstStyle/>
        <a:p>
          <a:endParaRPr lang="en-US"/>
        </a:p>
      </dgm:t>
    </dgm:pt>
    <dgm:pt modelId="{C57BA10D-45C7-4177-8431-8F08C8086DE2}" type="sibTrans" cxnId="{457E0C07-EFD5-4E97-92B4-70AA95ED252A}">
      <dgm:prSet/>
      <dgm:spPr/>
      <dgm:t>
        <a:bodyPr/>
        <a:lstStyle/>
        <a:p>
          <a:endParaRPr lang="en-US"/>
        </a:p>
      </dgm:t>
    </dgm:pt>
    <dgm:pt modelId="{263762C0-ECD5-4536-A4B4-D79B1871CAF6}">
      <dgm:prSet phldrT="[Text]" custT="1"/>
      <dgm:spPr>
        <a:noFill/>
      </dgm:spPr>
      <dgm:t>
        <a:bodyPr/>
        <a:lstStyle/>
        <a:p>
          <a:r>
            <a:rPr lang="en-US" sz="1400" dirty="0">
              <a:solidFill>
                <a:schemeClr val="tx1"/>
              </a:solidFill>
            </a:rPr>
            <a:t>Found at https://github.com/Tharthar2/sci-fair-2020-final</a:t>
          </a:r>
        </a:p>
      </dgm:t>
    </dgm:pt>
    <dgm:pt modelId="{7A6BF470-BA70-4475-BABC-5F6DF3CE7D90}" type="parTrans" cxnId="{4E9DF053-273F-45CD-907B-82328088ECC5}">
      <dgm:prSet/>
      <dgm:spPr/>
      <dgm:t>
        <a:bodyPr/>
        <a:lstStyle/>
        <a:p>
          <a:endParaRPr lang="en-US"/>
        </a:p>
      </dgm:t>
    </dgm:pt>
    <dgm:pt modelId="{AF93D025-BE7A-444D-8310-20771EF89CAE}" type="sibTrans" cxnId="{4E9DF053-273F-45CD-907B-82328088ECC5}">
      <dgm:prSet/>
      <dgm:spPr/>
      <dgm:t>
        <a:bodyPr/>
        <a:lstStyle/>
        <a:p>
          <a:endParaRPr lang="en-US"/>
        </a:p>
      </dgm:t>
    </dgm:pt>
    <dgm:pt modelId="{B9797E6C-30F4-42B9-BD7F-3073FD4E7994}">
      <dgm:prSet phldrT="[Text]"/>
      <dgm:spPr>
        <a:noFill/>
      </dgm:spPr>
      <dgm:t>
        <a:bodyPr/>
        <a:lstStyle/>
        <a:p>
          <a:r>
            <a:rPr lang="en-US" dirty="0">
              <a:solidFill>
                <a:schemeClr val="tx1"/>
              </a:solidFill>
            </a:rPr>
            <a:t>Editor and Packages</a:t>
          </a:r>
        </a:p>
      </dgm:t>
    </dgm:pt>
    <dgm:pt modelId="{D0AF3ED3-1D42-4A7A-9C71-F548EE5D147F}" type="parTrans" cxnId="{CD85A9FF-79C4-438D-9E24-FD22E0DEE099}">
      <dgm:prSet/>
      <dgm:spPr/>
      <dgm:t>
        <a:bodyPr/>
        <a:lstStyle/>
        <a:p>
          <a:endParaRPr lang="en-US"/>
        </a:p>
      </dgm:t>
    </dgm:pt>
    <dgm:pt modelId="{30763DC3-911F-43C0-A9BB-553AC47AEBB2}" type="sibTrans" cxnId="{CD85A9FF-79C4-438D-9E24-FD22E0DEE099}">
      <dgm:prSet/>
      <dgm:spPr/>
      <dgm:t>
        <a:bodyPr/>
        <a:lstStyle/>
        <a:p>
          <a:endParaRPr lang="en-US"/>
        </a:p>
      </dgm:t>
    </dgm:pt>
    <dgm:pt modelId="{4D89F38A-0282-4EEC-BCB0-C6169AC1BCA6}">
      <dgm:prSet phldrT="[Text]"/>
      <dgm:spPr>
        <a:noFill/>
      </dgm:spPr>
      <dgm:t>
        <a:bodyPr/>
        <a:lstStyle/>
        <a:p>
          <a:r>
            <a:rPr lang="en-US" dirty="0">
              <a:solidFill>
                <a:schemeClr val="tx1"/>
              </a:solidFill>
            </a:rPr>
            <a:t>Specified at GitHub in README.md</a:t>
          </a:r>
        </a:p>
      </dgm:t>
    </dgm:pt>
    <dgm:pt modelId="{3D9E7F94-5260-499D-810E-6C2AC1CE577C}" type="parTrans" cxnId="{87228E7E-A9EF-4746-8FE2-C54193BBA188}">
      <dgm:prSet/>
      <dgm:spPr/>
      <dgm:t>
        <a:bodyPr/>
        <a:lstStyle/>
        <a:p>
          <a:endParaRPr lang="en-US"/>
        </a:p>
      </dgm:t>
    </dgm:pt>
    <dgm:pt modelId="{0CF53917-42D4-4D7D-87A2-55CF254D1343}" type="sibTrans" cxnId="{87228E7E-A9EF-4746-8FE2-C54193BBA188}">
      <dgm:prSet/>
      <dgm:spPr/>
      <dgm:t>
        <a:bodyPr/>
        <a:lstStyle/>
        <a:p>
          <a:endParaRPr lang="en-US"/>
        </a:p>
      </dgm:t>
    </dgm:pt>
    <dgm:pt modelId="{1ACCDD7E-44F3-44B9-B165-BF3DECA63084}">
      <dgm:prSet phldrT="[Text]"/>
      <dgm:spPr>
        <a:noFill/>
      </dgm:spPr>
      <dgm:t>
        <a:bodyPr/>
        <a:lstStyle/>
        <a:p>
          <a:r>
            <a:rPr lang="en-US" dirty="0">
              <a:solidFill>
                <a:schemeClr val="tx1"/>
              </a:solidFill>
            </a:rPr>
            <a:t>Any  editor will work (including Windows Notepad) however, Spyder is recommended if you don’t know how to install packages from PyPi</a:t>
          </a:r>
        </a:p>
      </dgm:t>
    </dgm:pt>
    <dgm:pt modelId="{7AFD1187-DB0C-4786-952C-258C483D3EDB}" type="parTrans" cxnId="{B90FF3CD-6F14-4EC7-B61B-C9E95BA44B85}">
      <dgm:prSet/>
      <dgm:spPr/>
      <dgm:t>
        <a:bodyPr/>
        <a:lstStyle/>
        <a:p>
          <a:endParaRPr lang="en-US"/>
        </a:p>
      </dgm:t>
    </dgm:pt>
    <dgm:pt modelId="{4ED6E452-8008-43D3-B796-A130D54FF3CE}" type="sibTrans" cxnId="{B90FF3CD-6F14-4EC7-B61B-C9E95BA44B85}">
      <dgm:prSet/>
      <dgm:spPr/>
      <dgm:t>
        <a:bodyPr/>
        <a:lstStyle/>
        <a:p>
          <a:endParaRPr lang="en-US"/>
        </a:p>
      </dgm:t>
    </dgm:pt>
    <dgm:pt modelId="{797A1C54-3C87-44BB-AE95-3727517E8773}">
      <dgm:prSet phldrT="[Text]"/>
      <dgm:spPr>
        <a:noFill/>
      </dgm:spPr>
      <dgm:t>
        <a:bodyPr/>
        <a:lstStyle/>
        <a:p>
          <a:r>
            <a:rPr lang="en-US" dirty="0">
              <a:solidFill>
                <a:schemeClr val="tx1"/>
              </a:solidFill>
            </a:rPr>
            <a:t>Processor 1.6 GHz or faster w/ 2+ cores</a:t>
          </a:r>
        </a:p>
      </dgm:t>
    </dgm:pt>
    <dgm:pt modelId="{9166BF5A-77BE-472D-8A09-B3E4029C9828}" type="sibTrans" cxnId="{D7A45DA6-F357-48FF-B0F4-699647DCF2D3}">
      <dgm:prSet/>
      <dgm:spPr/>
      <dgm:t>
        <a:bodyPr/>
        <a:lstStyle/>
        <a:p>
          <a:endParaRPr lang="en-US"/>
        </a:p>
      </dgm:t>
    </dgm:pt>
    <dgm:pt modelId="{72B65C07-56BC-44D0-A522-2F004C73E012}" type="parTrans" cxnId="{D7A45DA6-F357-48FF-B0F4-699647DCF2D3}">
      <dgm:prSet/>
      <dgm:spPr/>
      <dgm:t>
        <a:bodyPr/>
        <a:lstStyle/>
        <a:p>
          <a:endParaRPr lang="en-US"/>
        </a:p>
      </dgm:t>
    </dgm:pt>
    <dgm:pt modelId="{1F787ADD-87C5-42D9-AEFF-AD3317CFF6CA}">
      <dgm:prSet/>
      <dgm:spPr>
        <a:noFill/>
      </dgm:spPr>
      <dgm:t>
        <a:bodyPr/>
        <a:lstStyle/>
        <a:p>
          <a:r>
            <a:rPr lang="en-US" dirty="0">
              <a:solidFill>
                <a:schemeClr val="tx1"/>
              </a:solidFill>
            </a:rPr>
            <a:t>4 GB+ RAM</a:t>
          </a:r>
        </a:p>
      </dgm:t>
    </dgm:pt>
    <dgm:pt modelId="{E9D25326-06F7-4C11-ABB8-BFD14E97A218}" type="sibTrans" cxnId="{8ED83579-3C72-4446-BD37-F7E08EB80AB1}">
      <dgm:prSet/>
      <dgm:spPr/>
      <dgm:t>
        <a:bodyPr/>
        <a:lstStyle/>
        <a:p>
          <a:endParaRPr lang="en-US"/>
        </a:p>
      </dgm:t>
    </dgm:pt>
    <dgm:pt modelId="{B9DC5AFC-8F5D-407E-B4E0-9FE81E097C61}" type="parTrans" cxnId="{8ED83579-3C72-4446-BD37-F7E08EB80AB1}">
      <dgm:prSet/>
      <dgm:spPr/>
      <dgm:t>
        <a:bodyPr/>
        <a:lstStyle/>
        <a:p>
          <a:endParaRPr lang="en-US"/>
        </a:p>
      </dgm:t>
    </dgm:pt>
    <dgm:pt modelId="{CA7A0D50-9E39-45CA-95D3-166B84CFED77}">
      <dgm:prSet/>
      <dgm:spPr>
        <a:noFill/>
      </dgm:spPr>
      <dgm:t>
        <a:bodyPr/>
        <a:lstStyle/>
        <a:p>
          <a:r>
            <a:rPr lang="en-US" dirty="0">
              <a:solidFill>
                <a:schemeClr val="tx1"/>
              </a:solidFill>
            </a:rPr>
            <a:t>4 GB+ disk</a:t>
          </a:r>
        </a:p>
      </dgm:t>
    </dgm:pt>
    <dgm:pt modelId="{47C6E49C-F0EF-4C02-9978-8A0F6D0F609B}" type="sibTrans" cxnId="{1EF12B2B-7B24-4FD1-B995-6C631D054B32}">
      <dgm:prSet/>
      <dgm:spPr/>
      <dgm:t>
        <a:bodyPr/>
        <a:lstStyle/>
        <a:p>
          <a:endParaRPr lang="en-US"/>
        </a:p>
      </dgm:t>
    </dgm:pt>
    <dgm:pt modelId="{9032FACA-DAB0-423D-9CC8-19EF7D00A9EC}" type="parTrans" cxnId="{1EF12B2B-7B24-4FD1-B995-6C631D054B32}">
      <dgm:prSet/>
      <dgm:spPr/>
      <dgm:t>
        <a:bodyPr/>
        <a:lstStyle/>
        <a:p>
          <a:endParaRPr lang="en-US"/>
        </a:p>
      </dgm:t>
    </dgm:pt>
    <dgm:pt modelId="{52478855-7B43-41FC-90B2-C028E4E02D3F}">
      <dgm:prSet/>
      <dgm:spPr>
        <a:noFill/>
      </dgm:spPr>
      <dgm:t>
        <a:bodyPr/>
        <a:lstStyle/>
        <a:p>
          <a:r>
            <a:rPr lang="en-US" dirty="0">
              <a:solidFill>
                <a:schemeClr val="tx1"/>
              </a:solidFill>
            </a:rPr>
            <a:t>X64 X86 architecture</a:t>
          </a:r>
        </a:p>
      </dgm:t>
    </dgm:pt>
    <dgm:pt modelId="{4582EBA7-591E-4A2E-A7E0-B7818CC81F88}" type="sibTrans" cxnId="{47D0E83C-FCCB-412D-B144-F72BAB7AECA6}">
      <dgm:prSet/>
      <dgm:spPr/>
      <dgm:t>
        <a:bodyPr/>
        <a:lstStyle/>
        <a:p>
          <a:endParaRPr lang="en-US"/>
        </a:p>
      </dgm:t>
    </dgm:pt>
    <dgm:pt modelId="{0602EC1C-9294-46DE-A5DC-9AC99823F47D}" type="parTrans" cxnId="{47D0E83C-FCCB-412D-B144-F72BAB7AECA6}">
      <dgm:prSet/>
      <dgm:spPr/>
      <dgm:t>
        <a:bodyPr/>
        <a:lstStyle/>
        <a:p>
          <a:endParaRPr lang="en-US"/>
        </a:p>
      </dgm:t>
    </dgm:pt>
    <dgm:pt modelId="{3E42BCD2-4F74-4A14-8C7F-B308324E7FFA}">
      <dgm:prSet/>
      <dgm:spPr>
        <a:noFill/>
      </dgm:spPr>
      <dgm:t>
        <a:bodyPr/>
        <a:lstStyle/>
        <a:p>
          <a:r>
            <a:rPr lang="en-US" dirty="0">
              <a:solidFill>
                <a:schemeClr val="tx1"/>
              </a:solidFill>
            </a:rPr>
            <a:t>Internet access </a:t>
          </a:r>
        </a:p>
      </dgm:t>
    </dgm:pt>
    <dgm:pt modelId="{4FB525C1-A8D4-42E3-85FE-4A3D9233966C}" type="sibTrans" cxnId="{569FBD8B-82EB-43B3-B4E9-EBC13B918377}">
      <dgm:prSet/>
      <dgm:spPr/>
      <dgm:t>
        <a:bodyPr/>
        <a:lstStyle/>
        <a:p>
          <a:endParaRPr lang="en-US"/>
        </a:p>
      </dgm:t>
    </dgm:pt>
    <dgm:pt modelId="{7573E6ED-A0A1-4C7E-92E0-73CCD36EC547}" type="parTrans" cxnId="{569FBD8B-82EB-43B3-B4E9-EBC13B918377}">
      <dgm:prSet/>
      <dgm:spPr/>
      <dgm:t>
        <a:bodyPr/>
        <a:lstStyle/>
        <a:p>
          <a:endParaRPr lang="en-US"/>
        </a:p>
      </dgm:t>
    </dgm:pt>
    <dgm:pt modelId="{61883377-0D8C-47B8-A38E-DB89650306C8}">
      <dgm:prSet phldrT="[Text]" custT="1"/>
      <dgm:spPr>
        <a:noFill/>
      </dgm:spPr>
      <dgm:t>
        <a:bodyPr/>
        <a:lstStyle/>
        <a:p>
          <a:r>
            <a:rPr lang="en-US" sz="1400" dirty="0">
              <a:solidFill>
                <a:schemeClr val="tx1"/>
              </a:solidFill>
            </a:rPr>
            <a:t>More info at link</a:t>
          </a:r>
        </a:p>
      </dgm:t>
    </dgm:pt>
    <dgm:pt modelId="{8642DAC3-B508-4143-9643-2C9E8353704A}" type="parTrans" cxnId="{B3325B04-442A-4AAC-B2B6-D89A479EE602}">
      <dgm:prSet/>
      <dgm:spPr/>
      <dgm:t>
        <a:bodyPr/>
        <a:lstStyle/>
        <a:p>
          <a:endParaRPr lang="en-US"/>
        </a:p>
      </dgm:t>
    </dgm:pt>
    <dgm:pt modelId="{4F9E29E9-338A-41F7-A928-AD0D17C451D8}" type="sibTrans" cxnId="{B3325B04-442A-4AAC-B2B6-D89A479EE602}">
      <dgm:prSet/>
      <dgm:spPr/>
      <dgm:t>
        <a:bodyPr/>
        <a:lstStyle/>
        <a:p>
          <a:endParaRPr lang="en-US"/>
        </a:p>
      </dgm:t>
    </dgm:pt>
    <dgm:pt modelId="{6E9CB296-7E5C-484A-B2CA-2407510C978C}">
      <dgm:prSet phldrT="[Text]" custT="1"/>
      <dgm:spPr>
        <a:noFill/>
      </dgm:spPr>
      <dgm:t>
        <a:bodyPr/>
        <a:lstStyle/>
        <a:p>
          <a:r>
            <a:rPr lang="en-US" sz="1400" dirty="0">
              <a:solidFill>
                <a:schemeClr val="tx1"/>
              </a:solidFill>
            </a:rPr>
            <a:t>Code based off  </a:t>
          </a:r>
          <a:r>
            <a:rPr lang="en-US" sz="1400" b="0" i="0" dirty="0">
              <a:solidFill>
                <a:schemeClr val="tx1"/>
              </a:solidFill>
            </a:rPr>
            <a:t>https://matplotlib.org/examples/animation/double_pendulum_animated.html and https://scipython.com/blog/the-double-pendulum/ </a:t>
          </a:r>
          <a:endParaRPr lang="en-US" sz="1400" dirty="0">
            <a:solidFill>
              <a:schemeClr val="tx1"/>
            </a:solidFill>
          </a:endParaRPr>
        </a:p>
      </dgm:t>
    </dgm:pt>
    <dgm:pt modelId="{3B6B584B-01C4-4F03-B6B8-B17483621D53}" type="parTrans" cxnId="{3BBB1CAB-B3BA-4F43-AC4F-3AF7D85B1A2F}">
      <dgm:prSet/>
      <dgm:spPr/>
      <dgm:t>
        <a:bodyPr/>
        <a:lstStyle/>
        <a:p>
          <a:endParaRPr lang="en-US"/>
        </a:p>
      </dgm:t>
    </dgm:pt>
    <dgm:pt modelId="{61D53BA6-40AA-4D33-A155-0E00D8BBE787}" type="sibTrans" cxnId="{3BBB1CAB-B3BA-4F43-AC4F-3AF7D85B1A2F}">
      <dgm:prSet/>
      <dgm:spPr/>
      <dgm:t>
        <a:bodyPr/>
        <a:lstStyle/>
        <a:p>
          <a:endParaRPr lang="en-US"/>
        </a:p>
      </dgm:t>
    </dgm:pt>
    <dgm:pt modelId="{F41DF593-0F06-4354-9F6F-B8BFEA5F0594}" type="pres">
      <dgm:prSet presAssocID="{4D5864CC-1A61-4D1C-98A5-F29E631BDAB2}" presName="linear" presStyleCnt="0">
        <dgm:presLayoutVars>
          <dgm:dir/>
          <dgm:resizeHandles val="exact"/>
        </dgm:presLayoutVars>
      </dgm:prSet>
      <dgm:spPr/>
    </dgm:pt>
    <dgm:pt modelId="{8F93541B-C992-49F3-9AA4-C6EC615AA917}" type="pres">
      <dgm:prSet presAssocID="{6062468F-6A29-430F-8E24-2623D7A65938}" presName="comp" presStyleCnt="0"/>
      <dgm:spPr/>
    </dgm:pt>
    <dgm:pt modelId="{9BCECA44-7B86-4011-BAC7-29A49D7E638A}" type="pres">
      <dgm:prSet presAssocID="{6062468F-6A29-430F-8E24-2623D7A65938}" presName="box" presStyleLbl="node1" presStyleIdx="0" presStyleCnt="3" custLinFactNeighborX="-3015" custLinFactNeighborY="-17327"/>
      <dgm:spPr/>
    </dgm:pt>
    <dgm:pt modelId="{4C07DA8E-F9AA-4F6A-9263-8CCDADF9A6D9}" type="pres">
      <dgm:prSet presAssocID="{6062468F-6A29-430F-8E24-2623D7A65938}"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10000" b="-10000"/>
          </a:stretch>
        </a:blipFill>
      </dgm:spPr>
      <dgm:extLst>
        <a:ext uri="{E40237B7-FDA0-4F09-8148-C483321AD2D9}">
          <dgm14:cNvPr xmlns:dgm14="http://schemas.microsoft.com/office/drawing/2010/diagram" id="0" name="" descr="Laptop"/>
        </a:ext>
      </dgm:extLst>
    </dgm:pt>
    <dgm:pt modelId="{2A7D2B87-F831-4913-B11D-FDDE5F55B073}" type="pres">
      <dgm:prSet presAssocID="{6062468F-6A29-430F-8E24-2623D7A65938}" presName="text" presStyleLbl="node1" presStyleIdx="0" presStyleCnt="3">
        <dgm:presLayoutVars>
          <dgm:bulletEnabled val="1"/>
        </dgm:presLayoutVars>
      </dgm:prSet>
      <dgm:spPr/>
    </dgm:pt>
    <dgm:pt modelId="{D2A954BB-23CF-4D4A-A618-129133818F41}" type="pres">
      <dgm:prSet presAssocID="{9958FD0D-5EE3-4C09-8999-7932C4B36805}" presName="spacer" presStyleCnt="0"/>
      <dgm:spPr/>
    </dgm:pt>
    <dgm:pt modelId="{F7666903-B662-4956-88E2-12809D6B0407}" type="pres">
      <dgm:prSet presAssocID="{95BA925C-605D-48F8-87C0-506FB4152B6A}" presName="comp" presStyleCnt="0"/>
      <dgm:spPr/>
    </dgm:pt>
    <dgm:pt modelId="{8C0E5257-7F04-4511-A8F5-E2AF77385926}" type="pres">
      <dgm:prSet presAssocID="{95BA925C-605D-48F8-87C0-506FB4152B6A}" presName="box" presStyleLbl="node1" presStyleIdx="1" presStyleCnt="3"/>
      <dgm:spPr/>
    </dgm:pt>
    <dgm:pt modelId="{C22862D6-8258-4F1F-A364-2379104DF0E7}" type="pres">
      <dgm:prSet presAssocID="{95BA925C-605D-48F8-87C0-506FB4152B6A}" presName="img"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10000" b="-10000"/>
          </a:stretch>
        </a:blipFill>
      </dgm:spPr>
      <dgm:extLst>
        <a:ext uri="{E40237B7-FDA0-4F09-8148-C483321AD2D9}">
          <dgm14:cNvPr xmlns:dgm14="http://schemas.microsoft.com/office/drawing/2010/diagram" id="0" name="" descr="Document"/>
        </a:ext>
      </dgm:extLst>
    </dgm:pt>
    <dgm:pt modelId="{C528EA13-3B6B-4A9D-B964-E4FC31EB1274}" type="pres">
      <dgm:prSet presAssocID="{95BA925C-605D-48F8-87C0-506FB4152B6A}" presName="text" presStyleLbl="node1" presStyleIdx="1" presStyleCnt="3">
        <dgm:presLayoutVars>
          <dgm:bulletEnabled val="1"/>
        </dgm:presLayoutVars>
      </dgm:prSet>
      <dgm:spPr/>
    </dgm:pt>
    <dgm:pt modelId="{14549350-943E-4872-BB2F-CB1B0809D573}" type="pres">
      <dgm:prSet presAssocID="{C57BA10D-45C7-4177-8431-8F08C8086DE2}" presName="spacer" presStyleCnt="0"/>
      <dgm:spPr/>
    </dgm:pt>
    <dgm:pt modelId="{E7711D8B-25B9-4831-ACD7-4682E58DBB8C}" type="pres">
      <dgm:prSet presAssocID="{B9797E6C-30F4-42B9-BD7F-3073FD4E7994}" presName="comp" presStyleCnt="0"/>
      <dgm:spPr/>
    </dgm:pt>
    <dgm:pt modelId="{541AD234-AFBF-4B69-B4DD-537A0719051C}" type="pres">
      <dgm:prSet presAssocID="{B9797E6C-30F4-42B9-BD7F-3073FD4E7994}" presName="box" presStyleLbl="node1" presStyleIdx="2" presStyleCnt="3"/>
      <dgm:spPr/>
    </dgm:pt>
    <dgm:pt modelId="{7F8C4CCE-6E88-416E-9796-B78B747B70DF}" type="pres">
      <dgm:prSet presAssocID="{B9797E6C-30F4-42B9-BD7F-3073FD4E7994}" presName="img"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10000" b="-10000"/>
          </a:stretch>
        </a:blipFill>
      </dgm:spPr>
      <dgm:extLst>
        <a:ext uri="{E40237B7-FDA0-4F09-8148-C483321AD2D9}">
          <dgm14:cNvPr xmlns:dgm14="http://schemas.microsoft.com/office/drawing/2010/diagram" id="0" name="" descr="Play"/>
        </a:ext>
      </dgm:extLst>
    </dgm:pt>
    <dgm:pt modelId="{95178AE2-A1E3-4EBB-9716-5EA050C8B931}" type="pres">
      <dgm:prSet presAssocID="{B9797E6C-30F4-42B9-BD7F-3073FD4E7994}" presName="text" presStyleLbl="node1" presStyleIdx="2" presStyleCnt="3">
        <dgm:presLayoutVars>
          <dgm:bulletEnabled val="1"/>
        </dgm:presLayoutVars>
      </dgm:prSet>
      <dgm:spPr/>
    </dgm:pt>
  </dgm:ptLst>
  <dgm:cxnLst>
    <dgm:cxn modelId="{4F2EE903-5F06-4FFE-A532-F7F089171AEE}" type="presOf" srcId="{797A1C54-3C87-44BB-AE95-3727517E8773}" destId="{2A7D2B87-F831-4913-B11D-FDDE5F55B073}" srcOrd="1" destOrd="1" presId="urn:microsoft.com/office/officeart/2005/8/layout/vList4"/>
    <dgm:cxn modelId="{B3325B04-442A-4AAC-B2B6-D89A479EE602}" srcId="{95BA925C-605D-48F8-87C0-506FB4152B6A}" destId="{61883377-0D8C-47B8-A38E-DB89650306C8}" srcOrd="1" destOrd="0" parTransId="{8642DAC3-B508-4143-9643-2C9E8353704A}" sibTransId="{4F9E29E9-338A-41F7-A928-AD0D17C451D8}"/>
    <dgm:cxn modelId="{457E0C07-EFD5-4E97-92B4-70AA95ED252A}" srcId="{4D5864CC-1A61-4D1C-98A5-F29E631BDAB2}" destId="{95BA925C-605D-48F8-87C0-506FB4152B6A}" srcOrd="1" destOrd="0" parTransId="{CBC8C15D-78AC-4499-A59B-8E15D947B09B}" sibTransId="{C57BA10D-45C7-4177-8431-8F08C8086DE2}"/>
    <dgm:cxn modelId="{94B8E211-239B-4185-BD36-E39DA7484EB1}" type="presOf" srcId="{B9797E6C-30F4-42B9-BD7F-3073FD4E7994}" destId="{95178AE2-A1E3-4EBB-9716-5EA050C8B931}" srcOrd="1" destOrd="0" presId="urn:microsoft.com/office/officeart/2005/8/layout/vList4"/>
    <dgm:cxn modelId="{1EF12B2B-7B24-4FD1-B995-6C631D054B32}" srcId="{6062468F-6A29-430F-8E24-2623D7A65938}" destId="{CA7A0D50-9E39-45CA-95D3-166B84CFED77}" srcOrd="2" destOrd="0" parTransId="{9032FACA-DAB0-423D-9CC8-19EF7D00A9EC}" sibTransId="{47C6E49C-F0EF-4C02-9978-8A0F6D0F609B}"/>
    <dgm:cxn modelId="{2EADA72D-2901-4D54-B309-178B50FEC807}" srcId="{4D5864CC-1A61-4D1C-98A5-F29E631BDAB2}" destId="{6062468F-6A29-430F-8E24-2623D7A65938}" srcOrd="0" destOrd="0" parTransId="{AB10CD36-357B-4474-AFCD-E67853D05445}" sibTransId="{9958FD0D-5EE3-4C09-8999-7932C4B36805}"/>
    <dgm:cxn modelId="{79D1DC36-6A2C-40A1-A2E0-73EFE787C9FA}" type="presOf" srcId="{95BA925C-605D-48F8-87C0-506FB4152B6A}" destId="{C528EA13-3B6B-4A9D-B964-E4FC31EB1274}" srcOrd="1" destOrd="0" presId="urn:microsoft.com/office/officeart/2005/8/layout/vList4"/>
    <dgm:cxn modelId="{19A4743A-9B12-4E4C-A6FD-E5A233E97E2E}" type="presOf" srcId="{1F787ADD-87C5-42D9-AEFF-AD3317CFF6CA}" destId="{2A7D2B87-F831-4913-B11D-FDDE5F55B073}" srcOrd="1" destOrd="2" presId="urn:microsoft.com/office/officeart/2005/8/layout/vList4"/>
    <dgm:cxn modelId="{47D0E83C-FCCB-412D-B144-F72BAB7AECA6}" srcId="{6062468F-6A29-430F-8E24-2623D7A65938}" destId="{52478855-7B43-41FC-90B2-C028E4E02D3F}" srcOrd="3" destOrd="0" parTransId="{0602EC1C-9294-46DE-A5DC-9AC99823F47D}" sibTransId="{4582EBA7-591E-4A2E-A7E0-B7818CC81F88}"/>
    <dgm:cxn modelId="{70196262-2D67-4C50-84AF-13F1D46101C0}" type="presOf" srcId="{1F787ADD-87C5-42D9-AEFF-AD3317CFF6CA}" destId="{9BCECA44-7B86-4011-BAC7-29A49D7E638A}" srcOrd="0" destOrd="2" presId="urn:microsoft.com/office/officeart/2005/8/layout/vList4"/>
    <dgm:cxn modelId="{82A04A64-4FA4-4168-9655-C51CA136F8F0}" type="presOf" srcId="{CA7A0D50-9E39-45CA-95D3-166B84CFED77}" destId="{9BCECA44-7B86-4011-BAC7-29A49D7E638A}" srcOrd="0" destOrd="3" presId="urn:microsoft.com/office/officeart/2005/8/layout/vList4"/>
    <dgm:cxn modelId="{BFD9C864-11C5-49BB-A9EE-CF4A373607D7}" type="presOf" srcId="{6E9CB296-7E5C-484A-B2CA-2407510C978C}" destId="{C528EA13-3B6B-4A9D-B964-E4FC31EB1274}" srcOrd="1" destOrd="3" presId="urn:microsoft.com/office/officeart/2005/8/layout/vList4"/>
    <dgm:cxn modelId="{FF4EB746-5653-44F1-A61F-137BBF2D8EAA}" type="presOf" srcId="{61883377-0D8C-47B8-A38E-DB89650306C8}" destId="{C528EA13-3B6B-4A9D-B964-E4FC31EB1274}" srcOrd="1" destOrd="2" presId="urn:microsoft.com/office/officeart/2005/8/layout/vList4"/>
    <dgm:cxn modelId="{C3818468-76F8-4B0D-B331-1A33F1D055D2}" type="presOf" srcId="{61883377-0D8C-47B8-A38E-DB89650306C8}" destId="{8C0E5257-7F04-4511-A8F5-E2AF77385926}" srcOrd="0" destOrd="2" presId="urn:microsoft.com/office/officeart/2005/8/layout/vList4"/>
    <dgm:cxn modelId="{3BB9E44D-640E-464A-B687-8033BCDBECC3}" type="presOf" srcId="{95BA925C-605D-48F8-87C0-506FB4152B6A}" destId="{8C0E5257-7F04-4511-A8F5-E2AF77385926}" srcOrd="0" destOrd="0" presId="urn:microsoft.com/office/officeart/2005/8/layout/vList4"/>
    <dgm:cxn modelId="{3E1BB273-2988-489C-9904-F85307FC35DE}" type="presOf" srcId="{6062468F-6A29-430F-8E24-2623D7A65938}" destId="{9BCECA44-7B86-4011-BAC7-29A49D7E638A}" srcOrd="0" destOrd="0" presId="urn:microsoft.com/office/officeart/2005/8/layout/vList4"/>
    <dgm:cxn modelId="{64ADD853-B72B-4AC2-A075-0066C3B4E4BC}" type="presOf" srcId="{4D5864CC-1A61-4D1C-98A5-F29E631BDAB2}" destId="{F41DF593-0F06-4354-9F6F-B8BFEA5F0594}" srcOrd="0" destOrd="0" presId="urn:microsoft.com/office/officeart/2005/8/layout/vList4"/>
    <dgm:cxn modelId="{4E9DF053-273F-45CD-907B-82328088ECC5}" srcId="{95BA925C-605D-48F8-87C0-506FB4152B6A}" destId="{263762C0-ECD5-4536-A4B4-D79B1871CAF6}" srcOrd="0" destOrd="0" parTransId="{7A6BF470-BA70-4475-BABC-5F6DF3CE7D90}" sibTransId="{AF93D025-BE7A-444D-8310-20771EF89CAE}"/>
    <dgm:cxn modelId="{8ED83579-3C72-4446-BD37-F7E08EB80AB1}" srcId="{6062468F-6A29-430F-8E24-2623D7A65938}" destId="{1F787ADD-87C5-42D9-AEFF-AD3317CFF6CA}" srcOrd="1" destOrd="0" parTransId="{B9DC5AFC-8F5D-407E-B4E0-9FE81E097C61}" sibTransId="{E9D25326-06F7-4C11-ABB8-BFD14E97A218}"/>
    <dgm:cxn modelId="{12FBEF79-4367-4052-92F7-CA6D270D2122}" type="presOf" srcId="{1ACCDD7E-44F3-44B9-B165-BF3DECA63084}" destId="{541AD234-AFBF-4B69-B4DD-537A0719051C}" srcOrd="0" destOrd="2" presId="urn:microsoft.com/office/officeart/2005/8/layout/vList4"/>
    <dgm:cxn modelId="{87228E7E-A9EF-4746-8FE2-C54193BBA188}" srcId="{B9797E6C-30F4-42B9-BD7F-3073FD4E7994}" destId="{4D89F38A-0282-4EEC-BCB0-C6169AC1BCA6}" srcOrd="0" destOrd="0" parTransId="{3D9E7F94-5260-499D-810E-6C2AC1CE577C}" sibTransId="{0CF53917-42D4-4D7D-87A2-55CF254D1343}"/>
    <dgm:cxn modelId="{AD59FB89-8B4C-4D8F-99D5-DBA1BCDDD0CB}" type="presOf" srcId="{6062468F-6A29-430F-8E24-2623D7A65938}" destId="{2A7D2B87-F831-4913-B11D-FDDE5F55B073}" srcOrd="1" destOrd="0" presId="urn:microsoft.com/office/officeart/2005/8/layout/vList4"/>
    <dgm:cxn modelId="{569FBD8B-82EB-43B3-B4E9-EBC13B918377}" srcId="{6062468F-6A29-430F-8E24-2623D7A65938}" destId="{3E42BCD2-4F74-4A14-8C7F-B308324E7FFA}" srcOrd="4" destOrd="0" parTransId="{7573E6ED-A0A1-4C7E-92E0-73CCD36EC547}" sibTransId="{4FB525C1-A8D4-42E3-85FE-4A3D9233966C}"/>
    <dgm:cxn modelId="{5F090390-EA9D-4247-A3A3-903E50A8EBC3}" type="presOf" srcId="{3E42BCD2-4F74-4A14-8C7F-B308324E7FFA}" destId="{9BCECA44-7B86-4011-BAC7-29A49D7E638A}" srcOrd="0" destOrd="5" presId="urn:microsoft.com/office/officeart/2005/8/layout/vList4"/>
    <dgm:cxn modelId="{5C49C99A-8FA6-410A-AD27-595A4517F662}" type="presOf" srcId="{4D89F38A-0282-4EEC-BCB0-C6169AC1BCA6}" destId="{95178AE2-A1E3-4EBB-9716-5EA050C8B931}" srcOrd="1" destOrd="1" presId="urn:microsoft.com/office/officeart/2005/8/layout/vList4"/>
    <dgm:cxn modelId="{D7A45DA6-F357-48FF-B0F4-699647DCF2D3}" srcId="{6062468F-6A29-430F-8E24-2623D7A65938}" destId="{797A1C54-3C87-44BB-AE95-3727517E8773}" srcOrd="0" destOrd="0" parTransId="{72B65C07-56BC-44D0-A522-2F004C73E012}" sibTransId="{9166BF5A-77BE-472D-8A09-B3E4029C9828}"/>
    <dgm:cxn modelId="{3BBB1CAB-B3BA-4F43-AC4F-3AF7D85B1A2F}" srcId="{95BA925C-605D-48F8-87C0-506FB4152B6A}" destId="{6E9CB296-7E5C-484A-B2CA-2407510C978C}" srcOrd="2" destOrd="0" parTransId="{3B6B584B-01C4-4F03-B6B8-B17483621D53}" sibTransId="{61D53BA6-40AA-4D33-A155-0E00D8BBE787}"/>
    <dgm:cxn modelId="{455EB5AB-8B5E-4561-82A2-3FED0425C932}" type="presOf" srcId="{52478855-7B43-41FC-90B2-C028E4E02D3F}" destId="{2A7D2B87-F831-4913-B11D-FDDE5F55B073}" srcOrd="1" destOrd="4" presId="urn:microsoft.com/office/officeart/2005/8/layout/vList4"/>
    <dgm:cxn modelId="{F4D375B4-B127-41FD-8D0C-B4AD3C1839E3}" type="presOf" srcId="{263762C0-ECD5-4536-A4B4-D79B1871CAF6}" destId="{C528EA13-3B6B-4A9D-B964-E4FC31EB1274}" srcOrd="1" destOrd="1" presId="urn:microsoft.com/office/officeart/2005/8/layout/vList4"/>
    <dgm:cxn modelId="{1180ABBD-7451-40ED-9A6C-5382612C5EAE}" type="presOf" srcId="{263762C0-ECD5-4536-A4B4-D79B1871CAF6}" destId="{8C0E5257-7F04-4511-A8F5-E2AF77385926}" srcOrd="0" destOrd="1" presId="urn:microsoft.com/office/officeart/2005/8/layout/vList4"/>
    <dgm:cxn modelId="{C8FDF6BE-76D9-4E88-B8F7-23BE09EDA779}" type="presOf" srcId="{CA7A0D50-9E39-45CA-95D3-166B84CFED77}" destId="{2A7D2B87-F831-4913-B11D-FDDE5F55B073}" srcOrd="1" destOrd="3" presId="urn:microsoft.com/office/officeart/2005/8/layout/vList4"/>
    <dgm:cxn modelId="{B90FF3CD-6F14-4EC7-B61B-C9E95BA44B85}" srcId="{B9797E6C-30F4-42B9-BD7F-3073FD4E7994}" destId="{1ACCDD7E-44F3-44B9-B165-BF3DECA63084}" srcOrd="1" destOrd="0" parTransId="{7AFD1187-DB0C-4786-952C-258C483D3EDB}" sibTransId="{4ED6E452-8008-43D3-B796-A130D54FF3CE}"/>
    <dgm:cxn modelId="{939594D1-1C2F-4992-AA73-38526375EDFF}" type="presOf" srcId="{797A1C54-3C87-44BB-AE95-3727517E8773}" destId="{9BCECA44-7B86-4011-BAC7-29A49D7E638A}" srcOrd="0" destOrd="1" presId="urn:microsoft.com/office/officeart/2005/8/layout/vList4"/>
    <dgm:cxn modelId="{BCCAB6DD-A087-48F8-8D06-2EFAEA24C4FD}" type="presOf" srcId="{1ACCDD7E-44F3-44B9-B165-BF3DECA63084}" destId="{95178AE2-A1E3-4EBB-9716-5EA050C8B931}" srcOrd="1" destOrd="2" presId="urn:microsoft.com/office/officeart/2005/8/layout/vList4"/>
    <dgm:cxn modelId="{B2939ADF-F681-4628-A066-B66EA4E64636}" type="presOf" srcId="{B9797E6C-30F4-42B9-BD7F-3073FD4E7994}" destId="{541AD234-AFBF-4B69-B4DD-537A0719051C}" srcOrd="0" destOrd="0" presId="urn:microsoft.com/office/officeart/2005/8/layout/vList4"/>
    <dgm:cxn modelId="{7129E0EC-D757-403A-B909-06D26A258243}" type="presOf" srcId="{3E42BCD2-4F74-4A14-8C7F-B308324E7FFA}" destId="{2A7D2B87-F831-4913-B11D-FDDE5F55B073}" srcOrd="1" destOrd="5" presId="urn:microsoft.com/office/officeart/2005/8/layout/vList4"/>
    <dgm:cxn modelId="{72C82FF8-C279-452E-B3C4-7CB103B891F0}" type="presOf" srcId="{4D89F38A-0282-4EEC-BCB0-C6169AC1BCA6}" destId="{541AD234-AFBF-4B69-B4DD-537A0719051C}" srcOrd="0" destOrd="1" presId="urn:microsoft.com/office/officeart/2005/8/layout/vList4"/>
    <dgm:cxn modelId="{848835FB-FD4F-4528-B925-BE09EBE6C473}" type="presOf" srcId="{6E9CB296-7E5C-484A-B2CA-2407510C978C}" destId="{8C0E5257-7F04-4511-A8F5-E2AF77385926}" srcOrd="0" destOrd="3" presId="urn:microsoft.com/office/officeart/2005/8/layout/vList4"/>
    <dgm:cxn modelId="{345453FE-3D99-4901-B5F8-4FD1631E3303}" type="presOf" srcId="{52478855-7B43-41FC-90B2-C028E4E02D3F}" destId="{9BCECA44-7B86-4011-BAC7-29A49D7E638A}" srcOrd="0" destOrd="4" presId="urn:microsoft.com/office/officeart/2005/8/layout/vList4"/>
    <dgm:cxn modelId="{CD85A9FF-79C4-438D-9E24-FD22E0DEE099}" srcId="{4D5864CC-1A61-4D1C-98A5-F29E631BDAB2}" destId="{B9797E6C-30F4-42B9-BD7F-3073FD4E7994}" srcOrd="2" destOrd="0" parTransId="{D0AF3ED3-1D42-4A7A-9C71-F548EE5D147F}" sibTransId="{30763DC3-911F-43C0-A9BB-553AC47AEBB2}"/>
    <dgm:cxn modelId="{2D5DC290-3357-4032-83D1-61D5E469D40F}" type="presParOf" srcId="{F41DF593-0F06-4354-9F6F-B8BFEA5F0594}" destId="{8F93541B-C992-49F3-9AA4-C6EC615AA917}" srcOrd="0" destOrd="0" presId="urn:microsoft.com/office/officeart/2005/8/layout/vList4"/>
    <dgm:cxn modelId="{48AB91C0-A79C-4FBA-9ED2-6BFD7E3F549C}" type="presParOf" srcId="{8F93541B-C992-49F3-9AA4-C6EC615AA917}" destId="{9BCECA44-7B86-4011-BAC7-29A49D7E638A}" srcOrd="0" destOrd="0" presId="urn:microsoft.com/office/officeart/2005/8/layout/vList4"/>
    <dgm:cxn modelId="{E17BED78-9E0D-4075-86B0-3DE98EAFF860}" type="presParOf" srcId="{8F93541B-C992-49F3-9AA4-C6EC615AA917}" destId="{4C07DA8E-F9AA-4F6A-9263-8CCDADF9A6D9}" srcOrd="1" destOrd="0" presId="urn:microsoft.com/office/officeart/2005/8/layout/vList4"/>
    <dgm:cxn modelId="{C86B2BD7-E51D-461A-8CF8-12643752DE3E}" type="presParOf" srcId="{8F93541B-C992-49F3-9AA4-C6EC615AA917}" destId="{2A7D2B87-F831-4913-B11D-FDDE5F55B073}" srcOrd="2" destOrd="0" presId="urn:microsoft.com/office/officeart/2005/8/layout/vList4"/>
    <dgm:cxn modelId="{57355050-E805-4EAD-816A-8A200569472E}" type="presParOf" srcId="{F41DF593-0F06-4354-9F6F-B8BFEA5F0594}" destId="{D2A954BB-23CF-4D4A-A618-129133818F41}" srcOrd="1" destOrd="0" presId="urn:microsoft.com/office/officeart/2005/8/layout/vList4"/>
    <dgm:cxn modelId="{DB12124B-0206-46CF-85EC-75E8C2EF1E9D}" type="presParOf" srcId="{F41DF593-0F06-4354-9F6F-B8BFEA5F0594}" destId="{F7666903-B662-4956-88E2-12809D6B0407}" srcOrd="2" destOrd="0" presId="urn:microsoft.com/office/officeart/2005/8/layout/vList4"/>
    <dgm:cxn modelId="{B5756784-C70E-4322-87AB-5FD2664D87C9}" type="presParOf" srcId="{F7666903-B662-4956-88E2-12809D6B0407}" destId="{8C0E5257-7F04-4511-A8F5-E2AF77385926}" srcOrd="0" destOrd="0" presId="urn:microsoft.com/office/officeart/2005/8/layout/vList4"/>
    <dgm:cxn modelId="{EADE59D2-305D-4F1C-A3F6-B7036BB47985}" type="presParOf" srcId="{F7666903-B662-4956-88E2-12809D6B0407}" destId="{C22862D6-8258-4F1F-A364-2379104DF0E7}" srcOrd="1" destOrd="0" presId="urn:microsoft.com/office/officeart/2005/8/layout/vList4"/>
    <dgm:cxn modelId="{FB86B5BB-A534-42F1-BBF5-4DB15DA97E23}" type="presParOf" srcId="{F7666903-B662-4956-88E2-12809D6B0407}" destId="{C528EA13-3B6B-4A9D-B964-E4FC31EB1274}" srcOrd="2" destOrd="0" presId="urn:microsoft.com/office/officeart/2005/8/layout/vList4"/>
    <dgm:cxn modelId="{7F082977-B0F1-4917-B995-B50832CFC7C9}" type="presParOf" srcId="{F41DF593-0F06-4354-9F6F-B8BFEA5F0594}" destId="{14549350-943E-4872-BB2F-CB1B0809D573}" srcOrd="3" destOrd="0" presId="urn:microsoft.com/office/officeart/2005/8/layout/vList4"/>
    <dgm:cxn modelId="{A8AEA86C-12E3-4AA5-AF9F-748D0A6B8AB3}" type="presParOf" srcId="{F41DF593-0F06-4354-9F6F-B8BFEA5F0594}" destId="{E7711D8B-25B9-4831-ACD7-4682E58DBB8C}" srcOrd="4" destOrd="0" presId="urn:microsoft.com/office/officeart/2005/8/layout/vList4"/>
    <dgm:cxn modelId="{1534EA24-E952-4F3E-95FF-9375E7C2F28C}" type="presParOf" srcId="{E7711D8B-25B9-4831-ACD7-4682E58DBB8C}" destId="{541AD234-AFBF-4B69-B4DD-537A0719051C}" srcOrd="0" destOrd="0" presId="urn:microsoft.com/office/officeart/2005/8/layout/vList4"/>
    <dgm:cxn modelId="{90E3F548-4886-4A84-A859-5E98C224924A}" type="presParOf" srcId="{E7711D8B-25B9-4831-ACD7-4682E58DBB8C}" destId="{7F8C4CCE-6E88-416E-9796-B78B747B70DF}" srcOrd="1" destOrd="0" presId="urn:microsoft.com/office/officeart/2005/8/layout/vList4"/>
    <dgm:cxn modelId="{8E1E68C8-5C3F-417B-885E-B96DDE4B6A50}" type="presParOf" srcId="{E7711D8B-25B9-4831-ACD7-4682E58DBB8C}" destId="{95178AE2-A1E3-4EBB-9716-5EA050C8B931}" srcOrd="2" destOrd="0" presId="urn:microsoft.com/office/officeart/2005/8/layout/vList4"/>
  </dgm:cxnLst>
  <dgm:bg/>
  <dgm:whole>
    <a:ln>
      <a:noFill/>
    </a:ln>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918F9F-0A60-4F4A-9D27-0041BBDB64C8}"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BC1400B-A380-4D74-9E5D-4A641FC81D37}">
      <dgm:prSet/>
      <dgm:spPr/>
      <dgm:t>
        <a:bodyPr/>
        <a:lstStyle/>
        <a:p>
          <a:pPr>
            <a:lnSpc>
              <a:spcPct val="100000"/>
            </a:lnSpc>
            <a:defRPr b="1"/>
          </a:pPr>
          <a:r>
            <a:rPr lang="en-US" dirty="0"/>
            <a:t>Install editor and packages</a:t>
          </a:r>
        </a:p>
      </dgm:t>
    </dgm:pt>
    <dgm:pt modelId="{399A5359-D9B8-4B03-AAAA-4B4079841F71}" type="parTrans" cxnId="{90D4901D-2AA7-4CB8-885B-90F2D7D03815}">
      <dgm:prSet/>
      <dgm:spPr/>
      <dgm:t>
        <a:bodyPr/>
        <a:lstStyle/>
        <a:p>
          <a:endParaRPr lang="en-US"/>
        </a:p>
      </dgm:t>
    </dgm:pt>
    <dgm:pt modelId="{70DC9012-C339-4606-AFD5-A00B66602FEB}" type="sibTrans" cxnId="{90D4901D-2AA7-4CB8-885B-90F2D7D03815}">
      <dgm:prSet phldrT="1" phldr="0"/>
      <dgm:spPr/>
      <dgm:t>
        <a:bodyPr/>
        <a:lstStyle/>
        <a:p>
          <a:endParaRPr lang="en-US"/>
        </a:p>
      </dgm:t>
    </dgm:pt>
    <dgm:pt modelId="{98AB8060-2547-4BA0-816B-2AD70F6E000E}">
      <dgm:prSet custT="1"/>
      <dgm:spPr/>
      <dgm:t>
        <a:bodyPr/>
        <a:lstStyle/>
        <a:p>
          <a:pPr>
            <a:lnSpc>
              <a:spcPct val="100000"/>
            </a:lnSpc>
          </a:pPr>
          <a:r>
            <a:rPr lang="en-US" sz="1400" dirty="0"/>
            <a:t>For Spyder https://www.anaconda.com/distribution/</a:t>
          </a:r>
        </a:p>
      </dgm:t>
    </dgm:pt>
    <dgm:pt modelId="{455F1E34-D280-4B00-B0B9-195454AED5B9}" type="parTrans" cxnId="{29D34DD4-572F-4164-96D3-9891DCD07E94}">
      <dgm:prSet/>
      <dgm:spPr/>
      <dgm:t>
        <a:bodyPr/>
        <a:lstStyle/>
        <a:p>
          <a:endParaRPr lang="en-US"/>
        </a:p>
      </dgm:t>
    </dgm:pt>
    <dgm:pt modelId="{CC872529-BF24-499F-955C-2E914E34F1B7}" type="sibTrans" cxnId="{29D34DD4-572F-4164-96D3-9891DCD07E94}">
      <dgm:prSet/>
      <dgm:spPr/>
      <dgm:t>
        <a:bodyPr/>
        <a:lstStyle/>
        <a:p>
          <a:endParaRPr lang="en-US"/>
        </a:p>
      </dgm:t>
    </dgm:pt>
    <dgm:pt modelId="{D0B4C6B2-2BFE-43FB-9B2B-D5AB6252D122}">
      <dgm:prSet custT="1"/>
      <dgm:spPr/>
      <dgm:t>
        <a:bodyPr/>
        <a:lstStyle/>
        <a:p>
          <a:r>
            <a:rPr lang="en-US" sz="1400" dirty="0"/>
            <a:t>Select your operating system and download for Python 3.x </a:t>
          </a:r>
        </a:p>
      </dgm:t>
    </dgm:pt>
    <dgm:pt modelId="{F92F1A8A-5D2C-4057-886F-639340447846}" type="parTrans" cxnId="{832B0CA0-30A0-4983-A47D-AE86F00C344D}">
      <dgm:prSet/>
      <dgm:spPr/>
      <dgm:t>
        <a:bodyPr/>
        <a:lstStyle/>
        <a:p>
          <a:endParaRPr lang="en-US"/>
        </a:p>
      </dgm:t>
    </dgm:pt>
    <dgm:pt modelId="{68640F68-043C-4E97-9C14-A1EDBF269930}" type="sibTrans" cxnId="{832B0CA0-30A0-4983-A47D-AE86F00C344D}">
      <dgm:prSet/>
      <dgm:spPr/>
      <dgm:t>
        <a:bodyPr/>
        <a:lstStyle/>
        <a:p>
          <a:endParaRPr lang="en-US"/>
        </a:p>
      </dgm:t>
    </dgm:pt>
    <dgm:pt modelId="{18242E53-FA6A-4409-9F32-7BB8E4AA3B0F}">
      <dgm:prSet custT="1"/>
      <dgm:spPr/>
      <dgm:t>
        <a:bodyPr/>
        <a:lstStyle/>
        <a:p>
          <a:r>
            <a:rPr lang="en-US" sz="1400" dirty="0"/>
            <a:t>When done run the .exe file </a:t>
          </a:r>
        </a:p>
      </dgm:t>
    </dgm:pt>
    <dgm:pt modelId="{36FB10DD-D5F9-4BBD-923C-2C641D3C9315}" type="parTrans" cxnId="{17A32FDB-153B-4C29-9F54-20391948C46E}">
      <dgm:prSet/>
      <dgm:spPr/>
      <dgm:t>
        <a:bodyPr/>
        <a:lstStyle/>
        <a:p>
          <a:endParaRPr lang="en-US"/>
        </a:p>
      </dgm:t>
    </dgm:pt>
    <dgm:pt modelId="{13C4529A-BF28-4D22-8FCA-812FFD4D0082}" type="sibTrans" cxnId="{17A32FDB-153B-4C29-9F54-20391948C46E}">
      <dgm:prSet/>
      <dgm:spPr/>
      <dgm:t>
        <a:bodyPr/>
        <a:lstStyle/>
        <a:p>
          <a:endParaRPr lang="en-US"/>
        </a:p>
      </dgm:t>
    </dgm:pt>
    <dgm:pt modelId="{9026E05F-5561-4FC6-8593-D2DBF047047E}">
      <dgm:prSet custT="1"/>
      <dgm:spPr/>
      <dgm:t>
        <a:bodyPr/>
        <a:lstStyle/>
        <a:p>
          <a:r>
            <a:rPr lang="en-US" sz="1400" dirty="0"/>
            <a:t>Say yes and use recommended settings</a:t>
          </a:r>
        </a:p>
      </dgm:t>
    </dgm:pt>
    <dgm:pt modelId="{247C78F4-0965-44A8-AA53-E41E92E7364D}" type="parTrans" cxnId="{DB5F5552-D051-4AFF-A781-E14FDD6772FD}">
      <dgm:prSet/>
      <dgm:spPr/>
      <dgm:t>
        <a:bodyPr/>
        <a:lstStyle/>
        <a:p>
          <a:endParaRPr lang="en-US"/>
        </a:p>
      </dgm:t>
    </dgm:pt>
    <dgm:pt modelId="{9B2607EE-5B15-4B17-A877-D79A65CCB263}" type="sibTrans" cxnId="{DB5F5552-D051-4AFF-A781-E14FDD6772FD}">
      <dgm:prSet/>
      <dgm:spPr/>
      <dgm:t>
        <a:bodyPr/>
        <a:lstStyle/>
        <a:p>
          <a:endParaRPr lang="en-US"/>
        </a:p>
      </dgm:t>
    </dgm:pt>
    <dgm:pt modelId="{2392DB01-E183-4A1F-AD12-4786AE7EAC43}">
      <dgm:prSet custT="1"/>
      <dgm:spPr/>
      <dgm:t>
        <a:bodyPr/>
        <a:lstStyle/>
        <a:p>
          <a:pPr>
            <a:lnSpc>
              <a:spcPct val="100000"/>
            </a:lnSpc>
          </a:pPr>
          <a:r>
            <a:rPr lang="en-US" sz="1400" dirty="0"/>
            <a:t>If using another python editor install the latest python 3 from </a:t>
          </a:r>
          <a:r>
            <a:rPr lang="en-US" sz="1400" dirty="0">
              <a:hlinkClick xmlns:r="http://schemas.openxmlformats.org/officeDocument/2006/relationships" r:id="rId1"/>
            </a:rPr>
            <a:t>https://bit.ly/37tI7kF</a:t>
          </a:r>
          <a:r>
            <a:rPr lang="en-US" sz="1400" dirty="0"/>
            <a:t> (Windows 10) or </a:t>
          </a:r>
          <a:r>
            <a:rPr lang="en-US" sz="1400" dirty="0">
              <a:hlinkClick xmlns:r="http://schemas.openxmlformats.org/officeDocument/2006/relationships" r:id="rId2"/>
            </a:rPr>
            <a:t>https://bit.ly/2TYGDeb</a:t>
          </a:r>
          <a:r>
            <a:rPr lang="en-US" sz="1400" dirty="0"/>
            <a:t> (other systems) and run “pip install NumPy, matplotlib, SciPy” in your terminal</a:t>
          </a:r>
        </a:p>
      </dgm:t>
    </dgm:pt>
    <dgm:pt modelId="{22684E91-1F47-4AD8-A86A-32D1642504EE}" type="parTrans" cxnId="{58C6EF47-0546-48EE-ACD6-CBCAE8314E61}">
      <dgm:prSet/>
      <dgm:spPr/>
      <dgm:t>
        <a:bodyPr/>
        <a:lstStyle/>
        <a:p>
          <a:endParaRPr lang="en-US"/>
        </a:p>
      </dgm:t>
    </dgm:pt>
    <dgm:pt modelId="{5DB1BA5E-61E9-4549-A9E8-ED9758F6B2F0}" type="sibTrans" cxnId="{58C6EF47-0546-48EE-ACD6-CBCAE8314E61}">
      <dgm:prSet/>
      <dgm:spPr/>
      <dgm:t>
        <a:bodyPr/>
        <a:lstStyle/>
        <a:p>
          <a:endParaRPr lang="en-US"/>
        </a:p>
      </dgm:t>
    </dgm:pt>
    <dgm:pt modelId="{18C8286D-FD69-427A-B274-7C94BDA7D0D5}">
      <dgm:prSet/>
      <dgm:spPr/>
      <dgm:t>
        <a:bodyPr/>
        <a:lstStyle/>
        <a:p>
          <a:pPr>
            <a:lnSpc>
              <a:spcPct val="100000"/>
            </a:lnSpc>
            <a:defRPr b="1"/>
          </a:pPr>
          <a:r>
            <a:rPr lang="en-US" dirty="0"/>
            <a:t>Clone or download code from https://github.com/Tharthar2/sci-fair-2020-final</a:t>
          </a:r>
        </a:p>
      </dgm:t>
    </dgm:pt>
    <dgm:pt modelId="{F35B680C-1FEC-49F6-A178-DF58B105D44F}" type="parTrans" cxnId="{DBC9DD99-8503-4F88-91F9-03F0945D7D49}">
      <dgm:prSet/>
      <dgm:spPr/>
      <dgm:t>
        <a:bodyPr/>
        <a:lstStyle/>
        <a:p>
          <a:endParaRPr lang="en-US"/>
        </a:p>
      </dgm:t>
    </dgm:pt>
    <dgm:pt modelId="{D67913FD-A6FE-4C5B-9F45-D31DC3EA198E}" type="sibTrans" cxnId="{DBC9DD99-8503-4F88-91F9-03F0945D7D49}">
      <dgm:prSet phldrT="2" phldr="0"/>
      <dgm:spPr/>
      <dgm:t>
        <a:bodyPr/>
        <a:lstStyle/>
        <a:p>
          <a:endParaRPr lang="en-US"/>
        </a:p>
      </dgm:t>
    </dgm:pt>
    <dgm:pt modelId="{51AB5C41-266E-4CBC-8494-D2029A1D9E88}">
      <dgm:prSet custT="1"/>
      <dgm:spPr/>
      <dgm:t>
        <a:bodyPr/>
        <a:lstStyle/>
        <a:p>
          <a:pPr>
            <a:lnSpc>
              <a:spcPct val="100000"/>
            </a:lnSpc>
          </a:pPr>
          <a:r>
            <a:rPr lang="en-US" sz="1400" dirty="0"/>
            <a:t>In git bash enter “cd [download directory]” and then “git clone https://github.com/Tharthar2/sci-fair-2020-final.git”</a:t>
          </a:r>
        </a:p>
      </dgm:t>
    </dgm:pt>
    <dgm:pt modelId="{DC125580-0C2C-4F69-B5FB-F37E6C97C00D}" type="parTrans" cxnId="{B830A4DF-0164-4416-96E7-9A523A206D79}">
      <dgm:prSet/>
      <dgm:spPr/>
      <dgm:t>
        <a:bodyPr/>
        <a:lstStyle/>
        <a:p>
          <a:endParaRPr lang="en-US"/>
        </a:p>
      </dgm:t>
    </dgm:pt>
    <dgm:pt modelId="{81FC0225-3D08-4077-A08A-D46052230F98}" type="sibTrans" cxnId="{B830A4DF-0164-4416-96E7-9A523A206D79}">
      <dgm:prSet/>
      <dgm:spPr/>
      <dgm:t>
        <a:bodyPr/>
        <a:lstStyle/>
        <a:p>
          <a:endParaRPr lang="en-US"/>
        </a:p>
      </dgm:t>
    </dgm:pt>
    <dgm:pt modelId="{0F42AFB7-0572-473F-894C-F1EA81332868}">
      <dgm:prSet/>
      <dgm:spPr/>
      <dgm:t>
        <a:bodyPr/>
        <a:lstStyle/>
        <a:p>
          <a:pPr>
            <a:lnSpc>
              <a:spcPct val="100000"/>
            </a:lnSpc>
            <a:defRPr b="1"/>
          </a:pPr>
          <a:r>
            <a:rPr lang="en-US" dirty="0"/>
            <a:t>Test the code</a:t>
          </a:r>
        </a:p>
      </dgm:t>
    </dgm:pt>
    <dgm:pt modelId="{990086D0-38F0-4A94-ABCA-64035891FB6A}" type="parTrans" cxnId="{A660DAE3-25F2-427D-85D1-F8CD83F6B2C7}">
      <dgm:prSet/>
      <dgm:spPr/>
      <dgm:t>
        <a:bodyPr/>
        <a:lstStyle/>
        <a:p>
          <a:endParaRPr lang="en-US"/>
        </a:p>
      </dgm:t>
    </dgm:pt>
    <dgm:pt modelId="{F036F483-8151-4949-97D8-DC75920BC74C}" type="sibTrans" cxnId="{A660DAE3-25F2-427D-85D1-F8CD83F6B2C7}">
      <dgm:prSet phldrT="3" phldr="0"/>
      <dgm:spPr/>
      <dgm:t>
        <a:bodyPr/>
        <a:lstStyle/>
        <a:p>
          <a:endParaRPr lang="en-US"/>
        </a:p>
      </dgm:t>
    </dgm:pt>
    <dgm:pt modelId="{44B946DD-E69C-446E-A105-1FACDF451539}">
      <dgm:prSet custT="1"/>
      <dgm:spPr/>
      <dgm:t>
        <a:bodyPr/>
        <a:lstStyle/>
        <a:p>
          <a:pPr>
            <a:lnSpc>
              <a:spcPct val="100000"/>
            </a:lnSpc>
          </a:pPr>
          <a:r>
            <a:rPr lang="en-US" sz="1400" dirty="0"/>
            <a:t>Open Spyder </a:t>
          </a:r>
        </a:p>
      </dgm:t>
    </dgm:pt>
    <dgm:pt modelId="{352F036D-4A17-44B4-91EE-03885DA6CD0D}" type="parTrans" cxnId="{0686953D-60AA-4029-88CB-A72561FB60AF}">
      <dgm:prSet/>
      <dgm:spPr/>
      <dgm:t>
        <a:bodyPr/>
        <a:lstStyle/>
        <a:p>
          <a:endParaRPr lang="en-US"/>
        </a:p>
      </dgm:t>
    </dgm:pt>
    <dgm:pt modelId="{63670C26-3542-427C-AA94-53D46A93A253}" type="sibTrans" cxnId="{0686953D-60AA-4029-88CB-A72561FB60AF}">
      <dgm:prSet/>
      <dgm:spPr/>
      <dgm:t>
        <a:bodyPr/>
        <a:lstStyle/>
        <a:p>
          <a:endParaRPr lang="en-US"/>
        </a:p>
      </dgm:t>
    </dgm:pt>
    <dgm:pt modelId="{4685D62A-A23D-4025-AF1C-0F4757DFD8FB}">
      <dgm:prSet custT="1"/>
      <dgm:spPr/>
      <dgm:t>
        <a:bodyPr/>
        <a:lstStyle/>
        <a:p>
          <a:pPr>
            <a:lnSpc>
              <a:spcPct val="100000"/>
            </a:lnSpc>
          </a:pPr>
          <a:r>
            <a:rPr lang="en-US" sz="1400" dirty="0"/>
            <a:t>Hit Ctrl + O and find the file</a:t>
          </a:r>
        </a:p>
      </dgm:t>
    </dgm:pt>
    <dgm:pt modelId="{D985280D-BB5C-4B7A-BB13-E255B25BE5A6}" type="parTrans" cxnId="{D1C77595-C0DD-44DB-8D24-21712802A26D}">
      <dgm:prSet/>
      <dgm:spPr/>
      <dgm:t>
        <a:bodyPr/>
        <a:lstStyle/>
        <a:p>
          <a:endParaRPr lang="en-US"/>
        </a:p>
      </dgm:t>
    </dgm:pt>
    <dgm:pt modelId="{26CAAC28-47B8-444A-8464-457E59888BF6}" type="sibTrans" cxnId="{D1C77595-C0DD-44DB-8D24-21712802A26D}">
      <dgm:prSet/>
      <dgm:spPr/>
      <dgm:t>
        <a:bodyPr/>
        <a:lstStyle/>
        <a:p>
          <a:endParaRPr lang="en-US"/>
        </a:p>
      </dgm:t>
    </dgm:pt>
    <dgm:pt modelId="{75F33817-3106-4A25-A1A4-98553C966728}">
      <dgm:prSet custT="1"/>
      <dgm:spPr/>
      <dgm:t>
        <a:bodyPr/>
        <a:lstStyle/>
        <a:p>
          <a:pPr>
            <a:lnSpc>
              <a:spcPct val="100000"/>
            </a:lnSpc>
          </a:pPr>
          <a:r>
            <a:rPr lang="en-US" sz="1400" dirty="0"/>
            <a:t>Go to top bar hover over “Run” and hit “Profile” in the dropdown</a:t>
          </a:r>
        </a:p>
      </dgm:t>
    </dgm:pt>
    <dgm:pt modelId="{3EE4F289-DA49-48C8-86FB-2144DE6D1D30}" type="parTrans" cxnId="{BE05D382-C325-4230-AEB0-26244A144316}">
      <dgm:prSet/>
      <dgm:spPr/>
      <dgm:t>
        <a:bodyPr/>
        <a:lstStyle/>
        <a:p>
          <a:endParaRPr lang="en-US"/>
        </a:p>
      </dgm:t>
    </dgm:pt>
    <dgm:pt modelId="{94839113-3983-4EE8-B88A-B608378C4EA9}" type="sibTrans" cxnId="{BE05D382-C325-4230-AEB0-26244A144316}">
      <dgm:prSet/>
      <dgm:spPr/>
      <dgm:t>
        <a:bodyPr/>
        <a:lstStyle/>
        <a:p>
          <a:endParaRPr lang="en-US"/>
        </a:p>
      </dgm:t>
    </dgm:pt>
    <dgm:pt modelId="{A0097075-FA62-4B2E-B3D0-9E5385D4FD68}">
      <dgm:prSet custT="1"/>
      <dgm:spPr/>
      <dgm:t>
        <a:bodyPr/>
        <a:lstStyle/>
        <a:p>
          <a:pPr>
            <a:lnSpc>
              <a:spcPct val="100000"/>
            </a:lnSpc>
          </a:pPr>
          <a:r>
            <a:rPr lang="en-US" sz="1400" dirty="0"/>
            <a:t>If a window opens and runs the simulation, you did it. If not, consult GitHub issues tab for code or package documentation for packages and editor.</a:t>
          </a:r>
        </a:p>
      </dgm:t>
    </dgm:pt>
    <dgm:pt modelId="{EEE3B432-7C2E-49CC-9800-4129F947C3A1}" type="parTrans" cxnId="{070BFD4B-531C-40F0-81A3-27FFAE7420F2}">
      <dgm:prSet/>
      <dgm:spPr/>
      <dgm:t>
        <a:bodyPr/>
        <a:lstStyle/>
        <a:p>
          <a:endParaRPr lang="en-US"/>
        </a:p>
      </dgm:t>
    </dgm:pt>
    <dgm:pt modelId="{DC1B562E-4ABE-41FD-9298-C866985F93F8}" type="sibTrans" cxnId="{070BFD4B-531C-40F0-81A3-27FFAE7420F2}">
      <dgm:prSet/>
      <dgm:spPr/>
      <dgm:t>
        <a:bodyPr/>
        <a:lstStyle/>
        <a:p>
          <a:endParaRPr lang="en-US"/>
        </a:p>
      </dgm:t>
    </dgm:pt>
    <dgm:pt modelId="{9754CE25-3FC1-4475-B24F-1B767AD74758}" type="pres">
      <dgm:prSet presAssocID="{99918F9F-0A60-4F4A-9D27-0041BBDB64C8}" presName="root" presStyleCnt="0">
        <dgm:presLayoutVars>
          <dgm:dir/>
          <dgm:resizeHandles val="exact"/>
        </dgm:presLayoutVars>
      </dgm:prSet>
      <dgm:spPr/>
    </dgm:pt>
    <dgm:pt modelId="{24943816-0EE4-499B-B87A-7B14F9750244}" type="pres">
      <dgm:prSet presAssocID="{8BC1400B-A380-4D74-9E5D-4A641FC81D37}" presName="compNode" presStyleCnt="0"/>
      <dgm:spPr/>
    </dgm:pt>
    <dgm:pt modelId="{012B81EB-D4A0-4643-A870-CAB439BB9ED5}" type="pres">
      <dgm:prSet presAssocID="{8BC1400B-A380-4D74-9E5D-4A641FC81D37}" presName="iconRect" presStyleLbl="node1" presStyleIdx="0"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CCF3553C-8EF5-46A2-99D9-0C52415557AB}" type="pres">
      <dgm:prSet presAssocID="{8BC1400B-A380-4D74-9E5D-4A641FC81D37}" presName="iconSpace" presStyleCnt="0"/>
      <dgm:spPr/>
    </dgm:pt>
    <dgm:pt modelId="{5D0DF4A1-74B6-41CD-B0BB-00637B6EE416}" type="pres">
      <dgm:prSet presAssocID="{8BC1400B-A380-4D74-9E5D-4A641FC81D37}" presName="parTx" presStyleLbl="revTx" presStyleIdx="0" presStyleCnt="6">
        <dgm:presLayoutVars>
          <dgm:chMax val="0"/>
          <dgm:chPref val="0"/>
        </dgm:presLayoutVars>
      </dgm:prSet>
      <dgm:spPr/>
    </dgm:pt>
    <dgm:pt modelId="{99D5E896-FF5A-4DBD-8EFD-57DF9464597E}" type="pres">
      <dgm:prSet presAssocID="{8BC1400B-A380-4D74-9E5D-4A641FC81D37}" presName="txSpace" presStyleCnt="0"/>
      <dgm:spPr/>
    </dgm:pt>
    <dgm:pt modelId="{3B60D878-0F92-4DC0-9F4F-2EACEF385D17}" type="pres">
      <dgm:prSet presAssocID="{8BC1400B-A380-4D74-9E5D-4A641FC81D37}" presName="desTx" presStyleLbl="revTx" presStyleIdx="1" presStyleCnt="6" custLinFactNeighborY="-12096">
        <dgm:presLayoutVars/>
      </dgm:prSet>
      <dgm:spPr/>
    </dgm:pt>
    <dgm:pt modelId="{BA6548E2-897D-4C74-881E-738B006A13B9}" type="pres">
      <dgm:prSet presAssocID="{70DC9012-C339-4606-AFD5-A00B66602FEB}" presName="sibTrans" presStyleCnt="0"/>
      <dgm:spPr/>
    </dgm:pt>
    <dgm:pt modelId="{EDB1B22E-732F-4E8B-A5ED-0F9CB1E49643}" type="pres">
      <dgm:prSet presAssocID="{18C8286D-FD69-427A-B274-7C94BDA7D0D5}" presName="compNode" presStyleCnt="0"/>
      <dgm:spPr/>
    </dgm:pt>
    <dgm:pt modelId="{349393F1-00D4-45F7-B1AB-9B4A04A5D43C}" type="pres">
      <dgm:prSet presAssocID="{18C8286D-FD69-427A-B274-7C94BDA7D0D5}" presName="iconRect" presStyleLbl="node1" presStyleIdx="1"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A3B1265A-6E2F-4804-B5AB-35BA3E7820DD}" type="pres">
      <dgm:prSet presAssocID="{18C8286D-FD69-427A-B274-7C94BDA7D0D5}" presName="iconSpace" presStyleCnt="0"/>
      <dgm:spPr/>
    </dgm:pt>
    <dgm:pt modelId="{382D380E-5050-4A43-A669-61E820B08AAA}" type="pres">
      <dgm:prSet presAssocID="{18C8286D-FD69-427A-B274-7C94BDA7D0D5}" presName="parTx" presStyleLbl="revTx" presStyleIdx="2" presStyleCnt="6" custLinFactNeighborY="-39443">
        <dgm:presLayoutVars>
          <dgm:chMax val="0"/>
          <dgm:chPref val="0"/>
        </dgm:presLayoutVars>
      </dgm:prSet>
      <dgm:spPr/>
    </dgm:pt>
    <dgm:pt modelId="{C1CD33DD-37D4-49F7-9993-16ED57A53A47}" type="pres">
      <dgm:prSet presAssocID="{18C8286D-FD69-427A-B274-7C94BDA7D0D5}" presName="txSpace" presStyleCnt="0"/>
      <dgm:spPr/>
    </dgm:pt>
    <dgm:pt modelId="{3C42BA96-B186-4E65-98E4-E9D915076DB7}" type="pres">
      <dgm:prSet presAssocID="{18C8286D-FD69-427A-B274-7C94BDA7D0D5}" presName="desTx" presStyleLbl="revTx" presStyleIdx="3" presStyleCnt="6" custLinFactNeighborY="18723">
        <dgm:presLayoutVars/>
      </dgm:prSet>
      <dgm:spPr/>
    </dgm:pt>
    <dgm:pt modelId="{ACE6BDA2-6E0A-4526-B388-31146E9EE6BD}" type="pres">
      <dgm:prSet presAssocID="{D67913FD-A6FE-4C5B-9F45-D31DC3EA198E}" presName="sibTrans" presStyleCnt="0"/>
      <dgm:spPr/>
    </dgm:pt>
    <dgm:pt modelId="{64323911-595A-4CB9-AB2E-254A7D969EFE}" type="pres">
      <dgm:prSet presAssocID="{0F42AFB7-0572-473F-894C-F1EA81332868}" presName="compNode" presStyleCnt="0"/>
      <dgm:spPr/>
    </dgm:pt>
    <dgm:pt modelId="{A760DEF5-3BF0-418E-B39F-169994901C63}" type="pres">
      <dgm:prSet presAssocID="{0F42AFB7-0572-473F-894C-F1EA81332868}" presName="iconRect" presStyleLbl="node1" presStyleIdx="2"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ursor"/>
        </a:ext>
      </dgm:extLst>
    </dgm:pt>
    <dgm:pt modelId="{8643DEB6-6C00-4E9A-93DC-69DE6FB9B06A}" type="pres">
      <dgm:prSet presAssocID="{0F42AFB7-0572-473F-894C-F1EA81332868}" presName="iconSpace" presStyleCnt="0"/>
      <dgm:spPr/>
    </dgm:pt>
    <dgm:pt modelId="{48FCEB55-3D61-49FD-A434-A630DF1BB62C}" type="pres">
      <dgm:prSet presAssocID="{0F42AFB7-0572-473F-894C-F1EA81332868}" presName="parTx" presStyleLbl="revTx" presStyleIdx="4" presStyleCnt="6">
        <dgm:presLayoutVars>
          <dgm:chMax val="0"/>
          <dgm:chPref val="0"/>
        </dgm:presLayoutVars>
      </dgm:prSet>
      <dgm:spPr/>
    </dgm:pt>
    <dgm:pt modelId="{24A11DFC-253E-4A7D-ACBE-890CE55CC204}" type="pres">
      <dgm:prSet presAssocID="{0F42AFB7-0572-473F-894C-F1EA81332868}" presName="txSpace" presStyleCnt="0"/>
      <dgm:spPr/>
    </dgm:pt>
    <dgm:pt modelId="{38B44410-35CF-4F60-90AC-63C2F99E9959}" type="pres">
      <dgm:prSet presAssocID="{0F42AFB7-0572-473F-894C-F1EA81332868}" presName="desTx" presStyleLbl="revTx" presStyleIdx="5" presStyleCnt="6">
        <dgm:presLayoutVars/>
      </dgm:prSet>
      <dgm:spPr/>
    </dgm:pt>
  </dgm:ptLst>
  <dgm:cxnLst>
    <dgm:cxn modelId="{0DF7BF00-51FE-473F-B9AE-BF58A1010D4D}" type="presOf" srcId="{18242E53-FA6A-4409-9F32-7BB8E4AA3B0F}" destId="{3B60D878-0F92-4DC0-9F4F-2EACEF385D17}" srcOrd="0" destOrd="2" presId="urn:microsoft.com/office/officeart/2018/2/layout/IconLabelDescriptionList"/>
    <dgm:cxn modelId="{86A53317-08D5-4013-95A1-EC245B9A7040}" type="presOf" srcId="{8BC1400B-A380-4D74-9E5D-4A641FC81D37}" destId="{5D0DF4A1-74B6-41CD-B0BB-00637B6EE416}" srcOrd="0" destOrd="0" presId="urn:microsoft.com/office/officeart/2018/2/layout/IconLabelDescriptionList"/>
    <dgm:cxn modelId="{F7902418-F3E0-46B3-B81C-C84DDF85CE2E}" type="presOf" srcId="{98AB8060-2547-4BA0-816B-2AD70F6E000E}" destId="{3B60D878-0F92-4DC0-9F4F-2EACEF385D17}" srcOrd="0" destOrd="0" presId="urn:microsoft.com/office/officeart/2018/2/layout/IconLabelDescriptionList"/>
    <dgm:cxn modelId="{90D4901D-2AA7-4CB8-885B-90F2D7D03815}" srcId="{99918F9F-0A60-4F4A-9D27-0041BBDB64C8}" destId="{8BC1400B-A380-4D74-9E5D-4A641FC81D37}" srcOrd="0" destOrd="0" parTransId="{399A5359-D9B8-4B03-AAAA-4B4079841F71}" sibTransId="{70DC9012-C339-4606-AFD5-A00B66602FEB}"/>
    <dgm:cxn modelId="{565C912A-FAE7-469B-92A0-8E545DED2A5A}" type="presOf" srcId="{A0097075-FA62-4B2E-B3D0-9E5385D4FD68}" destId="{38B44410-35CF-4F60-90AC-63C2F99E9959}" srcOrd="0" destOrd="3" presId="urn:microsoft.com/office/officeart/2018/2/layout/IconLabelDescriptionList"/>
    <dgm:cxn modelId="{2CC0AC2D-BD43-41AC-A82E-6DD8D0E59DE8}" type="presOf" srcId="{99918F9F-0A60-4F4A-9D27-0041BBDB64C8}" destId="{9754CE25-3FC1-4475-B24F-1B767AD74758}" srcOrd="0" destOrd="0" presId="urn:microsoft.com/office/officeart/2018/2/layout/IconLabelDescriptionList"/>
    <dgm:cxn modelId="{07099534-0D1B-468C-91A7-7EB15103B1D0}" type="presOf" srcId="{44B946DD-E69C-446E-A105-1FACDF451539}" destId="{38B44410-35CF-4F60-90AC-63C2F99E9959}" srcOrd="0" destOrd="0" presId="urn:microsoft.com/office/officeart/2018/2/layout/IconLabelDescriptionList"/>
    <dgm:cxn modelId="{0686953D-60AA-4029-88CB-A72561FB60AF}" srcId="{0F42AFB7-0572-473F-894C-F1EA81332868}" destId="{44B946DD-E69C-446E-A105-1FACDF451539}" srcOrd="0" destOrd="0" parTransId="{352F036D-4A17-44B4-91EE-03885DA6CD0D}" sibTransId="{63670C26-3542-427C-AA94-53D46A93A253}"/>
    <dgm:cxn modelId="{58C6EF47-0546-48EE-ACD6-CBCAE8314E61}" srcId="{8BC1400B-A380-4D74-9E5D-4A641FC81D37}" destId="{2392DB01-E183-4A1F-AD12-4786AE7EAC43}" srcOrd="1" destOrd="0" parTransId="{22684E91-1F47-4AD8-A86A-32D1642504EE}" sibTransId="{5DB1BA5E-61E9-4549-A9E8-ED9758F6B2F0}"/>
    <dgm:cxn modelId="{381A4948-2043-419C-9B6B-3A97375A9E72}" type="presOf" srcId="{0F42AFB7-0572-473F-894C-F1EA81332868}" destId="{48FCEB55-3D61-49FD-A434-A630DF1BB62C}" srcOrd="0" destOrd="0" presId="urn:microsoft.com/office/officeart/2018/2/layout/IconLabelDescriptionList"/>
    <dgm:cxn modelId="{86D0434B-B5FB-4CB5-9EB4-A8C7CCB8FA69}" type="presOf" srcId="{75F33817-3106-4A25-A1A4-98553C966728}" destId="{38B44410-35CF-4F60-90AC-63C2F99E9959}" srcOrd="0" destOrd="2" presId="urn:microsoft.com/office/officeart/2018/2/layout/IconLabelDescriptionList"/>
    <dgm:cxn modelId="{070BFD4B-531C-40F0-81A3-27FFAE7420F2}" srcId="{0F42AFB7-0572-473F-894C-F1EA81332868}" destId="{A0097075-FA62-4B2E-B3D0-9E5385D4FD68}" srcOrd="3" destOrd="0" parTransId="{EEE3B432-7C2E-49CC-9800-4129F947C3A1}" sibTransId="{DC1B562E-4ABE-41FD-9298-C866985F93F8}"/>
    <dgm:cxn modelId="{DB5F5552-D051-4AFF-A781-E14FDD6772FD}" srcId="{98AB8060-2547-4BA0-816B-2AD70F6E000E}" destId="{9026E05F-5561-4FC6-8593-D2DBF047047E}" srcOrd="2" destOrd="0" parTransId="{247C78F4-0965-44A8-AA53-E41E92E7364D}" sibTransId="{9B2607EE-5B15-4B17-A877-D79A65CCB263}"/>
    <dgm:cxn modelId="{0B8B2D59-840D-4D62-9861-1AC9342F86C6}" type="presOf" srcId="{2392DB01-E183-4A1F-AD12-4786AE7EAC43}" destId="{3B60D878-0F92-4DC0-9F4F-2EACEF385D17}" srcOrd="0" destOrd="4" presId="urn:microsoft.com/office/officeart/2018/2/layout/IconLabelDescriptionList"/>
    <dgm:cxn modelId="{BE05D382-C325-4230-AEB0-26244A144316}" srcId="{0F42AFB7-0572-473F-894C-F1EA81332868}" destId="{75F33817-3106-4A25-A1A4-98553C966728}" srcOrd="2" destOrd="0" parTransId="{3EE4F289-DA49-48C8-86FB-2144DE6D1D30}" sibTransId="{94839113-3983-4EE8-B88A-B608378C4EA9}"/>
    <dgm:cxn modelId="{D1C77595-C0DD-44DB-8D24-21712802A26D}" srcId="{0F42AFB7-0572-473F-894C-F1EA81332868}" destId="{4685D62A-A23D-4025-AF1C-0F4757DFD8FB}" srcOrd="1" destOrd="0" parTransId="{D985280D-BB5C-4B7A-BB13-E255B25BE5A6}" sibTransId="{26CAAC28-47B8-444A-8464-457E59888BF6}"/>
    <dgm:cxn modelId="{DBC9DD99-8503-4F88-91F9-03F0945D7D49}" srcId="{99918F9F-0A60-4F4A-9D27-0041BBDB64C8}" destId="{18C8286D-FD69-427A-B274-7C94BDA7D0D5}" srcOrd="1" destOrd="0" parTransId="{F35B680C-1FEC-49F6-A178-DF58B105D44F}" sibTransId="{D67913FD-A6FE-4C5B-9F45-D31DC3EA198E}"/>
    <dgm:cxn modelId="{9FC5F99D-5421-4AB5-914F-750C338E81B9}" type="presOf" srcId="{51AB5C41-266E-4CBC-8494-D2029A1D9E88}" destId="{3C42BA96-B186-4E65-98E4-E9D915076DB7}" srcOrd="0" destOrd="0" presId="urn:microsoft.com/office/officeart/2018/2/layout/IconLabelDescriptionList"/>
    <dgm:cxn modelId="{832B0CA0-30A0-4983-A47D-AE86F00C344D}" srcId="{98AB8060-2547-4BA0-816B-2AD70F6E000E}" destId="{D0B4C6B2-2BFE-43FB-9B2B-D5AB6252D122}" srcOrd="0" destOrd="0" parTransId="{F92F1A8A-5D2C-4057-886F-639340447846}" sibTransId="{68640F68-043C-4E97-9C14-A1EDBF269930}"/>
    <dgm:cxn modelId="{228E4EA2-B287-4E23-B238-55785CCCEB4F}" type="presOf" srcId="{18C8286D-FD69-427A-B274-7C94BDA7D0D5}" destId="{382D380E-5050-4A43-A669-61E820B08AAA}" srcOrd="0" destOrd="0" presId="urn:microsoft.com/office/officeart/2018/2/layout/IconLabelDescriptionList"/>
    <dgm:cxn modelId="{29D34DD4-572F-4164-96D3-9891DCD07E94}" srcId="{8BC1400B-A380-4D74-9E5D-4A641FC81D37}" destId="{98AB8060-2547-4BA0-816B-2AD70F6E000E}" srcOrd="0" destOrd="0" parTransId="{455F1E34-D280-4B00-B0B9-195454AED5B9}" sibTransId="{CC872529-BF24-499F-955C-2E914E34F1B7}"/>
    <dgm:cxn modelId="{17A32FDB-153B-4C29-9F54-20391948C46E}" srcId="{98AB8060-2547-4BA0-816B-2AD70F6E000E}" destId="{18242E53-FA6A-4409-9F32-7BB8E4AA3B0F}" srcOrd="1" destOrd="0" parTransId="{36FB10DD-D5F9-4BBD-923C-2C641D3C9315}" sibTransId="{13C4529A-BF28-4D22-8FCA-812FFD4D0082}"/>
    <dgm:cxn modelId="{B830A4DF-0164-4416-96E7-9A523A206D79}" srcId="{18C8286D-FD69-427A-B274-7C94BDA7D0D5}" destId="{51AB5C41-266E-4CBC-8494-D2029A1D9E88}" srcOrd="0" destOrd="0" parTransId="{DC125580-0C2C-4F69-B5FB-F37E6C97C00D}" sibTransId="{81FC0225-3D08-4077-A08A-D46052230F98}"/>
    <dgm:cxn modelId="{0394D1E0-EF52-48C8-A124-69ECCC33FDF0}" type="presOf" srcId="{9026E05F-5561-4FC6-8593-D2DBF047047E}" destId="{3B60D878-0F92-4DC0-9F4F-2EACEF385D17}" srcOrd="0" destOrd="3" presId="urn:microsoft.com/office/officeart/2018/2/layout/IconLabelDescriptionList"/>
    <dgm:cxn modelId="{49929AE1-346C-4BB6-9785-C8CCBE10EC42}" type="presOf" srcId="{D0B4C6B2-2BFE-43FB-9B2B-D5AB6252D122}" destId="{3B60D878-0F92-4DC0-9F4F-2EACEF385D17}" srcOrd="0" destOrd="1" presId="urn:microsoft.com/office/officeart/2018/2/layout/IconLabelDescriptionList"/>
    <dgm:cxn modelId="{A660DAE3-25F2-427D-85D1-F8CD83F6B2C7}" srcId="{99918F9F-0A60-4F4A-9D27-0041BBDB64C8}" destId="{0F42AFB7-0572-473F-894C-F1EA81332868}" srcOrd="2" destOrd="0" parTransId="{990086D0-38F0-4A94-ABCA-64035891FB6A}" sibTransId="{F036F483-8151-4949-97D8-DC75920BC74C}"/>
    <dgm:cxn modelId="{C4ED2AED-AFE0-449E-96C9-05D073519CBE}" type="presOf" srcId="{4685D62A-A23D-4025-AF1C-0F4757DFD8FB}" destId="{38B44410-35CF-4F60-90AC-63C2F99E9959}" srcOrd="0" destOrd="1" presId="urn:microsoft.com/office/officeart/2018/2/layout/IconLabelDescriptionList"/>
    <dgm:cxn modelId="{1BF8E713-0CB0-4833-8F6D-CED0137B02BC}" type="presParOf" srcId="{9754CE25-3FC1-4475-B24F-1B767AD74758}" destId="{24943816-0EE4-499B-B87A-7B14F9750244}" srcOrd="0" destOrd="0" presId="urn:microsoft.com/office/officeart/2018/2/layout/IconLabelDescriptionList"/>
    <dgm:cxn modelId="{785C4F93-00C3-486F-9385-B994E5479743}" type="presParOf" srcId="{24943816-0EE4-499B-B87A-7B14F9750244}" destId="{012B81EB-D4A0-4643-A870-CAB439BB9ED5}" srcOrd="0" destOrd="0" presId="urn:microsoft.com/office/officeart/2018/2/layout/IconLabelDescriptionList"/>
    <dgm:cxn modelId="{67E1CC99-2A6D-4598-9A46-70E2A26002EA}" type="presParOf" srcId="{24943816-0EE4-499B-B87A-7B14F9750244}" destId="{CCF3553C-8EF5-46A2-99D9-0C52415557AB}" srcOrd="1" destOrd="0" presId="urn:microsoft.com/office/officeart/2018/2/layout/IconLabelDescriptionList"/>
    <dgm:cxn modelId="{1A52DC52-4D94-409E-926C-485D70B74900}" type="presParOf" srcId="{24943816-0EE4-499B-B87A-7B14F9750244}" destId="{5D0DF4A1-74B6-41CD-B0BB-00637B6EE416}" srcOrd="2" destOrd="0" presId="urn:microsoft.com/office/officeart/2018/2/layout/IconLabelDescriptionList"/>
    <dgm:cxn modelId="{1A6E01D4-D351-40C8-8A14-D2102CD7FE36}" type="presParOf" srcId="{24943816-0EE4-499B-B87A-7B14F9750244}" destId="{99D5E896-FF5A-4DBD-8EFD-57DF9464597E}" srcOrd="3" destOrd="0" presId="urn:microsoft.com/office/officeart/2018/2/layout/IconLabelDescriptionList"/>
    <dgm:cxn modelId="{B3FBAE6C-727F-41F4-9E3E-397C707A0A21}" type="presParOf" srcId="{24943816-0EE4-499B-B87A-7B14F9750244}" destId="{3B60D878-0F92-4DC0-9F4F-2EACEF385D17}" srcOrd="4" destOrd="0" presId="urn:microsoft.com/office/officeart/2018/2/layout/IconLabelDescriptionList"/>
    <dgm:cxn modelId="{ADF4CCD7-ED8A-4DAA-B9E9-D0AFE2102330}" type="presParOf" srcId="{9754CE25-3FC1-4475-B24F-1B767AD74758}" destId="{BA6548E2-897D-4C74-881E-738B006A13B9}" srcOrd="1" destOrd="0" presId="urn:microsoft.com/office/officeart/2018/2/layout/IconLabelDescriptionList"/>
    <dgm:cxn modelId="{1AEBCAFE-3E6D-4BF0-9656-719B0C6BBB28}" type="presParOf" srcId="{9754CE25-3FC1-4475-B24F-1B767AD74758}" destId="{EDB1B22E-732F-4E8B-A5ED-0F9CB1E49643}" srcOrd="2" destOrd="0" presId="urn:microsoft.com/office/officeart/2018/2/layout/IconLabelDescriptionList"/>
    <dgm:cxn modelId="{2E4B39AB-FF27-4C0C-B77D-57523E7BA571}" type="presParOf" srcId="{EDB1B22E-732F-4E8B-A5ED-0F9CB1E49643}" destId="{349393F1-00D4-45F7-B1AB-9B4A04A5D43C}" srcOrd="0" destOrd="0" presId="urn:microsoft.com/office/officeart/2018/2/layout/IconLabelDescriptionList"/>
    <dgm:cxn modelId="{219A5FA9-C7D1-4909-9975-BF370BDC88E8}" type="presParOf" srcId="{EDB1B22E-732F-4E8B-A5ED-0F9CB1E49643}" destId="{A3B1265A-6E2F-4804-B5AB-35BA3E7820DD}" srcOrd="1" destOrd="0" presId="urn:microsoft.com/office/officeart/2018/2/layout/IconLabelDescriptionList"/>
    <dgm:cxn modelId="{0FD5773C-A6B0-4FB1-A01D-A249A763219C}" type="presParOf" srcId="{EDB1B22E-732F-4E8B-A5ED-0F9CB1E49643}" destId="{382D380E-5050-4A43-A669-61E820B08AAA}" srcOrd="2" destOrd="0" presId="urn:microsoft.com/office/officeart/2018/2/layout/IconLabelDescriptionList"/>
    <dgm:cxn modelId="{F4D4B16C-C477-419F-8CCE-D66A1346CE44}" type="presParOf" srcId="{EDB1B22E-732F-4E8B-A5ED-0F9CB1E49643}" destId="{C1CD33DD-37D4-49F7-9993-16ED57A53A47}" srcOrd="3" destOrd="0" presId="urn:microsoft.com/office/officeart/2018/2/layout/IconLabelDescriptionList"/>
    <dgm:cxn modelId="{8AF1A241-CD53-4600-B785-76A99B147E58}" type="presParOf" srcId="{EDB1B22E-732F-4E8B-A5ED-0F9CB1E49643}" destId="{3C42BA96-B186-4E65-98E4-E9D915076DB7}" srcOrd="4" destOrd="0" presId="urn:microsoft.com/office/officeart/2018/2/layout/IconLabelDescriptionList"/>
    <dgm:cxn modelId="{29FA8725-58DE-4F4C-A1DA-9F91B6784572}" type="presParOf" srcId="{9754CE25-3FC1-4475-B24F-1B767AD74758}" destId="{ACE6BDA2-6E0A-4526-B388-31146E9EE6BD}" srcOrd="3" destOrd="0" presId="urn:microsoft.com/office/officeart/2018/2/layout/IconLabelDescriptionList"/>
    <dgm:cxn modelId="{7AD57BF5-6F4A-4FAA-B709-8AC6A736EDDB}" type="presParOf" srcId="{9754CE25-3FC1-4475-B24F-1B767AD74758}" destId="{64323911-595A-4CB9-AB2E-254A7D969EFE}" srcOrd="4" destOrd="0" presId="urn:microsoft.com/office/officeart/2018/2/layout/IconLabelDescriptionList"/>
    <dgm:cxn modelId="{D2EF3936-E959-48BF-B0C8-CAC48F470A9A}" type="presParOf" srcId="{64323911-595A-4CB9-AB2E-254A7D969EFE}" destId="{A760DEF5-3BF0-418E-B39F-169994901C63}" srcOrd="0" destOrd="0" presId="urn:microsoft.com/office/officeart/2018/2/layout/IconLabelDescriptionList"/>
    <dgm:cxn modelId="{34E6208C-E54B-4983-A116-7605668C5288}" type="presParOf" srcId="{64323911-595A-4CB9-AB2E-254A7D969EFE}" destId="{8643DEB6-6C00-4E9A-93DC-69DE6FB9B06A}" srcOrd="1" destOrd="0" presId="urn:microsoft.com/office/officeart/2018/2/layout/IconLabelDescriptionList"/>
    <dgm:cxn modelId="{D776FA03-4CC5-4572-B472-F0E72BBF20A1}" type="presParOf" srcId="{64323911-595A-4CB9-AB2E-254A7D969EFE}" destId="{48FCEB55-3D61-49FD-A434-A630DF1BB62C}" srcOrd="2" destOrd="0" presId="urn:microsoft.com/office/officeart/2018/2/layout/IconLabelDescriptionList"/>
    <dgm:cxn modelId="{8393FA59-BD77-4F06-8286-CFD6219D3E42}" type="presParOf" srcId="{64323911-595A-4CB9-AB2E-254A7D969EFE}" destId="{24A11DFC-253E-4A7D-ACBE-890CE55CC204}" srcOrd="3" destOrd="0" presId="urn:microsoft.com/office/officeart/2018/2/layout/IconLabelDescriptionList"/>
    <dgm:cxn modelId="{35AD80AB-CEE1-4556-BABC-59085907091B}" type="presParOf" srcId="{64323911-595A-4CB9-AB2E-254A7D969EFE}" destId="{38B44410-35CF-4F60-90AC-63C2F99E9959}"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ECA44-7B86-4011-BAC7-29A49D7E638A}">
      <dsp:nvSpPr>
        <dsp:cNvPr id="0" name=""/>
        <dsp:cNvSpPr/>
      </dsp:nvSpPr>
      <dsp:spPr>
        <a:xfrm>
          <a:off x="0" y="0"/>
          <a:ext cx="8128000" cy="1693333"/>
        </a:xfrm>
        <a:prstGeom prst="roundRect">
          <a:avLst>
            <a:gd name="adj" fmla="val 10000"/>
          </a:avLst>
        </a:prstGeom>
        <a:no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A PC, Mac or Linux system</a:t>
          </a:r>
        </a:p>
        <a:p>
          <a:pPr marL="114300" lvl="1" indent="-114300" algn="l" defTabSz="666750">
            <a:lnSpc>
              <a:spcPct val="90000"/>
            </a:lnSpc>
            <a:spcBef>
              <a:spcPct val="0"/>
            </a:spcBef>
            <a:spcAft>
              <a:spcPct val="15000"/>
            </a:spcAft>
            <a:buChar char="•"/>
          </a:pPr>
          <a:r>
            <a:rPr lang="en-US" sz="1500" kern="1200" dirty="0">
              <a:solidFill>
                <a:schemeClr val="tx1"/>
              </a:solidFill>
            </a:rPr>
            <a:t>Processor 1.6 GHz or faster w/ 2+ cores</a:t>
          </a:r>
        </a:p>
        <a:p>
          <a:pPr marL="114300" lvl="1" indent="-114300" algn="l" defTabSz="666750">
            <a:lnSpc>
              <a:spcPct val="90000"/>
            </a:lnSpc>
            <a:spcBef>
              <a:spcPct val="0"/>
            </a:spcBef>
            <a:spcAft>
              <a:spcPct val="15000"/>
            </a:spcAft>
            <a:buChar char="•"/>
          </a:pPr>
          <a:r>
            <a:rPr lang="en-US" sz="1500" kern="1200" dirty="0">
              <a:solidFill>
                <a:schemeClr val="tx1"/>
              </a:solidFill>
            </a:rPr>
            <a:t>4 GB+ RAM</a:t>
          </a:r>
        </a:p>
        <a:p>
          <a:pPr marL="114300" lvl="1" indent="-114300" algn="l" defTabSz="666750">
            <a:lnSpc>
              <a:spcPct val="90000"/>
            </a:lnSpc>
            <a:spcBef>
              <a:spcPct val="0"/>
            </a:spcBef>
            <a:spcAft>
              <a:spcPct val="15000"/>
            </a:spcAft>
            <a:buChar char="•"/>
          </a:pPr>
          <a:r>
            <a:rPr lang="en-US" sz="1500" kern="1200" dirty="0">
              <a:solidFill>
                <a:schemeClr val="tx1"/>
              </a:solidFill>
            </a:rPr>
            <a:t>4 GB+ disk</a:t>
          </a:r>
        </a:p>
        <a:p>
          <a:pPr marL="114300" lvl="1" indent="-114300" algn="l" defTabSz="666750">
            <a:lnSpc>
              <a:spcPct val="90000"/>
            </a:lnSpc>
            <a:spcBef>
              <a:spcPct val="0"/>
            </a:spcBef>
            <a:spcAft>
              <a:spcPct val="15000"/>
            </a:spcAft>
            <a:buChar char="•"/>
          </a:pPr>
          <a:r>
            <a:rPr lang="en-US" sz="1500" kern="1200" dirty="0">
              <a:solidFill>
                <a:schemeClr val="tx1"/>
              </a:solidFill>
            </a:rPr>
            <a:t>X64 X86 architecture</a:t>
          </a:r>
        </a:p>
        <a:p>
          <a:pPr marL="114300" lvl="1" indent="-114300" algn="l" defTabSz="666750">
            <a:lnSpc>
              <a:spcPct val="90000"/>
            </a:lnSpc>
            <a:spcBef>
              <a:spcPct val="0"/>
            </a:spcBef>
            <a:spcAft>
              <a:spcPct val="15000"/>
            </a:spcAft>
            <a:buChar char="•"/>
          </a:pPr>
          <a:r>
            <a:rPr lang="en-US" sz="1500" kern="1200" dirty="0">
              <a:solidFill>
                <a:schemeClr val="tx1"/>
              </a:solidFill>
            </a:rPr>
            <a:t>Internet access </a:t>
          </a:r>
        </a:p>
      </dsp:txBody>
      <dsp:txXfrm>
        <a:off x="1794933" y="0"/>
        <a:ext cx="6333066" cy="1693333"/>
      </dsp:txXfrm>
    </dsp:sp>
    <dsp:sp modelId="{4C07DA8E-F9AA-4F6A-9263-8CCDADF9A6D9}">
      <dsp:nvSpPr>
        <dsp:cNvPr id="0" name=""/>
        <dsp:cNvSpPr/>
      </dsp:nvSpPr>
      <dsp:spPr>
        <a:xfrm>
          <a:off x="169333" y="169333"/>
          <a:ext cx="1625600" cy="1354666"/>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10000" b="-10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0E5257-7F04-4511-A8F5-E2AF77385926}">
      <dsp:nvSpPr>
        <dsp:cNvPr id="0" name=""/>
        <dsp:cNvSpPr/>
      </dsp:nvSpPr>
      <dsp:spPr>
        <a:xfrm>
          <a:off x="0" y="1862666"/>
          <a:ext cx="8128000" cy="1693333"/>
        </a:xfrm>
        <a:prstGeom prst="roundRect">
          <a:avLst>
            <a:gd name="adj" fmla="val 10000"/>
          </a:avLst>
        </a:prstGeom>
        <a:no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Code</a:t>
          </a:r>
        </a:p>
        <a:p>
          <a:pPr marL="114300" lvl="1" indent="-114300" algn="l" defTabSz="622300">
            <a:lnSpc>
              <a:spcPct val="90000"/>
            </a:lnSpc>
            <a:spcBef>
              <a:spcPct val="0"/>
            </a:spcBef>
            <a:spcAft>
              <a:spcPct val="15000"/>
            </a:spcAft>
            <a:buChar char="•"/>
          </a:pPr>
          <a:r>
            <a:rPr lang="en-US" sz="1400" kern="1200" dirty="0">
              <a:solidFill>
                <a:schemeClr val="tx1"/>
              </a:solidFill>
            </a:rPr>
            <a:t>Found at https://github.com/Tharthar2/sci-fair-2020-final</a:t>
          </a:r>
        </a:p>
        <a:p>
          <a:pPr marL="114300" lvl="1" indent="-114300" algn="l" defTabSz="622300">
            <a:lnSpc>
              <a:spcPct val="90000"/>
            </a:lnSpc>
            <a:spcBef>
              <a:spcPct val="0"/>
            </a:spcBef>
            <a:spcAft>
              <a:spcPct val="15000"/>
            </a:spcAft>
            <a:buChar char="•"/>
          </a:pPr>
          <a:r>
            <a:rPr lang="en-US" sz="1400" kern="1200" dirty="0">
              <a:solidFill>
                <a:schemeClr val="tx1"/>
              </a:solidFill>
            </a:rPr>
            <a:t>More info at link</a:t>
          </a:r>
        </a:p>
        <a:p>
          <a:pPr marL="114300" lvl="1" indent="-114300" algn="l" defTabSz="622300">
            <a:lnSpc>
              <a:spcPct val="90000"/>
            </a:lnSpc>
            <a:spcBef>
              <a:spcPct val="0"/>
            </a:spcBef>
            <a:spcAft>
              <a:spcPct val="15000"/>
            </a:spcAft>
            <a:buChar char="•"/>
          </a:pPr>
          <a:r>
            <a:rPr lang="en-US" sz="1400" kern="1200" dirty="0">
              <a:solidFill>
                <a:schemeClr val="tx1"/>
              </a:solidFill>
            </a:rPr>
            <a:t>Code based off  </a:t>
          </a:r>
          <a:r>
            <a:rPr lang="en-US" sz="1400" b="0" i="0" kern="1200" dirty="0">
              <a:solidFill>
                <a:schemeClr val="tx1"/>
              </a:solidFill>
            </a:rPr>
            <a:t>https://matplotlib.org/examples/animation/double_pendulum_animated.html and https://scipython.com/blog/the-double-pendulum/ </a:t>
          </a:r>
          <a:endParaRPr lang="en-US" sz="1400" kern="1200" dirty="0">
            <a:solidFill>
              <a:schemeClr val="tx1"/>
            </a:solidFill>
          </a:endParaRPr>
        </a:p>
      </dsp:txBody>
      <dsp:txXfrm>
        <a:off x="1794933" y="1862666"/>
        <a:ext cx="6333066" cy="1693333"/>
      </dsp:txXfrm>
    </dsp:sp>
    <dsp:sp modelId="{C22862D6-8258-4F1F-A364-2379104DF0E7}">
      <dsp:nvSpPr>
        <dsp:cNvPr id="0" name=""/>
        <dsp:cNvSpPr/>
      </dsp:nvSpPr>
      <dsp:spPr>
        <a:xfrm>
          <a:off x="169333" y="2032000"/>
          <a:ext cx="1625600" cy="1354666"/>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10000" b="-10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1AD234-AFBF-4B69-B4DD-537A0719051C}">
      <dsp:nvSpPr>
        <dsp:cNvPr id="0" name=""/>
        <dsp:cNvSpPr/>
      </dsp:nvSpPr>
      <dsp:spPr>
        <a:xfrm>
          <a:off x="0" y="3725333"/>
          <a:ext cx="8128000" cy="1693333"/>
        </a:xfrm>
        <a:prstGeom prst="roundRect">
          <a:avLst>
            <a:gd name="adj" fmla="val 10000"/>
          </a:avLst>
        </a:prstGeom>
        <a:no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solidFill>
                <a:schemeClr val="tx1"/>
              </a:solidFill>
            </a:rPr>
            <a:t>Editor and Packages</a:t>
          </a:r>
        </a:p>
        <a:p>
          <a:pPr marL="114300" lvl="1" indent="-114300" algn="l" defTabSz="666750">
            <a:lnSpc>
              <a:spcPct val="90000"/>
            </a:lnSpc>
            <a:spcBef>
              <a:spcPct val="0"/>
            </a:spcBef>
            <a:spcAft>
              <a:spcPct val="15000"/>
            </a:spcAft>
            <a:buChar char="•"/>
          </a:pPr>
          <a:r>
            <a:rPr lang="en-US" sz="1500" kern="1200" dirty="0">
              <a:solidFill>
                <a:schemeClr val="tx1"/>
              </a:solidFill>
            </a:rPr>
            <a:t>Specified at GitHub in README.md</a:t>
          </a:r>
        </a:p>
        <a:p>
          <a:pPr marL="114300" lvl="1" indent="-114300" algn="l" defTabSz="666750">
            <a:lnSpc>
              <a:spcPct val="90000"/>
            </a:lnSpc>
            <a:spcBef>
              <a:spcPct val="0"/>
            </a:spcBef>
            <a:spcAft>
              <a:spcPct val="15000"/>
            </a:spcAft>
            <a:buChar char="•"/>
          </a:pPr>
          <a:r>
            <a:rPr lang="en-US" sz="1500" kern="1200" dirty="0">
              <a:solidFill>
                <a:schemeClr val="tx1"/>
              </a:solidFill>
            </a:rPr>
            <a:t>Any  editor will work (including Windows Notepad) however, Spyder is recommended if you don’t know how to install packages from PyPi</a:t>
          </a:r>
        </a:p>
      </dsp:txBody>
      <dsp:txXfrm>
        <a:off x="1794933" y="3725333"/>
        <a:ext cx="6333066" cy="1693333"/>
      </dsp:txXfrm>
    </dsp:sp>
    <dsp:sp modelId="{7F8C4CCE-6E88-416E-9796-B78B747B70DF}">
      <dsp:nvSpPr>
        <dsp:cNvPr id="0" name=""/>
        <dsp:cNvSpPr/>
      </dsp:nvSpPr>
      <dsp:spPr>
        <a:xfrm>
          <a:off x="169333" y="3894666"/>
          <a:ext cx="1625600" cy="1354666"/>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10000" b="-10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B81EB-D4A0-4643-A870-CAB439BB9ED5}">
      <dsp:nvSpPr>
        <dsp:cNvPr id="0" name=""/>
        <dsp:cNvSpPr/>
      </dsp:nvSpPr>
      <dsp:spPr>
        <a:xfrm>
          <a:off x="14952" y="0"/>
          <a:ext cx="1127365" cy="7874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0DF4A1-74B6-41CD-B0BB-00637B6EE416}">
      <dsp:nvSpPr>
        <dsp:cNvPr id="0" name=""/>
        <dsp:cNvSpPr/>
      </dsp:nvSpPr>
      <dsp:spPr>
        <a:xfrm>
          <a:off x="14952" y="893381"/>
          <a:ext cx="3221043" cy="453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Install editor and packages</a:t>
          </a:r>
        </a:p>
      </dsp:txBody>
      <dsp:txXfrm>
        <a:off x="14952" y="893381"/>
        <a:ext cx="3221043" cy="453935"/>
      </dsp:txXfrm>
    </dsp:sp>
    <dsp:sp modelId="{3B60D878-0F92-4DC0-9F4F-2EACEF385D17}">
      <dsp:nvSpPr>
        <dsp:cNvPr id="0" name=""/>
        <dsp:cNvSpPr/>
      </dsp:nvSpPr>
      <dsp:spPr>
        <a:xfrm>
          <a:off x="14952" y="1138518"/>
          <a:ext cx="3221043" cy="2133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For Spyder https://www.anaconda.com/distribution/</a:t>
          </a:r>
        </a:p>
        <a:p>
          <a:pPr marL="114300" lvl="1" indent="-114300" algn="l" defTabSz="622300">
            <a:lnSpc>
              <a:spcPct val="90000"/>
            </a:lnSpc>
            <a:spcBef>
              <a:spcPct val="0"/>
            </a:spcBef>
            <a:spcAft>
              <a:spcPct val="15000"/>
            </a:spcAft>
            <a:buChar char="•"/>
          </a:pPr>
          <a:r>
            <a:rPr lang="en-US" sz="1400" kern="1200" dirty="0"/>
            <a:t>Select your operating system and download for Python 3.x </a:t>
          </a:r>
        </a:p>
        <a:p>
          <a:pPr marL="114300" lvl="1" indent="-114300" algn="l" defTabSz="622300">
            <a:lnSpc>
              <a:spcPct val="90000"/>
            </a:lnSpc>
            <a:spcBef>
              <a:spcPct val="0"/>
            </a:spcBef>
            <a:spcAft>
              <a:spcPct val="15000"/>
            </a:spcAft>
            <a:buChar char="•"/>
          </a:pPr>
          <a:r>
            <a:rPr lang="en-US" sz="1400" kern="1200" dirty="0"/>
            <a:t>When done run the .exe file </a:t>
          </a:r>
        </a:p>
        <a:p>
          <a:pPr marL="114300" lvl="1" indent="-114300" algn="l" defTabSz="622300">
            <a:lnSpc>
              <a:spcPct val="90000"/>
            </a:lnSpc>
            <a:spcBef>
              <a:spcPct val="0"/>
            </a:spcBef>
            <a:spcAft>
              <a:spcPct val="15000"/>
            </a:spcAft>
            <a:buChar char="•"/>
          </a:pPr>
          <a:r>
            <a:rPr lang="en-US" sz="1400" kern="1200" dirty="0"/>
            <a:t>Say yes and use recommended settings</a:t>
          </a:r>
        </a:p>
        <a:p>
          <a:pPr marL="0" lvl="0" indent="0" algn="l" defTabSz="622300">
            <a:lnSpc>
              <a:spcPct val="100000"/>
            </a:lnSpc>
            <a:spcBef>
              <a:spcPct val="0"/>
            </a:spcBef>
            <a:spcAft>
              <a:spcPct val="35000"/>
            </a:spcAft>
            <a:buNone/>
          </a:pPr>
          <a:r>
            <a:rPr lang="en-US" sz="1400" kern="1200" dirty="0"/>
            <a:t>If using another python editor install the latest python 3 from </a:t>
          </a:r>
          <a:r>
            <a:rPr lang="en-US" sz="1400" kern="1200" dirty="0">
              <a:hlinkClick xmlns:r="http://schemas.openxmlformats.org/officeDocument/2006/relationships" r:id="rId3"/>
            </a:rPr>
            <a:t>https://bit.ly/37tI7kF</a:t>
          </a:r>
          <a:r>
            <a:rPr lang="en-US" sz="1400" kern="1200" dirty="0"/>
            <a:t> (Windows 10) or </a:t>
          </a:r>
          <a:r>
            <a:rPr lang="en-US" sz="1400" kern="1200" dirty="0">
              <a:hlinkClick xmlns:r="http://schemas.openxmlformats.org/officeDocument/2006/relationships" r:id="rId4"/>
            </a:rPr>
            <a:t>https://bit.ly/2TYGDeb</a:t>
          </a:r>
          <a:r>
            <a:rPr lang="en-US" sz="1400" kern="1200" dirty="0"/>
            <a:t> (other systems) and run “pip install NumPy, matplotlib, SciPy” in your terminal</a:t>
          </a:r>
        </a:p>
      </dsp:txBody>
      <dsp:txXfrm>
        <a:off x="14952" y="1138518"/>
        <a:ext cx="3221043" cy="2133478"/>
      </dsp:txXfrm>
    </dsp:sp>
    <dsp:sp modelId="{349393F1-00D4-45F7-B1AB-9B4A04A5D43C}">
      <dsp:nvSpPr>
        <dsp:cNvPr id="0" name=""/>
        <dsp:cNvSpPr/>
      </dsp:nvSpPr>
      <dsp:spPr>
        <a:xfrm>
          <a:off x="3799678" y="0"/>
          <a:ext cx="1127365" cy="7874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2D380E-5050-4A43-A669-61E820B08AAA}">
      <dsp:nvSpPr>
        <dsp:cNvPr id="0" name=""/>
        <dsp:cNvSpPr/>
      </dsp:nvSpPr>
      <dsp:spPr>
        <a:xfrm>
          <a:off x="3799678" y="714336"/>
          <a:ext cx="3221043" cy="453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Clone or download code from https://github.com/Tharthar2/sci-fair-2020-final</a:t>
          </a:r>
        </a:p>
      </dsp:txBody>
      <dsp:txXfrm>
        <a:off x="3799678" y="714336"/>
        <a:ext cx="3221043" cy="453935"/>
      </dsp:txXfrm>
    </dsp:sp>
    <dsp:sp modelId="{3C42BA96-B186-4E65-98E4-E9D915076DB7}">
      <dsp:nvSpPr>
        <dsp:cNvPr id="0" name=""/>
        <dsp:cNvSpPr/>
      </dsp:nvSpPr>
      <dsp:spPr>
        <a:xfrm>
          <a:off x="3799678" y="1396583"/>
          <a:ext cx="3221043" cy="2133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In git bash enter “cd [download directory]” and then “git clone https://github.com/Tharthar2/sci-fair-2020-final.git”</a:t>
          </a:r>
        </a:p>
      </dsp:txBody>
      <dsp:txXfrm>
        <a:off x="3799678" y="1396583"/>
        <a:ext cx="3221043" cy="2133478"/>
      </dsp:txXfrm>
    </dsp:sp>
    <dsp:sp modelId="{A760DEF5-3BF0-418E-B39F-169994901C63}">
      <dsp:nvSpPr>
        <dsp:cNvPr id="0" name=""/>
        <dsp:cNvSpPr/>
      </dsp:nvSpPr>
      <dsp:spPr>
        <a:xfrm>
          <a:off x="7584404" y="0"/>
          <a:ext cx="1127365" cy="7874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FCEB55-3D61-49FD-A434-A630DF1BB62C}">
      <dsp:nvSpPr>
        <dsp:cNvPr id="0" name=""/>
        <dsp:cNvSpPr/>
      </dsp:nvSpPr>
      <dsp:spPr>
        <a:xfrm>
          <a:off x="7584404" y="893381"/>
          <a:ext cx="3221043" cy="453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Test the code</a:t>
          </a:r>
        </a:p>
      </dsp:txBody>
      <dsp:txXfrm>
        <a:off x="7584404" y="893381"/>
        <a:ext cx="3221043" cy="453935"/>
      </dsp:txXfrm>
    </dsp:sp>
    <dsp:sp modelId="{38B44410-35CF-4F60-90AC-63C2F99E9959}">
      <dsp:nvSpPr>
        <dsp:cNvPr id="0" name=""/>
        <dsp:cNvSpPr/>
      </dsp:nvSpPr>
      <dsp:spPr>
        <a:xfrm>
          <a:off x="7584404" y="1396583"/>
          <a:ext cx="3221043" cy="2133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kern="1200" dirty="0"/>
            <a:t>Open Spyder </a:t>
          </a:r>
        </a:p>
        <a:p>
          <a:pPr marL="0" lvl="0" indent="0" algn="l" defTabSz="622300">
            <a:lnSpc>
              <a:spcPct val="100000"/>
            </a:lnSpc>
            <a:spcBef>
              <a:spcPct val="0"/>
            </a:spcBef>
            <a:spcAft>
              <a:spcPct val="35000"/>
            </a:spcAft>
            <a:buNone/>
          </a:pPr>
          <a:r>
            <a:rPr lang="en-US" sz="1400" kern="1200" dirty="0"/>
            <a:t>Hit Ctrl + O and find the file</a:t>
          </a:r>
        </a:p>
        <a:p>
          <a:pPr marL="0" lvl="0" indent="0" algn="l" defTabSz="622300">
            <a:lnSpc>
              <a:spcPct val="100000"/>
            </a:lnSpc>
            <a:spcBef>
              <a:spcPct val="0"/>
            </a:spcBef>
            <a:spcAft>
              <a:spcPct val="35000"/>
            </a:spcAft>
            <a:buNone/>
          </a:pPr>
          <a:r>
            <a:rPr lang="en-US" sz="1400" kern="1200" dirty="0"/>
            <a:t>Go to top bar hover over “Run” and hit “Profile” in the dropdown</a:t>
          </a:r>
        </a:p>
        <a:p>
          <a:pPr marL="0" lvl="0" indent="0" algn="l" defTabSz="622300">
            <a:lnSpc>
              <a:spcPct val="100000"/>
            </a:lnSpc>
            <a:spcBef>
              <a:spcPct val="0"/>
            </a:spcBef>
            <a:spcAft>
              <a:spcPct val="35000"/>
            </a:spcAft>
            <a:buNone/>
          </a:pPr>
          <a:r>
            <a:rPr lang="en-US" sz="1400" kern="1200" dirty="0"/>
            <a:t>If a window opens and runs the simulation, you did it. If not, consult GitHub issues tab for code or package documentation for packages and editor.</a:t>
          </a:r>
        </a:p>
      </dsp:txBody>
      <dsp:txXfrm>
        <a:off x="7584404" y="1396583"/>
        <a:ext cx="3221043" cy="2133478"/>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19" tIns="47109" rIns="94219" bIns="47109" rtlCol="0"/>
          <a:lstStyle>
            <a:lvl1pPr algn="l">
              <a:defRPr sz="1200"/>
            </a:lvl1pPr>
          </a:lstStyle>
          <a:p>
            <a:endParaRPr lang="en-US" dirty="0"/>
          </a:p>
        </p:txBody>
      </p:sp>
      <p:sp>
        <p:nvSpPr>
          <p:cNvPr id="3" name="Date Placeholder 2"/>
          <p:cNvSpPr>
            <a:spLocks noGrp="1"/>
          </p:cNvSpPr>
          <p:nvPr>
            <p:ph type="dt" idx="1"/>
          </p:nvPr>
        </p:nvSpPr>
        <p:spPr>
          <a:xfrm>
            <a:off x="4023092" y="0"/>
            <a:ext cx="3077739" cy="471054"/>
          </a:xfrm>
          <a:prstGeom prst="rect">
            <a:avLst/>
          </a:prstGeom>
        </p:spPr>
        <p:txBody>
          <a:bodyPr vert="horz" lIns="94219" tIns="47109" rIns="94219" bIns="47109" rtlCol="0"/>
          <a:lstStyle>
            <a:lvl1pPr algn="r">
              <a:defRPr sz="1200"/>
            </a:lvl1pPr>
          </a:lstStyle>
          <a:p>
            <a:fld id="{904A2401-96EB-4C38-8509-8D0A0ECDBE30}" type="datetimeFigureOut">
              <a:rPr lang="en-US" smtClean="0"/>
              <a:t>1/25/2020</a:t>
            </a:fld>
            <a:endParaRPr lang="en-US" dirty="0"/>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19" tIns="47109" rIns="94219" bIns="47109" rtlCol="0" anchor="ctr"/>
          <a:lstStyle/>
          <a:p>
            <a:endParaRPr lang="en-US" dirty="0"/>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19" tIns="47109" rIns="94219" bIns="4710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3"/>
            <a:ext cx="3077739" cy="471053"/>
          </a:xfrm>
          <a:prstGeom prst="rect">
            <a:avLst/>
          </a:prstGeom>
        </p:spPr>
        <p:txBody>
          <a:bodyPr vert="horz" lIns="94219" tIns="47109" rIns="94219" bIns="47109"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3092" y="8917423"/>
            <a:ext cx="3077739" cy="471053"/>
          </a:xfrm>
          <a:prstGeom prst="rect">
            <a:avLst/>
          </a:prstGeom>
        </p:spPr>
        <p:txBody>
          <a:bodyPr vert="horz" lIns="94219" tIns="47109" rIns="94219" bIns="47109" rtlCol="0" anchor="b"/>
          <a:lstStyle>
            <a:lvl1pPr algn="r">
              <a:defRPr sz="1200"/>
            </a:lvl1pPr>
          </a:lstStyle>
          <a:p>
            <a:fld id="{7A669065-55AE-443C-B121-783B9D34EAA7}" type="slidenum">
              <a:rPr lang="en-US" smtClean="0"/>
              <a:t>‹#›</a:t>
            </a:fld>
            <a:endParaRPr lang="en-US" dirty="0"/>
          </a:p>
        </p:txBody>
      </p:sp>
    </p:spTree>
    <p:extLst>
      <p:ext uri="{BB962C8B-B14F-4D97-AF65-F5344CB8AC3E}">
        <p14:creationId xmlns:p14="http://schemas.microsoft.com/office/powerpoint/2010/main" val="407960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73163"/>
            <a:ext cx="5632450" cy="31686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69065-55AE-443C-B121-783B9D34EAA7}" type="slidenum">
              <a:rPr lang="en-US" smtClean="0"/>
              <a:t>1</a:t>
            </a:fld>
            <a:endParaRPr lang="en-US" dirty="0"/>
          </a:p>
        </p:txBody>
      </p:sp>
    </p:spTree>
    <p:extLst>
      <p:ext uri="{BB962C8B-B14F-4D97-AF65-F5344CB8AC3E}">
        <p14:creationId xmlns:p14="http://schemas.microsoft.com/office/powerpoint/2010/main" val="4121735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69065-55AE-443C-B121-783B9D34EAA7}" type="slidenum">
              <a:rPr lang="en-US" smtClean="0"/>
              <a:t>14</a:t>
            </a:fld>
            <a:endParaRPr lang="en-US" dirty="0"/>
          </a:p>
        </p:txBody>
      </p:sp>
    </p:spTree>
    <p:extLst>
      <p:ext uri="{BB962C8B-B14F-4D97-AF65-F5344CB8AC3E}">
        <p14:creationId xmlns:p14="http://schemas.microsoft.com/office/powerpoint/2010/main" val="1694457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69065-55AE-443C-B121-783B9D34EAA7}" type="slidenum">
              <a:rPr lang="en-US" smtClean="0"/>
              <a:t>15</a:t>
            </a:fld>
            <a:endParaRPr lang="en-US" dirty="0"/>
          </a:p>
        </p:txBody>
      </p:sp>
    </p:spTree>
    <p:extLst>
      <p:ext uri="{BB962C8B-B14F-4D97-AF65-F5344CB8AC3E}">
        <p14:creationId xmlns:p14="http://schemas.microsoft.com/office/powerpoint/2010/main" val="746540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69065-55AE-443C-B121-783B9D34EAA7}" type="slidenum">
              <a:rPr lang="en-US" smtClean="0"/>
              <a:t>16</a:t>
            </a:fld>
            <a:endParaRPr lang="en-US" dirty="0"/>
          </a:p>
        </p:txBody>
      </p:sp>
    </p:spTree>
    <p:extLst>
      <p:ext uri="{BB962C8B-B14F-4D97-AF65-F5344CB8AC3E}">
        <p14:creationId xmlns:p14="http://schemas.microsoft.com/office/powerpoint/2010/main" val="1898879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69065-55AE-443C-B121-783B9D34EAA7}" type="slidenum">
              <a:rPr lang="en-US" smtClean="0"/>
              <a:t>3</a:t>
            </a:fld>
            <a:endParaRPr lang="en-US" dirty="0"/>
          </a:p>
        </p:txBody>
      </p:sp>
    </p:spTree>
    <p:extLst>
      <p:ext uri="{BB962C8B-B14F-4D97-AF65-F5344CB8AC3E}">
        <p14:creationId xmlns:p14="http://schemas.microsoft.com/office/powerpoint/2010/main" val="1162182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69065-55AE-443C-B121-783B9D34EAA7}" type="slidenum">
              <a:rPr lang="en-US" smtClean="0"/>
              <a:t>5</a:t>
            </a:fld>
            <a:endParaRPr lang="en-US" dirty="0"/>
          </a:p>
        </p:txBody>
      </p:sp>
    </p:spTree>
    <p:extLst>
      <p:ext uri="{BB962C8B-B14F-4D97-AF65-F5344CB8AC3E}">
        <p14:creationId xmlns:p14="http://schemas.microsoft.com/office/powerpoint/2010/main" val="659707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69065-55AE-443C-B121-783B9D34EAA7}" type="slidenum">
              <a:rPr lang="en-US" smtClean="0"/>
              <a:t>6</a:t>
            </a:fld>
            <a:endParaRPr lang="en-US" dirty="0"/>
          </a:p>
        </p:txBody>
      </p:sp>
    </p:spTree>
    <p:extLst>
      <p:ext uri="{BB962C8B-B14F-4D97-AF65-F5344CB8AC3E}">
        <p14:creationId xmlns:p14="http://schemas.microsoft.com/office/powerpoint/2010/main" val="3913012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69065-55AE-443C-B121-783B9D34EAA7}" type="slidenum">
              <a:rPr lang="en-US" smtClean="0"/>
              <a:t>7</a:t>
            </a:fld>
            <a:endParaRPr lang="en-US" dirty="0"/>
          </a:p>
        </p:txBody>
      </p:sp>
    </p:spTree>
    <p:extLst>
      <p:ext uri="{BB962C8B-B14F-4D97-AF65-F5344CB8AC3E}">
        <p14:creationId xmlns:p14="http://schemas.microsoft.com/office/powerpoint/2010/main" val="3102624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69065-55AE-443C-B121-783B9D34EAA7}" type="slidenum">
              <a:rPr lang="en-US" smtClean="0"/>
              <a:t>8</a:t>
            </a:fld>
            <a:endParaRPr lang="en-US" dirty="0"/>
          </a:p>
        </p:txBody>
      </p:sp>
    </p:spTree>
    <p:extLst>
      <p:ext uri="{BB962C8B-B14F-4D97-AF65-F5344CB8AC3E}">
        <p14:creationId xmlns:p14="http://schemas.microsoft.com/office/powerpoint/2010/main" val="4086460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69065-55AE-443C-B121-783B9D34EAA7}" type="slidenum">
              <a:rPr lang="en-US" smtClean="0"/>
              <a:t>9</a:t>
            </a:fld>
            <a:endParaRPr lang="en-US" dirty="0"/>
          </a:p>
        </p:txBody>
      </p:sp>
    </p:spTree>
    <p:extLst>
      <p:ext uri="{BB962C8B-B14F-4D97-AF65-F5344CB8AC3E}">
        <p14:creationId xmlns:p14="http://schemas.microsoft.com/office/powerpoint/2010/main" val="51688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69065-55AE-443C-B121-783B9D34EAA7}" type="slidenum">
              <a:rPr lang="en-US" smtClean="0"/>
              <a:t>11</a:t>
            </a:fld>
            <a:endParaRPr lang="en-US" dirty="0"/>
          </a:p>
        </p:txBody>
      </p:sp>
    </p:spTree>
    <p:extLst>
      <p:ext uri="{BB962C8B-B14F-4D97-AF65-F5344CB8AC3E}">
        <p14:creationId xmlns:p14="http://schemas.microsoft.com/office/powerpoint/2010/main" val="2303646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69065-55AE-443C-B121-783B9D34EAA7}" type="slidenum">
              <a:rPr lang="en-US" smtClean="0"/>
              <a:t>13</a:t>
            </a:fld>
            <a:endParaRPr lang="en-US" dirty="0"/>
          </a:p>
        </p:txBody>
      </p:sp>
    </p:spTree>
    <p:extLst>
      <p:ext uri="{BB962C8B-B14F-4D97-AF65-F5344CB8AC3E}">
        <p14:creationId xmlns:p14="http://schemas.microsoft.com/office/powerpoint/2010/main" val="5547751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61BEF0D-F0BB-DE4B-95CE-6DB70DBA9567}" type="datetimeFigureOut">
              <a:rPr lang="en-US" smtClean="0"/>
              <a:pPr/>
              <a:t>1/25/2020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746665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315518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1/25/2020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747860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1/25/2020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1970900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61BEF0D-F0BB-DE4B-95CE-6DB70DBA9567}" type="datetimeFigureOut">
              <a:rPr lang="en-US" smtClean="0"/>
              <a:pPr/>
              <a:t>1/25/2020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41065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803144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814002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56855137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61BEF0D-F0BB-DE4B-95CE-6DB70DBA9567}" type="datetimeFigureOut">
              <a:rPr lang="en-US" smtClean="0"/>
              <a:pPr/>
              <a:t>1/25/2020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181675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164951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61BEF0D-F0BB-DE4B-95CE-6DB70DBA9567}" type="datetimeFigureOut">
              <a:rPr lang="en-US" smtClean="0"/>
              <a:pPr/>
              <a:t>1/25/2020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223034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61714093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146971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830169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295433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70637127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630559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1/25/2020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3000657"/>
      </p:ext>
    </p:extLst>
  </p:cSld>
  <p:clrMap bg1="dk1" tx1="lt1" bg2="dk2" tx2="lt2" accent1="accent1" accent2="accent2" accent3="accent3" accent4="accent4" accent5="accent5" accent6="accent6" hlink="hlink" folHlink="folHlink"/>
  <p:sldLayoutIdLst>
    <p:sldLayoutId id="2147484454" r:id="rId1"/>
    <p:sldLayoutId id="2147484455" r:id="rId2"/>
    <p:sldLayoutId id="2147484456" r:id="rId3"/>
    <p:sldLayoutId id="2147484457" r:id="rId4"/>
    <p:sldLayoutId id="2147484458" r:id="rId5"/>
    <p:sldLayoutId id="2147484459" r:id="rId6"/>
    <p:sldLayoutId id="2147484460" r:id="rId7"/>
    <p:sldLayoutId id="2147484461" r:id="rId8"/>
    <p:sldLayoutId id="2147484462" r:id="rId9"/>
    <p:sldLayoutId id="2147484463" r:id="rId10"/>
    <p:sldLayoutId id="2147484464" r:id="rId11"/>
    <p:sldLayoutId id="2147484465" r:id="rId12"/>
    <p:sldLayoutId id="2147484466" r:id="rId13"/>
    <p:sldLayoutId id="2147484467" r:id="rId14"/>
    <p:sldLayoutId id="2147484468" r:id="rId15"/>
    <p:sldLayoutId id="2147484469" r:id="rId16"/>
    <p:sldLayoutId id="2147484470" r:id="rId17"/>
  </p:sldLayoutIdLst>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hyperlink" Target="Demo%20sims/demo-6.py"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Demo%20sims/demo-1.py" TargetMode="External"/><Relationship Id="rId5" Type="http://schemas.openxmlformats.org/officeDocument/2006/relationships/image" Target="../media/image4.png"/><Relationship Id="rId4" Type="http://schemas.openxmlformats.org/officeDocument/2006/relationships/hyperlink" Target="https://en.wikipedia.org/wiki/Double_pendulu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chart" Target="../charts/chart5.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hyperlink" Target="Demo%20sims/demo-13.py" TargetMode="External"/><Relationship Id="rId4" Type="http://schemas.openxmlformats.org/officeDocument/2006/relationships/chart" Target="../charts/chart7.xml"/></Relationships>
</file>

<file path=ppt/slides/_rels/slide1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17.xml.rels><?xml version="1.0" encoding="UTF-8" standalone="yes"?>
<Relationships xmlns="http://schemas.openxmlformats.org/package/2006/relationships"><Relationship Id="rId3" Type="http://schemas.openxmlformats.org/officeDocument/2006/relationships/hyperlink" Target="http://www.britannica.com/science/chaos-theory#ref251589" TargetMode="External"/><Relationship Id="rId2" Type="http://schemas.openxmlformats.org/officeDocument/2006/relationships/hyperlink" Target="https://www.youtube.com/watch?v=MIBfKJHMWH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9.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0.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8D67A-2ABA-4970-9DCF-9A3C0D8C023A}"/>
              </a:ext>
            </a:extLst>
          </p:cNvPr>
          <p:cNvSpPr>
            <a:spLocks noGrp="1"/>
          </p:cNvSpPr>
          <p:nvPr>
            <p:ph type="title"/>
          </p:nvPr>
        </p:nvSpPr>
        <p:spPr>
          <a:xfrm>
            <a:off x="685799" y="836907"/>
            <a:ext cx="5304295" cy="1220493"/>
          </a:xfrm>
        </p:spPr>
        <p:txBody>
          <a:bodyPr>
            <a:normAutofit/>
          </a:bodyPr>
          <a:lstStyle/>
          <a:p>
            <a:pPr algn="l"/>
            <a:r>
              <a:rPr lang="en-US" sz="3200" dirty="0"/>
              <a:t>Background</a:t>
            </a:r>
          </a:p>
        </p:txBody>
      </p:sp>
      <p:sp>
        <p:nvSpPr>
          <p:cNvPr id="3" name="Content Placeholder 2">
            <a:extLst>
              <a:ext uri="{FF2B5EF4-FFF2-40B4-BE49-F238E27FC236}">
                <a16:creationId xmlns:a16="http://schemas.microsoft.com/office/drawing/2014/main" id="{70C28E11-440D-4EF2-B9A3-E36A9E8CD15B}"/>
              </a:ext>
            </a:extLst>
          </p:cNvPr>
          <p:cNvSpPr>
            <a:spLocks noGrp="1"/>
          </p:cNvSpPr>
          <p:nvPr>
            <p:ph idx="1"/>
          </p:nvPr>
        </p:nvSpPr>
        <p:spPr>
          <a:xfrm>
            <a:off x="685800" y="2194560"/>
            <a:ext cx="5304295" cy="3979997"/>
          </a:xfrm>
        </p:spPr>
        <p:txBody>
          <a:bodyPr>
            <a:normAutofit/>
          </a:bodyPr>
          <a:lstStyle/>
          <a:p>
            <a:r>
              <a:rPr lang="en-US" sz="1800" dirty="0"/>
              <a:t>Simple pendulums</a:t>
            </a:r>
          </a:p>
          <a:p>
            <a:pPr lvl="1"/>
            <a:r>
              <a:rPr lang="en-US" sz="1800" dirty="0"/>
              <a:t>Consistent timing and spacing forever</a:t>
            </a:r>
          </a:p>
          <a:p>
            <a:pPr lvl="1"/>
            <a:r>
              <a:rPr lang="en-US" sz="1800" dirty="0"/>
              <a:t>One of the simplest dynamic systems (see Fig. 1)</a:t>
            </a:r>
          </a:p>
          <a:p>
            <a:r>
              <a:rPr lang="en-US" sz="1800" dirty="0"/>
              <a:t>Double Pendulum</a:t>
            </a:r>
          </a:p>
          <a:p>
            <a:pPr lvl="1"/>
            <a:r>
              <a:rPr lang="en-US" sz="1800" dirty="0"/>
              <a:t>Pendulum attached to the bob of another pendulum (see Fig. 2)</a:t>
            </a:r>
          </a:p>
          <a:p>
            <a:pPr lvl="1"/>
            <a:r>
              <a:rPr lang="en-US" sz="1800" dirty="0"/>
              <a:t>Two double pendulum starting at approximately the same position can diverge</a:t>
            </a:r>
          </a:p>
        </p:txBody>
      </p:sp>
      <p:pic>
        <p:nvPicPr>
          <p:cNvPr id="1026" name="Picture 2" descr="Image result for pendulum simulation python">
            <a:extLst>
              <a:ext uri="{FF2B5EF4-FFF2-40B4-BE49-F238E27FC236}">
                <a16:creationId xmlns:a16="http://schemas.microsoft.com/office/drawing/2014/main" id="{B3984695-8080-41FE-9C63-FE95968408E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95090" y="740273"/>
            <a:ext cx="2380647" cy="30039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F733BAF-7C3C-4713-8B9D-A66F939D8D81}"/>
              </a:ext>
            </a:extLst>
          </p:cNvPr>
          <p:cNvSpPr txBox="1"/>
          <p:nvPr/>
        </p:nvSpPr>
        <p:spPr>
          <a:xfrm>
            <a:off x="6966488" y="4164420"/>
            <a:ext cx="2347509" cy="1246495"/>
          </a:xfrm>
          <a:prstGeom prst="rect">
            <a:avLst/>
          </a:prstGeom>
          <a:noFill/>
        </p:spPr>
        <p:txBody>
          <a:bodyPr wrap="square" rtlCol="0">
            <a:spAutoFit/>
          </a:bodyPr>
          <a:lstStyle/>
          <a:p>
            <a:pPr algn="r">
              <a:spcAft>
                <a:spcPts val="600"/>
              </a:spcAft>
            </a:pPr>
            <a:r>
              <a:rPr lang="en-US" sz="1400" dirty="0"/>
              <a:t>Fig. 2</a:t>
            </a:r>
          </a:p>
          <a:p>
            <a:pPr algn="r">
              <a:spcAft>
                <a:spcPts val="600"/>
              </a:spcAft>
            </a:pPr>
            <a:r>
              <a:rPr lang="en-US" sz="1400" dirty="0"/>
              <a:t>This picture shows all the parameters that can be changed in  a double pendulum </a:t>
            </a:r>
            <a:endParaRPr lang="en-US" sz="1400" dirty="0">
              <a:hlinkClick r:id="rId4" tooltip="https://en.wikipedia.org/wiki/Double_pendulum">
                <a:extLst>
                  <a:ext uri="{A12FA001-AC4F-418D-AE19-62706E023703}">
                    <ahyp:hlinkClr xmlns:ahyp="http://schemas.microsoft.com/office/drawing/2018/hyperlinkcolor" val="tx"/>
                  </a:ext>
                </a:extLst>
              </a:hlinkClick>
            </a:endParaRPr>
          </a:p>
        </p:txBody>
      </p:sp>
      <p:sp>
        <p:nvSpPr>
          <p:cNvPr id="8" name="TextBox 7">
            <a:extLst>
              <a:ext uri="{FF2B5EF4-FFF2-40B4-BE49-F238E27FC236}">
                <a16:creationId xmlns:a16="http://schemas.microsoft.com/office/drawing/2014/main" id="{0DE23059-A901-4F77-8D0F-244B72C794B7}"/>
              </a:ext>
            </a:extLst>
          </p:cNvPr>
          <p:cNvSpPr txBox="1"/>
          <p:nvPr/>
        </p:nvSpPr>
        <p:spPr>
          <a:xfrm>
            <a:off x="9507844" y="1129036"/>
            <a:ext cx="1998356" cy="1754326"/>
          </a:xfrm>
          <a:prstGeom prst="rect">
            <a:avLst/>
          </a:prstGeom>
          <a:noFill/>
        </p:spPr>
        <p:txBody>
          <a:bodyPr wrap="square" rtlCol="0">
            <a:spAutoFit/>
          </a:bodyPr>
          <a:lstStyle/>
          <a:p>
            <a:r>
              <a:rPr lang="en-US" dirty="0"/>
              <a:t>Fig. 1 this picture shows a simple pendulum and all its parameters </a:t>
            </a:r>
          </a:p>
        </p:txBody>
      </p:sp>
      <p:sp>
        <p:nvSpPr>
          <p:cNvPr id="9" name="Rectangle 8">
            <a:extLst>
              <a:ext uri="{FF2B5EF4-FFF2-40B4-BE49-F238E27FC236}">
                <a16:creationId xmlns:a16="http://schemas.microsoft.com/office/drawing/2014/main" id="{0B9C18D6-AFDE-45DB-B41C-94017F4416C3}"/>
              </a:ext>
            </a:extLst>
          </p:cNvPr>
          <p:cNvSpPr/>
          <p:nvPr/>
        </p:nvSpPr>
        <p:spPr>
          <a:xfrm>
            <a:off x="9507793" y="3478160"/>
            <a:ext cx="1883664" cy="25603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B7655B93-8A6B-454C-B397-4857B64ABB30}"/>
              </a:ext>
            </a:extLst>
          </p:cNvPr>
          <p:cNvGrpSpPr/>
          <p:nvPr/>
        </p:nvGrpSpPr>
        <p:grpSpPr>
          <a:xfrm>
            <a:off x="9504091" y="3429000"/>
            <a:ext cx="1887366" cy="2559140"/>
            <a:chOff x="9647438" y="3543519"/>
            <a:chExt cx="1887366" cy="2559140"/>
          </a:xfrm>
        </p:grpSpPr>
        <p:pic>
          <p:nvPicPr>
            <p:cNvPr id="5" name="Picture 4" descr="Double Pendulum. Diagram shows variables referenced in project.">
              <a:extLst>
                <a:ext uri="{FF2B5EF4-FFF2-40B4-BE49-F238E27FC236}">
                  <a16:creationId xmlns:a16="http://schemas.microsoft.com/office/drawing/2014/main" id="{7A9CEE25-6553-41CF-AAF6-75F9BE454952}"/>
                </a:ext>
                <a:ext uri="{C183D7F6-B498-43B3-948B-1728B52AA6E4}">
                  <adec:decorative xmlns:adec="http://schemas.microsoft.com/office/drawing/2017/decorative" val="0"/>
                </a:ext>
              </a:extLst>
            </p:cNvPr>
            <p:cNvPicPr>
              <a:picLocks noChangeAspect="1"/>
            </p:cNvPicPr>
            <p:nvPr/>
          </p:nvPicPr>
          <p:blipFill>
            <a:blip r:embed="rId5">
              <a:extLst>
                <a:ext uri="{837473B0-CC2E-450A-ABE3-18F120FF3D39}">
                  <a1611:picAttrSrcUrl xmlns:a1611="http://schemas.microsoft.com/office/drawing/2016/11/main" r:id="rId4"/>
                </a:ext>
              </a:extLst>
            </a:blip>
            <a:stretch>
              <a:fillRect/>
            </a:stretch>
          </p:blipFill>
          <p:spPr>
            <a:xfrm>
              <a:off x="9647438" y="3543519"/>
              <a:ext cx="1887366" cy="2559140"/>
            </a:xfrm>
            <a:prstGeom prst="rect">
              <a:avLst/>
            </a:prstGeom>
            <a:ln>
              <a:noFill/>
            </a:ln>
          </p:spPr>
        </p:pic>
        <p:sp>
          <p:nvSpPr>
            <p:cNvPr id="4" name="Oval 3">
              <a:hlinkClick r:id="rId6" action="ppaction://hlinkfile"/>
              <a:extLst>
                <a:ext uri="{FF2B5EF4-FFF2-40B4-BE49-F238E27FC236}">
                  <a16:creationId xmlns:a16="http://schemas.microsoft.com/office/drawing/2014/main" id="{4979BB4C-D571-4899-AA8E-96EC0D9D19B8}"/>
                </a:ext>
              </a:extLst>
            </p:cNvPr>
            <p:cNvSpPr/>
            <p:nvPr/>
          </p:nvSpPr>
          <p:spPr>
            <a:xfrm>
              <a:off x="10597095" y="5080652"/>
              <a:ext cx="228600" cy="2381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hlinkClick r:id="rId7" action="ppaction://hlinkfile"/>
              <a:extLst>
                <a:ext uri="{FF2B5EF4-FFF2-40B4-BE49-F238E27FC236}">
                  <a16:creationId xmlns:a16="http://schemas.microsoft.com/office/drawing/2014/main" id="{EFED9E91-35B9-41BB-AC96-C737E1DC0E9A}"/>
                </a:ext>
              </a:extLst>
            </p:cNvPr>
            <p:cNvSpPr/>
            <p:nvPr/>
          </p:nvSpPr>
          <p:spPr>
            <a:xfrm>
              <a:off x="10959045" y="5801290"/>
              <a:ext cx="228600" cy="2381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150540344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62E9C40-06F9-47BE-8655-B8B9C8080FBF}"/>
              </a:ext>
            </a:extLst>
          </p:cNvPr>
          <p:cNvGrpSpPr>
            <a:grpSpLocks noChangeAspect="1"/>
          </p:cNvGrpSpPr>
          <p:nvPr/>
        </p:nvGrpSpPr>
        <p:grpSpPr>
          <a:xfrm>
            <a:off x="597436" y="1488270"/>
            <a:ext cx="3657600" cy="3657600"/>
            <a:chOff x="388718" y="2174062"/>
            <a:chExt cx="2848353" cy="2848353"/>
          </a:xfrm>
        </p:grpSpPr>
        <p:pic>
          <p:nvPicPr>
            <p:cNvPr id="4" name="Picture 3">
              <a:extLst>
                <a:ext uri="{FF2B5EF4-FFF2-40B4-BE49-F238E27FC236}">
                  <a16:creationId xmlns:a16="http://schemas.microsoft.com/office/drawing/2014/main" id="{18D0690F-ED89-4AF3-AF1F-E2C584DA50F7}"/>
                </a:ext>
              </a:extLst>
            </p:cNvPr>
            <p:cNvPicPr>
              <a:picLocks noChangeAspect="1"/>
            </p:cNvPicPr>
            <p:nvPr/>
          </p:nvPicPr>
          <p:blipFill>
            <a:blip r:embed="rId2"/>
            <a:stretch>
              <a:fillRect/>
            </a:stretch>
          </p:blipFill>
          <p:spPr>
            <a:xfrm>
              <a:off x="388718" y="2174062"/>
              <a:ext cx="2848353" cy="2848353"/>
            </a:xfrm>
            <a:prstGeom prst="rect">
              <a:avLst/>
            </a:prstGeom>
          </p:spPr>
        </p:pic>
        <p:sp>
          <p:nvSpPr>
            <p:cNvPr id="5" name="TextBox 4">
              <a:extLst>
                <a:ext uri="{FF2B5EF4-FFF2-40B4-BE49-F238E27FC236}">
                  <a16:creationId xmlns:a16="http://schemas.microsoft.com/office/drawing/2014/main" id="{534CDB2F-9F4E-4AAC-8159-74DC8DEADBB9}"/>
                </a:ext>
              </a:extLst>
            </p:cNvPr>
            <p:cNvSpPr txBox="1"/>
            <p:nvPr/>
          </p:nvSpPr>
          <p:spPr>
            <a:xfrm>
              <a:off x="1021098" y="2270948"/>
              <a:ext cx="2215973" cy="923330"/>
            </a:xfrm>
            <a:prstGeom prst="rect">
              <a:avLst/>
            </a:prstGeom>
            <a:noFill/>
          </p:spPr>
          <p:txBody>
            <a:bodyPr wrap="square" rtlCol="0">
              <a:spAutoFit/>
            </a:bodyPr>
            <a:lstStyle/>
            <a:p>
              <a:r>
                <a:rPr lang="en-US" dirty="0">
                  <a:solidFill>
                    <a:schemeClr val="bg1"/>
                  </a:solidFill>
                </a:rPr>
                <a:t>Fig. 1.1</a:t>
              </a:r>
            </a:p>
            <a:p>
              <a:r>
                <a:rPr lang="en-US" dirty="0">
                  <a:solidFill>
                    <a:schemeClr val="bg1"/>
                  </a:solidFill>
                  <a:sym typeface="Symbol" panose="05050102010706020507" pitchFamily="18" charset="2"/>
                </a:rPr>
                <a:t> =</a:t>
              </a:r>
              <a:r>
                <a:rPr lang="en-US" dirty="0">
                  <a:solidFill>
                    <a:schemeClr val="bg1"/>
                  </a:solidFill>
                </a:rPr>
                <a:t>1e-2</a:t>
              </a:r>
            </a:p>
            <a:p>
              <a:r>
                <a:rPr lang="en-US" dirty="0">
                  <a:solidFill>
                    <a:schemeClr val="bg1"/>
                  </a:solidFill>
                </a:rPr>
                <a:t> diverges at 6 sec</a:t>
              </a:r>
            </a:p>
          </p:txBody>
        </p:sp>
      </p:grpSp>
      <p:grpSp>
        <p:nvGrpSpPr>
          <p:cNvPr id="10" name="Group 9">
            <a:extLst>
              <a:ext uri="{FF2B5EF4-FFF2-40B4-BE49-F238E27FC236}">
                <a16:creationId xmlns:a16="http://schemas.microsoft.com/office/drawing/2014/main" id="{3B801BED-0D30-46DF-AC77-66553B45F1A4}"/>
              </a:ext>
            </a:extLst>
          </p:cNvPr>
          <p:cNvGrpSpPr>
            <a:grpSpLocks noChangeAspect="1"/>
          </p:cNvGrpSpPr>
          <p:nvPr/>
        </p:nvGrpSpPr>
        <p:grpSpPr>
          <a:xfrm>
            <a:off x="4433280" y="1488270"/>
            <a:ext cx="3657600" cy="3657600"/>
            <a:chOff x="4433281" y="1488271"/>
            <a:chExt cx="2848353" cy="2848353"/>
          </a:xfrm>
        </p:grpSpPr>
        <p:pic>
          <p:nvPicPr>
            <p:cNvPr id="6" name="Picture 5">
              <a:extLst>
                <a:ext uri="{FF2B5EF4-FFF2-40B4-BE49-F238E27FC236}">
                  <a16:creationId xmlns:a16="http://schemas.microsoft.com/office/drawing/2014/main" id="{7F4FD75A-C7D5-452F-A590-805C4ED25748}"/>
                </a:ext>
              </a:extLst>
            </p:cNvPr>
            <p:cNvPicPr>
              <a:picLocks noChangeAspect="1"/>
            </p:cNvPicPr>
            <p:nvPr/>
          </p:nvPicPr>
          <p:blipFill>
            <a:blip r:embed="rId3"/>
            <a:stretch>
              <a:fillRect/>
            </a:stretch>
          </p:blipFill>
          <p:spPr>
            <a:xfrm>
              <a:off x="4433281" y="1488271"/>
              <a:ext cx="2848353" cy="2848353"/>
            </a:xfrm>
            <a:prstGeom prst="rect">
              <a:avLst/>
            </a:prstGeom>
          </p:spPr>
        </p:pic>
        <p:sp>
          <p:nvSpPr>
            <p:cNvPr id="7" name="TextBox 6">
              <a:extLst>
                <a:ext uri="{FF2B5EF4-FFF2-40B4-BE49-F238E27FC236}">
                  <a16:creationId xmlns:a16="http://schemas.microsoft.com/office/drawing/2014/main" id="{D125D632-607B-4E68-BC47-6DA65D3E1547}"/>
                </a:ext>
              </a:extLst>
            </p:cNvPr>
            <p:cNvSpPr txBox="1"/>
            <p:nvPr/>
          </p:nvSpPr>
          <p:spPr>
            <a:xfrm>
              <a:off x="5089004" y="1488272"/>
              <a:ext cx="2192629" cy="923330"/>
            </a:xfrm>
            <a:prstGeom prst="rect">
              <a:avLst/>
            </a:prstGeom>
            <a:noFill/>
          </p:spPr>
          <p:txBody>
            <a:bodyPr wrap="square" rtlCol="0">
              <a:spAutoFit/>
            </a:bodyPr>
            <a:lstStyle/>
            <a:p>
              <a:r>
                <a:rPr lang="en-US" dirty="0">
                  <a:solidFill>
                    <a:schemeClr val="bg1"/>
                  </a:solidFill>
                </a:rPr>
                <a:t>Fig 1.2</a:t>
              </a:r>
            </a:p>
            <a:p>
              <a:r>
                <a:rPr lang="en-US" dirty="0">
                  <a:solidFill>
                    <a:schemeClr val="bg1"/>
                  </a:solidFill>
                  <a:sym typeface="Symbol" panose="05050102010706020507" pitchFamily="18" charset="2"/>
                </a:rPr>
                <a:t> = </a:t>
              </a:r>
              <a:r>
                <a:rPr lang="en-US" dirty="0">
                  <a:solidFill>
                    <a:schemeClr val="bg1"/>
                  </a:solidFill>
                </a:rPr>
                <a:t>1e-7</a:t>
              </a:r>
            </a:p>
            <a:p>
              <a:r>
                <a:rPr lang="en-US" dirty="0">
                  <a:solidFill>
                    <a:schemeClr val="bg1"/>
                  </a:solidFill>
                </a:rPr>
                <a:t>diverges at 18 sec</a:t>
              </a:r>
            </a:p>
          </p:txBody>
        </p:sp>
      </p:grpSp>
      <p:grpSp>
        <p:nvGrpSpPr>
          <p:cNvPr id="12" name="Group 11">
            <a:extLst>
              <a:ext uri="{FF2B5EF4-FFF2-40B4-BE49-F238E27FC236}">
                <a16:creationId xmlns:a16="http://schemas.microsoft.com/office/drawing/2014/main" id="{567F6E9D-49E1-41F7-A906-194E626D7547}"/>
              </a:ext>
            </a:extLst>
          </p:cNvPr>
          <p:cNvGrpSpPr/>
          <p:nvPr/>
        </p:nvGrpSpPr>
        <p:grpSpPr>
          <a:xfrm>
            <a:off x="8269124" y="1488271"/>
            <a:ext cx="3657600" cy="3657600"/>
            <a:chOff x="8060406" y="2174063"/>
            <a:chExt cx="2952153" cy="2848353"/>
          </a:xfrm>
        </p:grpSpPr>
        <p:pic>
          <p:nvPicPr>
            <p:cNvPr id="8" name="Picture 7">
              <a:extLst>
                <a:ext uri="{FF2B5EF4-FFF2-40B4-BE49-F238E27FC236}">
                  <a16:creationId xmlns:a16="http://schemas.microsoft.com/office/drawing/2014/main" id="{BC213656-872D-470F-9195-DE6554010950}"/>
                </a:ext>
              </a:extLst>
            </p:cNvPr>
            <p:cNvPicPr>
              <a:picLocks noChangeAspect="1"/>
            </p:cNvPicPr>
            <p:nvPr/>
          </p:nvPicPr>
          <p:blipFill>
            <a:blip r:embed="rId4"/>
            <a:stretch>
              <a:fillRect/>
            </a:stretch>
          </p:blipFill>
          <p:spPr>
            <a:xfrm>
              <a:off x="8060406" y="2174063"/>
              <a:ext cx="2848353" cy="2848353"/>
            </a:xfrm>
            <a:prstGeom prst="rect">
              <a:avLst/>
            </a:prstGeom>
          </p:spPr>
        </p:pic>
        <p:sp>
          <p:nvSpPr>
            <p:cNvPr id="9" name="TextBox 8">
              <a:extLst>
                <a:ext uri="{FF2B5EF4-FFF2-40B4-BE49-F238E27FC236}">
                  <a16:creationId xmlns:a16="http://schemas.microsoft.com/office/drawing/2014/main" id="{72F4524B-6709-4390-A056-FD06433167EB}"/>
                </a:ext>
              </a:extLst>
            </p:cNvPr>
            <p:cNvSpPr txBox="1"/>
            <p:nvPr/>
          </p:nvSpPr>
          <p:spPr>
            <a:xfrm>
              <a:off x="8790251" y="2270948"/>
              <a:ext cx="2222308" cy="923330"/>
            </a:xfrm>
            <a:prstGeom prst="rect">
              <a:avLst/>
            </a:prstGeom>
            <a:noFill/>
          </p:spPr>
          <p:txBody>
            <a:bodyPr wrap="square" rtlCol="0">
              <a:spAutoFit/>
            </a:bodyPr>
            <a:lstStyle/>
            <a:p>
              <a:r>
                <a:rPr lang="en-US" dirty="0">
                  <a:solidFill>
                    <a:schemeClr val="bg1"/>
                  </a:solidFill>
                </a:rPr>
                <a:t>Fig 1.3</a:t>
              </a:r>
            </a:p>
            <a:p>
              <a:r>
                <a:rPr lang="en-US" dirty="0">
                  <a:solidFill>
                    <a:schemeClr val="bg1"/>
                  </a:solidFill>
                  <a:sym typeface="Symbol" panose="05050102010706020507" pitchFamily="18" charset="2"/>
                </a:rPr>
                <a:t> = </a:t>
              </a:r>
              <a:r>
                <a:rPr lang="en-US" dirty="0">
                  <a:solidFill>
                    <a:schemeClr val="bg1"/>
                  </a:solidFill>
                </a:rPr>
                <a:t>1e-15</a:t>
              </a:r>
            </a:p>
            <a:p>
              <a:r>
                <a:rPr lang="en-US" dirty="0">
                  <a:solidFill>
                    <a:schemeClr val="bg1"/>
                  </a:solidFill>
                </a:rPr>
                <a:t>diverges at 22 sec</a:t>
              </a:r>
            </a:p>
          </p:txBody>
        </p:sp>
      </p:grpSp>
      <p:sp>
        <p:nvSpPr>
          <p:cNvPr id="11" name="Title 10">
            <a:extLst>
              <a:ext uri="{FF2B5EF4-FFF2-40B4-BE49-F238E27FC236}">
                <a16:creationId xmlns:a16="http://schemas.microsoft.com/office/drawing/2014/main" id="{AF912667-6193-4AC8-8F88-82031F4EBEF9}"/>
              </a:ext>
            </a:extLst>
          </p:cNvPr>
          <p:cNvSpPr>
            <a:spLocks noGrp="1"/>
          </p:cNvSpPr>
          <p:nvPr>
            <p:ph type="title"/>
          </p:nvPr>
        </p:nvSpPr>
        <p:spPr>
          <a:xfrm>
            <a:off x="2947153" y="438117"/>
            <a:ext cx="8610600" cy="1293028"/>
          </a:xfrm>
        </p:spPr>
        <p:txBody>
          <a:bodyPr/>
          <a:lstStyle/>
          <a:p>
            <a:r>
              <a:rPr lang="en-US" dirty="0"/>
              <a:t>Results: Angle variation</a:t>
            </a:r>
            <a:br>
              <a:rPr lang="en-US" dirty="0"/>
            </a:br>
            <a:endParaRPr lang="en-US" dirty="0"/>
          </a:p>
        </p:txBody>
      </p:sp>
    </p:spTree>
    <p:extLst>
      <p:ext uri="{BB962C8B-B14F-4D97-AF65-F5344CB8AC3E}">
        <p14:creationId xmlns:p14="http://schemas.microsoft.com/office/powerpoint/2010/main" val="182657219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6B97A6-0A19-4F81-BFF8-13DADFC041DF}"/>
              </a:ext>
            </a:extLst>
          </p:cNvPr>
          <p:cNvSpPr txBox="1"/>
          <p:nvPr/>
        </p:nvSpPr>
        <p:spPr>
          <a:xfrm>
            <a:off x="7019780" y="1674674"/>
            <a:ext cx="4723247"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This is the chart of angle combinations that yield chaotic results. </a:t>
            </a:r>
          </a:p>
          <a:p>
            <a:pPr marL="342900" indent="-342900">
              <a:buFont typeface="Arial" panose="020B0604020202020204" pitchFamily="34" charset="0"/>
              <a:buChar char="•"/>
            </a:pPr>
            <a:r>
              <a:rPr lang="en-US" sz="2400" dirty="0"/>
              <a:t>A double pendulum starting at any pair of initial angles (</a:t>
            </a:r>
            <a:r>
              <a:rPr lang="en-US" sz="2400" dirty="0">
                <a:sym typeface="Symbol" panose="05050102010706020507" pitchFamily="18" charset="2"/>
              </a:rPr>
              <a:t></a:t>
            </a:r>
            <a:r>
              <a:rPr lang="en-US" sz="2400" baseline="-25000" dirty="0">
                <a:sym typeface="Symbol" panose="05050102010706020507" pitchFamily="18" charset="2"/>
              </a:rPr>
              <a:t>1</a:t>
            </a:r>
            <a:r>
              <a:rPr lang="en-US" sz="2400" dirty="0">
                <a:sym typeface="Symbol" panose="05050102010706020507" pitchFamily="18" charset="2"/>
              </a:rPr>
              <a:t> and </a:t>
            </a:r>
            <a:r>
              <a:rPr lang="en-US" sz="2400" baseline="-25000" dirty="0">
                <a:sym typeface="Symbol" panose="05050102010706020507" pitchFamily="18" charset="2"/>
              </a:rPr>
              <a:t>2</a:t>
            </a:r>
            <a:r>
              <a:rPr lang="en-US" sz="2400" dirty="0">
                <a:sym typeface="Symbol" panose="05050102010706020507" pitchFamily="18" charset="2"/>
              </a:rPr>
              <a:t>) </a:t>
            </a:r>
            <a:r>
              <a:rPr lang="en-US" sz="2400" dirty="0"/>
              <a:t>inside the red region will be a predictable system. </a:t>
            </a:r>
          </a:p>
          <a:p>
            <a:pPr marL="342900" indent="-342900">
              <a:buFont typeface="Arial" panose="020B0604020202020204" pitchFamily="34" charset="0"/>
              <a:buChar char="•"/>
            </a:pPr>
            <a:r>
              <a:rPr lang="en-US" sz="2400" dirty="0"/>
              <a:t>Any pair of </a:t>
            </a:r>
            <a:r>
              <a:rPr lang="en-US" sz="2400" dirty="0">
                <a:sym typeface="Symbol" panose="05050102010706020507" pitchFamily="18" charset="2"/>
              </a:rPr>
              <a:t></a:t>
            </a:r>
            <a:r>
              <a:rPr lang="en-US" sz="2400" baseline="-25000" dirty="0">
                <a:sym typeface="Symbol" panose="05050102010706020507" pitchFamily="18" charset="2"/>
              </a:rPr>
              <a:t>1</a:t>
            </a:r>
            <a:r>
              <a:rPr lang="en-US" sz="2400" dirty="0">
                <a:sym typeface="Symbol" panose="05050102010706020507" pitchFamily="18" charset="2"/>
              </a:rPr>
              <a:t> and </a:t>
            </a:r>
            <a:r>
              <a:rPr lang="en-US" sz="2400" baseline="-25000" dirty="0">
                <a:sym typeface="Symbol" panose="05050102010706020507" pitchFamily="18" charset="2"/>
              </a:rPr>
              <a:t>2</a:t>
            </a:r>
            <a:r>
              <a:rPr lang="en-US" sz="2400" dirty="0">
                <a:sym typeface="Symbol" panose="05050102010706020507" pitchFamily="18" charset="2"/>
              </a:rPr>
              <a:t> </a:t>
            </a:r>
            <a:r>
              <a:rPr lang="en-US" sz="2400" dirty="0"/>
              <a:t>in the green region will show chaotic motion. </a:t>
            </a:r>
          </a:p>
        </p:txBody>
      </p:sp>
      <p:sp>
        <p:nvSpPr>
          <p:cNvPr id="6" name="Title 1">
            <a:extLst>
              <a:ext uri="{FF2B5EF4-FFF2-40B4-BE49-F238E27FC236}">
                <a16:creationId xmlns:a16="http://schemas.microsoft.com/office/drawing/2014/main" id="{D254B44A-22D9-4FAE-9850-47F823B0CE4F}"/>
              </a:ext>
            </a:extLst>
          </p:cNvPr>
          <p:cNvSpPr txBox="1">
            <a:spLocks/>
          </p:cNvSpPr>
          <p:nvPr/>
        </p:nvSpPr>
        <p:spPr>
          <a:xfrm>
            <a:off x="4578558" y="413244"/>
            <a:ext cx="9322904" cy="1220493"/>
          </a:xfrm>
          <a:prstGeom prst="rect">
            <a:avLst/>
          </a:prstGeom>
        </p:spPr>
        <p:txBody>
          <a:bodyPr vert="horz" lIns="91440" tIns="45720" rIns="91440" bIns="45720" rtlCol="0" anchor="ctr">
            <a:normAutofit fontScale="92500" lnSpcReduction="1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US" sz="3200" dirty="0"/>
              <a:t>Initial Angle Pairs: Border between </a:t>
            </a:r>
            <a:br>
              <a:rPr lang="en-US" sz="3200" dirty="0"/>
            </a:br>
            <a:r>
              <a:rPr lang="en-US" sz="3200" dirty="0"/>
              <a:t>chaotic and normal system</a:t>
            </a:r>
          </a:p>
          <a:p>
            <a:pPr algn="l"/>
            <a:r>
              <a:rPr lang="en-US" sz="3200" dirty="0"/>
              <a:t> </a:t>
            </a:r>
          </a:p>
        </p:txBody>
      </p:sp>
      <p:grpSp>
        <p:nvGrpSpPr>
          <p:cNvPr id="24" name="Group 23">
            <a:extLst>
              <a:ext uri="{FF2B5EF4-FFF2-40B4-BE49-F238E27FC236}">
                <a16:creationId xmlns:a16="http://schemas.microsoft.com/office/drawing/2014/main" id="{DB08FCDB-233B-4BF0-94F0-14A9A958C4F8}"/>
              </a:ext>
            </a:extLst>
          </p:cNvPr>
          <p:cNvGrpSpPr/>
          <p:nvPr/>
        </p:nvGrpSpPr>
        <p:grpSpPr>
          <a:xfrm>
            <a:off x="-98323" y="1199861"/>
            <a:ext cx="7214740" cy="5280452"/>
            <a:chOff x="49695" y="1449796"/>
            <a:chExt cx="5805341" cy="4036226"/>
          </a:xfrm>
        </p:grpSpPr>
        <p:sp>
          <p:nvSpPr>
            <p:cNvPr id="16" name="Freeform: Shape 15">
              <a:extLst>
                <a:ext uri="{FF2B5EF4-FFF2-40B4-BE49-F238E27FC236}">
                  <a16:creationId xmlns:a16="http://schemas.microsoft.com/office/drawing/2014/main" id="{126BC53B-FF39-44E5-918F-1E0B2E904BA7}"/>
                </a:ext>
              </a:extLst>
            </p:cNvPr>
            <p:cNvSpPr/>
            <p:nvPr/>
          </p:nvSpPr>
          <p:spPr>
            <a:xfrm>
              <a:off x="993056" y="2260359"/>
              <a:ext cx="3883742" cy="2654710"/>
            </a:xfrm>
            <a:custGeom>
              <a:avLst/>
              <a:gdLst>
                <a:gd name="connsiteX0" fmla="*/ 3883742 w 3883742"/>
                <a:gd name="connsiteY0" fmla="*/ 2654710 h 2654710"/>
                <a:gd name="connsiteX1" fmla="*/ 3529781 w 3883742"/>
                <a:gd name="connsiteY1" fmla="*/ 2222091 h 2654710"/>
                <a:gd name="connsiteX2" fmla="*/ 3185652 w 3883742"/>
                <a:gd name="connsiteY2" fmla="*/ 1750142 h 2654710"/>
                <a:gd name="connsiteX3" fmla="*/ 3126658 w 3883742"/>
                <a:gd name="connsiteY3" fmla="*/ 1209368 h 2654710"/>
                <a:gd name="connsiteX4" fmla="*/ 3028336 w 3883742"/>
                <a:gd name="connsiteY4" fmla="*/ 845575 h 2654710"/>
                <a:gd name="connsiteX5" fmla="*/ 2733368 w 3883742"/>
                <a:gd name="connsiteY5" fmla="*/ 0 h 2654710"/>
                <a:gd name="connsiteX6" fmla="*/ 2536723 w 3883742"/>
                <a:gd name="connsiteY6" fmla="*/ 471949 h 2654710"/>
                <a:gd name="connsiteX7" fmla="*/ 2340077 w 3883742"/>
                <a:gd name="connsiteY7" fmla="*/ 393291 h 2654710"/>
                <a:gd name="connsiteX8" fmla="*/ 2153265 w 3883742"/>
                <a:gd name="connsiteY8" fmla="*/ 875071 h 2654710"/>
                <a:gd name="connsiteX9" fmla="*/ 1956619 w 3883742"/>
                <a:gd name="connsiteY9" fmla="*/ 265471 h 2654710"/>
                <a:gd name="connsiteX10" fmla="*/ 1769807 w 3883742"/>
                <a:gd name="connsiteY10" fmla="*/ 98323 h 2654710"/>
                <a:gd name="connsiteX11" fmla="*/ 1366684 w 3883742"/>
                <a:gd name="connsiteY11" fmla="*/ 275304 h 2654710"/>
                <a:gd name="connsiteX12" fmla="*/ 776748 w 3883742"/>
                <a:gd name="connsiteY12" fmla="*/ 973394 h 2654710"/>
                <a:gd name="connsiteX13" fmla="*/ 383458 w 3883742"/>
                <a:gd name="connsiteY13" fmla="*/ 1563329 h 2654710"/>
                <a:gd name="connsiteX14" fmla="*/ 0 w 3883742"/>
                <a:gd name="connsiteY14" fmla="*/ 2654710 h 2654710"/>
                <a:gd name="connsiteX15" fmla="*/ 3883742 w 3883742"/>
                <a:gd name="connsiteY15" fmla="*/ 2654710 h 2654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3742" h="2654710">
                  <a:moveTo>
                    <a:pt x="3883742" y="2654710"/>
                  </a:moveTo>
                  <a:lnTo>
                    <a:pt x="3529781" y="2222091"/>
                  </a:lnTo>
                  <a:lnTo>
                    <a:pt x="3185652" y="1750142"/>
                  </a:lnTo>
                  <a:lnTo>
                    <a:pt x="3126658" y="1209368"/>
                  </a:lnTo>
                  <a:lnTo>
                    <a:pt x="3028336" y="845575"/>
                  </a:lnTo>
                  <a:lnTo>
                    <a:pt x="2733368" y="0"/>
                  </a:lnTo>
                  <a:lnTo>
                    <a:pt x="2536723" y="471949"/>
                  </a:lnTo>
                  <a:lnTo>
                    <a:pt x="2340077" y="393291"/>
                  </a:lnTo>
                  <a:lnTo>
                    <a:pt x="2153265" y="875071"/>
                  </a:lnTo>
                  <a:lnTo>
                    <a:pt x="1956619" y="265471"/>
                  </a:lnTo>
                  <a:lnTo>
                    <a:pt x="1769807" y="98323"/>
                  </a:lnTo>
                  <a:lnTo>
                    <a:pt x="1366684" y="275304"/>
                  </a:lnTo>
                  <a:lnTo>
                    <a:pt x="776748" y="973394"/>
                  </a:lnTo>
                  <a:lnTo>
                    <a:pt x="383458" y="1563329"/>
                  </a:lnTo>
                  <a:lnTo>
                    <a:pt x="0" y="2654710"/>
                  </a:lnTo>
                  <a:lnTo>
                    <a:pt x="3883742" y="2654710"/>
                  </a:ln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D12FE3BE-2845-44A2-BEF0-480644289945}"/>
                </a:ext>
              </a:extLst>
            </p:cNvPr>
            <p:cNvSpPr/>
            <p:nvPr/>
          </p:nvSpPr>
          <p:spPr>
            <a:xfrm>
              <a:off x="330198" y="1909020"/>
              <a:ext cx="5242560" cy="3017520"/>
            </a:xfrm>
            <a:custGeom>
              <a:avLst/>
              <a:gdLst>
                <a:gd name="connsiteX0" fmla="*/ 5237480 w 5242560"/>
                <a:gd name="connsiteY0" fmla="*/ 3012440 h 3017520"/>
                <a:gd name="connsiteX1" fmla="*/ 4983480 w 5242560"/>
                <a:gd name="connsiteY1" fmla="*/ 3012440 h 3017520"/>
                <a:gd name="connsiteX2" fmla="*/ 4632960 w 5242560"/>
                <a:gd name="connsiteY2" fmla="*/ 3012440 h 3017520"/>
                <a:gd name="connsiteX3" fmla="*/ 4582160 w 5242560"/>
                <a:gd name="connsiteY3" fmla="*/ 3012440 h 3017520"/>
                <a:gd name="connsiteX4" fmla="*/ 4185920 w 5242560"/>
                <a:gd name="connsiteY4" fmla="*/ 2565400 h 3017520"/>
                <a:gd name="connsiteX5" fmla="*/ 3860800 w 5242560"/>
                <a:gd name="connsiteY5" fmla="*/ 2108200 h 3017520"/>
                <a:gd name="connsiteX6" fmla="*/ 3794760 w 5242560"/>
                <a:gd name="connsiteY6" fmla="*/ 1549400 h 3017520"/>
                <a:gd name="connsiteX7" fmla="*/ 3683000 w 5242560"/>
                <a:gd name="connsiteY7" fmla="*/ 1203960 h 3017520"/>
                <a:gd name="connsiteX8" fmla="*/ 3398520 w 5242560"/>
                <a:gd name="connsiteY8" fmla="*/ 340360 h 3017520"/>
                <a:gd name="connsiteX9" fmla="*/ 3205480 w 5242560"/>
                <a:gd name="connsiteY9" fmla="*/ 822960 h 3017520"/>
                <a:gd name="connsiteX10" fmla="*/ 3002280 w 5242560"/>
                <a:gd name="connsiteY10" fmla="*/ 741680 h 3017520"/>
                <a:gd name="connsiteX11" fmla="*/ 2819400 w 5242560"/>
                <a:gd name="connsiteY11" fmla="*/ 1224280 h 3017520"/>
                <a:gd name="connsiteX12" fmla="*/ 2621280 w 5242560"/>
                <a:gd name="connsiteY12" fmla="*/ 599440 h 3017520"/>
                <a:gd name="connsiteX13" fmla="*/ 2423160 w 5242560"/>
                <a:gd name="connsiteY13" fmla="*/ 452120 h 3017520"/>
                <a:gd name="connsiteX14" fmla="*/ 2026920 w 5242560"/>
                <a:gd name="connsiteY14" fmla="*/ 629920 h 3017520"/>
                <a:gd name="connsiteX15" fmla="*/ 1432560 w 5242560"/>
                <a:gd name="connsiteY15" fmla="*/ 1325880 h 3017520"/>
                <a:gd name="connsiteX16" fmla="*/ 1046480 w 5242560"/>
                <a:gd name="connsiteY16" fmla="*/ 1930400 h 3017520"/>
                <a:gd name="connsiteX17" fmla="*/ 660400 w 5242560"/>
                <a:gd name="connsiteY17" fmla="*/ 3012440 h 3017520"/>
                <a:gd name="connsiteX18" fmla="*/ 248920 w 5242560"/>
                <a:gd name="connsiteY18" fmla="*/ 3012440 h 3017520"/>
                <a:gd name="connsiteX19" fmla="*/ 0 w 5242560"/>
                <a:gd name="connsiteY19" fmla="*/ 3017520 h 3017520"/>
                <a:gd name="connsiteX20" fmla="*/ 0 w 5242560"/>
                <a:gd name="connsiteY20" fmla="*/ 5080 h 3017520"/>
                <a:gd name="connsiteX21" fmla="*/ 5242560 w 5242560"/>
                <a:gd name="connsiteY21" fmla="*/ 0 h 3017520"/>
                <a:gd name="connsiteX22" fmla="*/ 5237480 w 5242560"/>
                <a:gd name="connsiteY22" fmla="*/ 301244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242560" h="3017520">
                  <a:moveTo>
                    <a:pt x="5237480" y="3012440"/>
                  </a:moveTo>
                  <a:lnTo>
                    <a:pt x="4983480" y="3012440"/>
                  </a:lnTo>
                  <a:lnTo>
                    <a:pt x="4632960" y="3012440"/>
                  </a:lnTo>
                  <a:lnTo>
                    <a:pt x="4582160" y="3012440"/>
                  </a:lnTo>
                  <a:lnTo>
                    <a:pt x="4185920" y="2565400"/>
                  </a:lnTo>
                  <a:lnTo>
                    <a:pt x="3860800" y="2108200"/>
                  </a:lnTo>
                  <a:lnTo>
                    <a:pt x="3794760" y="1549400"/>
                  </a:lnTo>
                  <a:lnTo>
                    <a:pt x="3683000" y="1203960"/>
                  </a:lnTo>
                  <a:lnTo>
                    <a:pt x="3398520" y="340360"/>
                  </a:lnTo>
                  <a:lnTo>
                    <a:pt x="3205480" y="822960"/>
                  </a:lnTo>
                  <a:lnTo>
                    <a:pt x="3002280" y="741680"/>
                  </a:lnTo>
                  <a:lnTo>
                    <a:pt x="2819400" y="1224280"/>
                  </a:lnTo>
                  <a:lnTo>
                    <a:pt x="2621280" y="599440"/>
                  </a:lnTo>
                  <a:lnTo>
                    <a:pt x="2423160" y="452120"/>
                  </a:lnTo>
                  <a:lnTo>
                    <a:pt x="2026920" y="629920"/>
                  </a:lnTo>
                  <a:lnTo>
                    <a:pt x="1432560" y="1325880"/>
                  </a:lnTo>
                  <a:lnTo>
                    <a:pt x="1046480" y="1930400"/>
                  </a:lnTo>
                  <a:lnTo>
                    <a:pt x="660400" y="3012440"/>
                  </a:lnTo>
                  <a:lnTo>
                    <a:pt x="248920" y="3012440"/>
                  </a:lnTo>
                  <a:lnTo>
                    <a:pt x="0" y="3017520"/>
                  </a:lnTo>
                  <a:lnTo>
                    <a:pt x="0" y="5080"/>
                  </a:lnTo>
                  <a:lnTo>
                    <a:pt x="5242560" y="0"/>
                  </a:lnTo>
                  <a:cubicBezTo>
                    <a:pt x="5239173" y="1005840"/>
                    <a:pt x="5235787" y="2011680"/>
                    <a:pt x="5237480" y="301244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graphicFrame>
          <p:nvGraphicFramePr>
            <p:cNvPr id="3" name="Chart 2">
              <a:extLst>
                <a:ext uri="{FF2B5EF4-FFF2-40B4-BE49-F238E27FC236}">
                  <a16:creationId xmlns:a16="http://schemas.microsoft.com/office/drawing/2014/main" id="{E6DFD06D-74B4-4600-89D0-29F1FD25C62C}"/>
                </a:ext>
              </a:extLst>
            </p:cNvPr>
            <p:cNvGraphicFramePr>
              <a:graphicFrameLocks/>
            </p:cNvGraphicFramePr>
            <p:nvPr>
              <p:extLst>
                <p:ext uri="{D42A27DB-BD31-4B8C-83A1-F6EECF244321}">
                  <p14:modId xmlns:p14="http://schemas.microsoft.com/office/powerpoint/2010/main" val="201799437"/>
                </p:ext>
              </p:extLst>
            </p:nvPr>
          </p:nvGraphicFramePr>
          <p:xfrm>
            <a:off x="49695" y="1449796"/>
            <a:ext cx="5805341" cy="4036226"/>
          </p:xfrm>
          <a:graphic>
            <a:graphicData uri="http://schemas.openxmlformats.org/drawingml/2006/chart">
              <c:chart xmlns:c="http://schemas.openxmlformats.org/drawingml/2006/chart" xmlns:r="http://schemas.openxmlformats.org/officeDocument/2006/relationships" r:id="rId3"/>
            </a:graphicData>
          </a:graphic>
        </p:graphicFrame>
      </p:grpSp>
      <p:sp>
        <p:nvSpPr>
          <p:cNvPr id="2" name="TextBox 1">
            <a:extLst>
              <a:ext uri="{FF2B5EF4-FFF2-40B4-BE49-F238E27FC236}">
                <a16:creationId xmlns:a16="http://schemas.microsoft.com/office/drawing/2014/main" id="{7B822B6F-B5DF-4F62-B040-7080A543FA06}"/>
              </a:ext>
            </a:extLst>
          </p:cNvPr>
          <p:cNvSpPr txBox="1"/>
          <p:nvPr/>
        </p:nvSpPr>
        <p:spPr>
          <a:xfrm>
            <a:off x="4896465" y="2035632"/>
            <a:ext cx="1828006" cy="369332"/>
          </a:xfrm>
          <a:prstGeom prst="rect">
            <a:avLst/>
          </a:prstGeom>
          <a:noFill/>
        </p:spPr>
        <p:txBody>
          <a:bodyPr wrap="square" rtlCol="0">
            <a:spAutoFit/>
          </a:bodyPr>
          <a:lstStyle/>
          <a:p>
            <a:r>
              <a:rPr lang="en-US" dirty="0"/>
              <a:t>Chaotic</a:t>
            </a:r>
          </a:p>
        </p:txBody>
      </p:sp>
      <p:sp>
        <p:nvSpPr>
          <p:cNvPr id="5" name="TextBox 4">
            <a:extLst>
              <a:ext uri="{FF2B5EF4-FFF2-40B4-BE49-F238E27FC236}">
                <a16:creationId xmlns:a16="http://schemas.microsoft.com/office/drawing/2014/main" id="{CB07B5E7-2855-4578-848F-77CE1A52FC75}"/>
              </a:ext>
            </a:extLst>
          </p:cNvPr>
          <p:cNvSpPr txBox="1"/>
          <p:nvPr/>
        </p:nvSpPr>
        <p:spPr>
          <a:xfrm>
            <a:off x="3487375" y="3707331"/>
            <a:ext cx="1484671" cy="369332"/>
          </a:xfrm>
          <a:prstGeom prst="rect">
            <a:avLst/>
          </a:prstGeom>
          <a:noFill/>
        </p:spPr>
        <p:txBody>
          <a:bodyPr wrap="square" rtlCol="0">
            <a:spAutoFit/>
          </a:bodyPr>
          <a:lstStyle/>
          <a:p>
            <a:r>
              <a:rPr lang="en-US" dirty="0">
                <a:solidFill>
                  <a:schemeClr val="bg1"/>
                </a:solidFill>
              </a:rPr>
              <a:t>Predictable</a:t>
            </a:r>
          </a:p>
        </p:txBody>
      </p:sp>
      <p:sp>
        <p:nvSpPr>
          <p:cNvPr id="8" name="TextBox 7">
            <a:extLst>
              <a:ext uri="{FF2B5EF4-FFF2-40B4-BE49-F238E27FC236}">
                <a16:creationId xmlns:a16="http://schemas.microsoft.com/office/drawing/2014/main" id="{410BBA03-43AD-4600-BFB9-368D58786F8A}"/>
              </a:ext>
            </a:extLst>
          </p:cNvPr>
          <p:cNvSpPr txBox="1"/>
          <p:nvPr/>
        </p:nvSpPr>
        <p:spPr>
          <a:xfrm>
            <a:off x="3343203" y="3318739"/>
            <a:ext cx="403488" cy="646331"/>
          </a:xfrm>
          <a:prstGeom prst="rect">
            <a:avLst/>
          </a:prstGeom>
          <a:noFill/>
        </p:spPr>
        <p:txBody>
          <a:bodyPr wrap="square" rtlCol="0">
            <a:spAutoFit/>
          </a:bodyPr>
          <a:lstStyle/>
          <a:p>
            <a:r>
              <a:rPr lang="en-US" sz="3600" dirty="0">
                <a:solidFill>
                  <a:schemeClr val="bg1"/>
                </a:solidFill>
              </a:rPr>
              <a:t>. </a:t>
            </a:r>
          </a:p>
        </p:txBody>
      </p:sp>
      <p:sp>
        <p:nvSpPr>
          <p:cNvPr id="9" name="Oval 8">
            <a:extLst>
              <a:ext uri="{FF2B5EF4-FFF2-40B4-BE49-F238E27FC236}">
                <a16:creationId xmlns:a16="http://schemas.microsoft.com/office/drawing/2014/main" id="{9F0B75DB-9BCF-49B9-B854-FB21EED8567D}"/>
              </a:ext>
            </a:extLst>
          </p:cNvPr>
          <p:cNvSpPr/>
          <p:nvPr/>
        </p:nvSpPr>
        <p:spPr>
          <a:xfrm>
            <a:off x="3089031" y="3371226"/>
            <a:ext cx="822960" cy="822960"/>
          </a:xfrm>
          <a:prstGeom prst="ellipse">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3725F75-1F08-4957-A716-3D6E434E4499}"/>
              </a:ext>
            </a:extLst>
          </p:cNvPr>
          <p:cNvSpPr/>
          <p:nvPr/>
        </p:nvSpPr>
        <p:spPr>
          <a:xfrm>
            <a:off x="3093711" y="2192376"/>
            <a:ext cx="822960" cy="822960"/>
          </a:xfrm>
          <a:prstGeom prst="ellipse">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C4369BF-DA14-4DF4-9BD1-8E6B805475D5}"/>
              </a:ext>
            </a:extLst>
          </p:cNvPr>
          <p:cNvSpPr txBox="1"/>
          <p:nvPr/>
        </p:nvSpPr>
        <p:spPr>
          <a:xfrm>
            <a:off x="2173404" y="3667606"/>
            <a:ext cx="1009000" cy="646331"/>
          </a:xfrm>
          <a:prstGeom prst="rect">
            <a:avLst/>
          </a:prstGeom>
          <a:noFill/>
        </p:spPr>
        <p:txBody>
          <a:bodyPr wrap="square" rtlCol="0">
            <a:spAutoFit/>
          </a:bodyPr>
          <a:lstStyle/>
          <a:p>
            <a:r>
              <a:rPr lang="en-US" dirty="0"/>
              <a:t>Fig. 2.1</a:t>
            </a:r>
          </a:p>
          <a:p>
            <a:r>
              <a:rPr lang="en-US" dirty="0"/>
              <a:t>50&amp;0</a:t>
            </a:r>
          </a:p>
        </p:txBody>
      </p:sp>
      <p:sp>
        <p:nvSpPr>
          <p:cNvPr id="25" name="TextBox 24">
            <a:extLst>
              <a:ext uri="{FF2B5EF4-FFF2-40B4-BE49-F238E27FC236}">
                <a16:creationId xmlns:a16="http://schemas.microsoft.com/office/drawing/2014/main" id="{C940E8AC-065F-4FCC-9250-A7913F6E5C7E}"/>
              </a:ext>
            </a:extLst>
          </p:cNvPr>
          <p:cNvSpPr txBox="1"/>
          <p:nvPr/>
        </p:nvSpPr>
        <p:spPr>
          <a:xfrm>
            <a:off x="2162882" y="2454800"/>
            <a:ext cx="1009000" cy="1200329"/>
          </a:xfrm>
          <a:prstGeom prst="rect">
            <a:avLst/>
          </a:prstGeom>
          <a:noFill/>
        </p:spPr>
        <p:txBody>
          <a:bodyPr wrap="square" rtlCol="0">
            <a:spAutoFit/>
          </a:bodyPr>
          <a:lstStyle/>
          <a:p>
            <a:r>
              <a:rPr lang="en-US" dirty="0"/>
              <a:t>Fig. 2.2</a:t>
            </a:r>
          </a:p>
          <a:p>
            <a:r>
              <a:rPr lang="en-US" dirty="0"/>
              <a:t>80.01&amp;0</a:t>
            </a:r>
          </a:p>
          <a:p>
            <a:endParaRPr lang="en-US" dirty="0"/>
          </a:p>
        </p:txBody>
      </p:sp>
      <p:sp>
        <p:nvSpPr>
          <p:cNvPr id="10" name="TextBox 9">
            <a:extLst>
              <a:ext uri="{FF2B5EF4-FFF2-40B4-BE49-F238E27FC236}">
                <a16:creationId xmlns:a16="http://schemas.microsoft.com/office/drawing/2014/main" id="{8A79E7EE-BFED-4F53-812E-4A9B2692D12F}"/>
              </a:ext>
            </a:extLst>
          </p:cNvPr>
          <p:cNvSpPr txBox="1"/>
          <p:nvPr/>
        </p:nvSpPr>
        <p:spPr>
          <a:xfrm>
            <a:off x="3351907" y="1614133"/>
            <a:ext cx="1567543" cy="523220"/>
          </a:xfrm>
          <a:prstGeom prst="rect">
            <a:avLst/>
          </a:prstGeom>
          <a:noFill/>
        </p:spPr>
        <p:txBody>
          <a:bodyPr wrap="square" rtlCol="0">
            <a:spAutoFit/>
          </a:bodyPr>
          <a:lstStyle/>
          <a:p>
            <a:r>
              <a:rPr lang="en-US" sz="2800" dirty="0"/>
              <a:t>*</a:t>
            </a:r>
            <a:endParaRPr lang="en-US" dirty="0"/>
          </a:p>
        </p:txBody>
      </p:sp>
      <p:sp>
        <p:nvSpPr>
          <p:cNvPr id="11" name="TextBox 10">
            <a:extLst>
              <a:ext uri="{FF2B5EF4-FFF2-40B4-BE49-F238E27FC236}">
                <a16:creationId xmlns:a16="http://schemas.microsoft.com/office/drawing/2014/main" id="{8BD69045-4595-485C-854B-F91B74C42FFD}"/>
              </a:ext>
            </a:extLst>
          </p:cNvPr>
          <p:cNvSpPr txBox="1"/>
          <p:nvPr/>
        </p:nvSpPr>
        <p:spPr>
          <a:xfrm>
            <a:off x="2148480" y="1814187"/>
            <a:ext cx="1023402" cy="646331"/>
          </a:xfrm>
          <a:prstGeom prst="rect">
            <a:avLst/>
          </a:prstGeom>
          <a:noFill/>
        </p:spPr>
        <p:txBody>
          <a:bodyPr wrap="square" rtlCol="0">
            <a:spAutoFit/>
          </a:bodyPr>
          <a:lstStyle/>
          <a:p>
            <a:r>
              <a:rPr lang="en-US" dirty="0"/>
              <a:t>Fig. 2.3</a:t>
            </a:r>
          </a:p>
          <a:p>
            <a:r>
              <a:rPr lang="en-US" dirty="0"/>
              <a:t>120&amp;0</a:t>
            </a:r>
          </a:p>
        </p:txBody>
      </p:sp>
      <p:sp>
        <p:nvSpPr>
          <p:cNvPr id="19" name="Oval 18">
            <a:extLst>
              <a:ext uri="{FF2B5EF4-FFF2-40B4-BE49-F238E27FC236}">
                <a16:creationId xmlns:a16="http://schemas.microsoft.com/office/drawing/2014/main" id="{2F6F8A9C-8175-433C-B5F2-DBE5FEEE61D2}"/>
              </a:ext>
            </a:extLst>
          </p:cNvPr>
          <p:cNvSpPr/>
          <p:nvPr/>
        </p:nvSpPr>
        <p:spPr>
          <a:xfrm>
            <a:off x="3220538" y="1509413"/>
            <a:ext cx="574809" cy="589706"/>
          </a:xfrm>
          <a:prstGeom prst="ellipse">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698910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98DF4C9-A15A-4F69-B2D6-E47AD9731AB6}"/>
              </a:ext>
            </a:extLst>
          </p:cNvPr>
          <p:cNvGrpSpPr/>
          <p:nvPr/>
        </p:nvGrpSpPr>
        <p:grpSpPr>
          <a:xfrm>
            <a:off x="4273345" y="2055151"/>
            <a:ext cx="3645310" cy="3645310"/>
            <a:chOff x="184352" y="2057401"/>
            <a:chExt cx="3645310" cy="3645310"/>
          </a:xfrm>
        </p:grpSpPr>
        <p:pic>
          <p:nvPicPr>
            <p:cNvPr id="6" name="Picture 5">
              <a:extLst>
                <a:ext uri="{FF2B5EF4-FFF2-40B4-BE49-F238E27FC236}">
                  <a16:creationId xmlns:a16="http://schemas.microsoft.com/office/drawing/2014/main" id="{71DAF63D-351F-4718-8C5A-A093DB7FCD52}"/>
                </a:ext>
              </a:extLst>
            </p:cNvPr>
            <p:cNvPicPr>
              <a:picLocks noChangeAspect="1"/>
            </p:cNvPicPr>
            <p:nvPr/>
          </p:nvPicPr>
          <p:blipFill>
            <a:blip r:embed="rId2"/>
            <a:stretch>
              <a:fillRect/>
            </a:stretch>
          </p:blipFill>
          <p:spPr>
            <a:xfrm>
              <a:off x="184352" y="2057401"/>
              <a:ext cx="3645310" cy="3645310"/>
            </a:xfrm>
            <a:prstGeom prst="rect">
              <a:avLst/>
            </a:prstGeom>
          </p:spPr>
        </p:pic>
        <p:sp>
          <p:nvSpPr>
            <p:cNvPr id="9" name="TextBox 8">
              <a:extLst>
                <a:ext uri="{FF2B5EF4-FFF2-40B4-BE49-F238E27FC236}">
                  <a16:creationId xmlns:a16="http://schemas.microsoft.com/office/drawing/2014/main" id="{EEBC4B52-4B84-458F-9253-4AA86C7A6667}"/>
                </a:ext>
              </a:extLst>
            </p:cNvPr>
            <p:cNvSpPr txBox="1"/>
            <p:nvPr/>
          </p:nvSpPr>
          <p:spPr>
            <a:xfrm>
              <a:off x="1484671" y="2281084"/>
              <a:ext cx="1950258" cy="1200329"/>
            </a:xfrm>
            <a:prstGeom prst="rect">
              <a:avLst/>
            </a:prstGeom>
            <a:noFill/>
          </p:spPr>
          <p:txBody>
            <a:bodyPr wrap="square" rtlCol="0">
              <a:spAutoFit/>
            </a:bodyPr>
            <a:lstStyle/>
            <a:p>
              <a:r>
                <a:rPr lang="en-US" dirty="0">
                  <a:solidFill>
                    <a:schemeClr val="bg1"/>
                  </a:solidFill>
                </a:rPr>
                <a:t>Fig. 2.2</a:t>
              </a:r>
            </a:p>
            <a:p>
              <a:r>
                <a:rPr lang="en-US" dirty="0">
                  <a:solidFill>
                    <a:schemeClr val="bg1"/>
                  </a:solidFill>
                  <a:sym typeface="Symbol" panose="05050102010706020507" pitchFamily="18" charset="2"/>
                </a:rPr>
                <a:t></a:t>
              </a:r>
              <a:r>
                <a:rPr lang="en-US" baseline="-25000" dirty="0">
                  <a:solidFill>
                    <a:schemeClr val="bg1"/>
                  </a:solidFill>
                  <a:sym typeface="Symbol" panose="05050102010706020507" pitchFamily="18" charset="2"/>
                </a:rPr>
                <a:t>1</a:t>
              </a:r>
              <a:r>
                <a:rPr lang="en-US" dirty="0">
                  <a:solidFill>
                    <a:schemeClr val="bg1"/>
                  </a:solidFill>
                  <a:sym typeface="Symbol" panose="05050102010706020507" pitchFamily="18" charset="2"/>
                </a:rPr>
                <a:t> =</a:t>
              </a:r>
              <a:r>
                <a:rPr lang="en-US" dirty="0">
                  <a:solidFill>
                    <a:schemeClr val="bg1"/>
                  </a:solidFill>
                </a:rPr>
                <a:t>80.01, </a:t>
              </a:r>
              <a:r>
                <a:rPr lang="en-US" dirty="0">
                  <a:solidFill>
                    <a:schemeClr val="bg1"/>
                  </a:solidFill>
                  <a:sym typeface="Symbol" panose="05050102010706020507" pitchFamily="18" charset="2"/>
                </a:rPr>
                <a:t></a:t>
              </a:r>
              <a:r>
                <a:rPr lang="en-US" baseline="-25000" dirty="0">
                  <a:solidFill>
                    <a:schemeClr val="bg1"/>
                  </a:solidFill>
                  <a:sym typeface="Symbol" panose="05050102010706020507" pitchFamily="18" charset="2"/>
                </a:rPr>
                <a:t>2</a:t>
              </a:r>
              <a:r>
                <a:rPr lang="en-US" dirty="0">
                  <a:solidFill>
                    <a:schemeClr val="bg1"/>
                  </a:solidFill>
                  <a:sym typeface="Symbol" panose="05050102010706020507" pitchFamily="18" charset="2"/>
                </a:rPr>
                <a:t>=</a:t>
              </a:r>
              <a:r>
                <a:rPr lang="en-US" dirty="0">
                  <a:solidFill>
                    <a:schemeClr val="bg1"/>
                  </a:solidFill>
                </a:rPr>
                <a:t> 0</a:t>
              </a:r>
            </a:p>
            <a:p>
              <a:r>
                <a:rPr lang="en-US" dirty="0" err="1">
                  <a:solidFill>
                    <a:schemeClr val="bg1"/>
                  </a:solidFill>
                </a:rPr>
                <a:t>T</a:t>
              </a:r>
              <a:r>
                <a:rPr lang="en-US" baseline="-25000" dirty="0" err="1">
                  <a:solidFill>
                    <a:schemeClr val="bg1"/>
                  </a:solidFill>
                </a:rPr>
                <a:t>split</a:t>
              </a:r>
              <a:r>
                <a:rPr lang="en-US" dirty="0">
                  <a:solidFill>
                    <a:schemeClr val="bg1"/>
                  </a:solidFill>
                </a:rPr>
                <a:t>= 114 sec</a:t>
              </a:r>
            </a:p>
            <a:p>
              <a:r>
                <a:rPr lang="en-US" dirty="0">
                  <a:solidFill>
                    <a:schemeClr val="bg1"/>
                  </a:solidFill>
                </a:rPr>
                <a:t>Red=initial</a:t>
              </a:r>
            </a:p>
          </p:txBody>
        </p:sp>
      </p:grpSp>
      <p:grpSp>
        <p:nvGrpSpPr>
          <p:cNvPr id="14" name="Group 13">
            <a:extLst>
              <a:ext uri="{FF2B5EF4-FFF2-40B4-BE49-F238E27FC236}">
                <a16:creationId xmlns:a16="http://schemas.microsoft.com/office/drawing/2014/main" id="{99892EE8-B7E2-4769-8A0E-FFB37F7F3FB7}"/>
              </a:ext>
            </a:extLst>
          </p:cNvPr>
          <p:cNvGrpSpPr/>
          <p:nvPr/>
        </p:nvGrpSpPr>
        <p:grpSpPr>
          <a:xfrm>
            <a:off x="-2701" y="2056499"/>
            <a:ext cx="3648012" cy="3641711"/>
            <a:chOff x="-2701" y="2056499"/>
            <a:chExt cx="3648012" cy="3641711"/>
          </a:xfrm>
        </p:grpSpPr>
        <p:pic>
          <p:nvPicPr>
            <p:cNvPr id="13" name="Picture 12">
              <a:extLst>
                <a:ext uri="{FF2B5EF4-FFF2-40B4-BE49-F238E27FC236}">
                  <a16:creationId xmlns:a16="http://schemas.microsoft.com/office/drawing/2014/main" id="{82DC2730-D56B-45A0-95CF-423805BA71F2}"/>
                </a:ext>
              </a:extLst>
            </p:cNvPr>
            <p:cNvPicPr>
              <a:picLocks noChangeAspect="1"/>
            </p:cNvPicPr>
            <p:nvPr/>
          </p:nvPicPr>
          <p:blipFill>
            <a:blip r:embed="rId3"/>
            <a:stretch>
              <a:fillRect/>
            </a:stretch>
          </p:blipFill>
          <p:spPr>
            <a:xfrm>
              <a:off x="-2701" y="2056499"/>
              <a:ext cx="3648012" cy="3641711"/>
            </a:xfrm>
            <a:prstGeom prst="rect">
              <a:avLst/>
            </a:prstGeom>
          </p:spPr>
        </p:pic>
        <p:sp>
          <p:nvSpPr>
            <p:cNvPr id="5" name="TextBox 4">
              <a:extLst>
                <a:ext uri="{FF2B5EF4-FFF2-40B4-BE49-F238E27FC236}">
                  <a16:creationId xmlns:a16="http://schemas.microsoft.com/office/drawing/2014/main" id="{A2B0B624-7937-4503-AF0D-F3074DD878D2}"/>
                </a:ext>
              </a:extLst>
            </p:cNvPr>
            <p:cNvSpPr txBox="1"/>
            <p:nvPr/>
          </p:nvSpPr>
          <p:spPr>
            <a:xfrm>
              <a:off x="1710813" y="2278834"/>
              <a:ext cx="1789471" cy="1200329"/>
            </a:xfrm>
            <a:prstGeom prst="rect">
              <a:avLst/>
            </a:prstGeom>
            <a:noFill/>
          </p:spPr>
          <p:txBody>
            <a:bodyPr wrap="square" rtlCol="0">
              <a:spAutoFit/>
            </a:bodyPr>
            <a:lstStyle/>
            <a:p>
              <a:r>
                <a:rPr lang="en-US" dirty="0">
                  <a:solidFill>
                    <a:schemeClr val="bg1"/>
                  </a:solidFill>
                </a:rPr>
                <a:t>Fig. 2.1</a:t>
              </a:r>
            </a:p>
            <a:p>
              <a:r>
                <a:rPr lang="en-US" dirty="0">
                  <a:solidFill>
                    <a:schemeClr val="bg1"/>
                  </a:solidFill>
                  <a:sym typeface="Symbol" panose="05050102010706020507" pitchFamily="18" charset="2"/>
                </a:rPr>
                <a:t></a:t>
              </a:r>
              <a:r>
                <a:rPr lang="en-US" baseline="-25000" dirty="0">
                  <a:solidFill>
                    <a:schemeClr val="bg1"/>
                  </a:solidFill>
                  <a:sym typeface="Symbol" panose="05050102010706020507" pitchFamily="18" charset="2"/>
                </a:rPr>
                <a:t>1</a:t>
              </a:r>
              <a:r>
                <a:rPr lang="en-US" dirty="0">
                  <a:solidFill>
                    <a:schemeClr val="bg1"/>
                  </a:solidFill>
                  <a:sym typeface="Symbol" panose="05050102010706020507" pitchFamily="18" charset="2"/>
                </a:rPr>
                <a:t> =</a:t>
              </a:r>
              <a:r>
                <a:rPr lang="en-US" dirty="0">
                  <a:solidFill>
                    <a:schemeClr val="bg1"/>
                  </a:solidFill>
                </a:rPr>
                <a:t>50</a:t>
              </a:r>
              <a:r>
                <a:rPr lang="en-US" dirty="0">
                  <a:solidFill>
                    <a:schemeClr val="bg1"/>
                  </a:solidFill>
                  <a:latin typeface="Century Gothic" panose="020B0502020202020204" pitchFamily="34" charset="0"/>
                </a:rPr>
                <a:t>°</a:t>
              </a:r>
              <a:r>
                <a:rPr lang="en-US" dirty="0">
                  <a:solidFill>
                    <a:schemeClr val="bg1"/>
                  </a:solidFill>
                </a:rPr>
                <a:t>, </a:t>
              </a:r>
              <a:r>
                <a:rPr lang="en-US" dirty="0">
                  <a:solidFill>
                    <a:schemeClr val="bg1"/>
                  </a:solidFill>
                  <a:sym typeface="Symbol" panose="05050102010706020507" pitchFamily="18" charset="2"/>
                </a:rPr>
                <a:t></a:t>
              </a:r>
              <a:r>
                <a:rPr lang="en-US" baseline="-25000" dirty="0">
                  <a:solidFill>
                    <a:schemeClr val="bg1"/>
                  </a:solidFill>
                  <a:sym typeface="Symbol" panose="05050102010706020507" pitchFamily="18" charset="2"/>
                </a:rPr>
                <a:t>2</a:t>
              </a:r>
              <a:r>
                <a:rPr lang="en-US" dirty="0">
                  <a:solidFill>
                    <a:schemeClr val="bg1"/>
                  </a:solidFill>
                  <a:sym typeface="Symbol" panose="05050102010706020507" pitchFamily="18" charset="2"/>
                </a:rPr>
                <a:t>=</a:t>
              </a:r>
              <a:r>
                <a:rPr lang="en-US" dirty="0">
                  <a:solidFill>
                    <a:schemeClr val="bg1"/>
                  </a:solidFill>
                </a:rPr>
                <a:t> 0</a:t>
              </a:r>
              <a:r>
                <a:rPr lang="en-US" dirty="0">
                  <a:solidFill>
                    <a:schemeClr val="bg1"/>
                  </a:solidFill>
                  <a:latin typeface="Century Gothic" panose="020B0502020202020204" pitchFamily="34" charset="0"/>
                </a:rPr>
                <a:t>°</a:t>
              </a:r>
              <a:endParaRPr lang="en-US" dirty="0">
                <a:solidFill>
                  <a:schemeClr val="bg1"/>
                </a:solidFill>
              </a:endParaRPr>
            </a:p>
            <a:p>
              <a:r>
                <a:rPr lang="en-US" dirty="0" err="1">
                  <a:solidFill>
                    <a:schemeClr val="bg1"/>
                  </a:solidFill>
                </a:rPr>
                <a:t>T</a:t>
              </a:r>
              <a:r>
                <a:rPr lang="en-US" baseline="-25000" dirty="0" err="1">
                  <a:solidFill>
                    <a:schemeClr val="bg1"/>
                  </a:solidFill>
                </a:rPr>
                <a:t>split</a:t>
              </a:r>
              <a:r>
                <a:rPr lang="en-US" dirty="0">
                  <a:solidFill>
                    <a:schemeClr val="bg1"/>
                  </a:solidFill>
                </a:rPr>
                <a:t>= 96 sec</a:t>
              </a:r>
            </a:p>
            <a:p>
              <a:r>
                <a:rPr lang="en-US" dirty="0">
                  <a:solidFill>
                    <a:schemeClr val="bg1"/>
                  </a:solidFill>
                </a:rPr>
                <a:t>Blue=initial</a:t>
              </a:r>
            </a:p>
          </p:txBody>
        </p:sp>
      </p:grpSp>
      <p:grpSp>
        <p:nvGrpSpPr>
          <p:cNvPr id="15" name="Group 14">
            <a:extLst>
              <a:ext uri="{FF2B5EF4-FFF2-40B4-BE49-F238E27FC236}">
                <a16:creationId xmlns:a16="http://schemas.microsoft.com/office/drawing/2014/main" id="{B06404BF-DF81-466B-96F3-D40450847F92}"/>
              </a:ext>
            </a:extLst>
          </p:cNvPr>
          <p:cNvGrpSpPr/>
          <p:nvPr/>
        </p:nvGrpSpPr>
        <p:grpSpPr>
          <a:xfrm>
            <a:off x="8546690" y="2056499"/>
            <a:ext cx="3645310" cy="3645310"/>
            <a:chOff x="8546690" y="2056499"/>
            <a:chExt cx="3645310" cy="3645310"/>
          </a:xfrm>
        </p:grpSpPr>
        <p:pic>
          <p:nvPicPr>
            <p:cNvPr id="3" name="Picture 2">
              <a:extLst>
                <a:ext uri="{FF2B5EF4-FFF2-40B4-BE49-F238E27FC236}">
                  <a16:creationId xmlns:a16="http://schemas.microsoft.com/office/drawing/2014/main" id="{DC75B8FE-591F-450D-B939-180A84213402}"/>
                </a:ext>
              </a:extLst>
            </p:cNvPr>
            <p:cNvPicPr>
              <a:picLocks noChangeAspect="1"/>
            </p:cNvPicPr>
            <p:nvPr/>
          </p:nvPicPr>
          <p:blipFill>
            <a:blip r:embed="rId4"/>
            <a:stretch>
              <a:fillRect/>
            </a:stretch>
          </p:blipFill>
          <p:spPr>
            <a:xfrm>
              <a:off x="8546690" y="2056499"/>
              <a:ext cx="3645310" cy="3645310"/>
            </a:xfrm>
            <a:prstGeom prst="rect">
              <a:avLst/>
            </a:prstGeom>
          </p:spPr>
        </p:pic>
        <p:sp>
          <p:nvSpPr>
            <p:cNvPr id="7" name="TextBox 6">
              <a:extLst>
                <a:ext uri="{FF2B5EF4-FFF2-40B4-BE49-F238E27FC236}">
                  <a16:creationId xmlns:a16="http://schemas.microsoft.com/office/drawing/2014/main" id="{1E08E1D2-AFB5-42AF-B1E2-4114080F0228}"/>
                </a:ext>
              </a:extLst>
            </p:cNvPr>
            <p:cNvSpPr txBox="1"/>
            <p:nvPr/>
          </p:nvSpPr>
          <p:spPr>
            <a:xfrm>
              <a:off x="9844551" y="2278834"/>
              <a:ext cx="1661652" cy="1200329"/>
            </a:xfrm>
            <a:prstGeom prst="rect">
              <a:avLst/>
            </a:prstGeom>
            <a:noFill/>
          </p:spPr>
          <p:txBody>
            <a:bodyPr wrap="square" rtlCol="0">
              <a:spAutoFit/>
            </a:bodyPr>
            <a:lstStyle/>
            <a:p>
              <a:r>
                <a:rPr lang="en-US" dirty="0">
                  <a:solidFill>
                    <a:schemeClr val="bg1"/>
                  </a:solidFill>
                </a:rPr>
                <a:t>Fig. 2.3</a:t>
              </a:r>
            </a:p>
            <a:p>
              <a:r>
                <a:rPr lang="en-US" dirty="0">
                  <a:solidFill>
                    <a:schemeClr val="bg1"/>
                  </a:solidFill>
                  <a:sym typeface="Symbol" panose="05050102010706020507" pitchFamily="18" charset="2"/>
                </a:rPr>
                <a:t></a:t>
              </a:r>
              <a:r>
                <a:rPr lang="en-US" baseline="-25000" dirty="0">
                  <a:solidFill>
                    <a:schemeClr val="bg1"/>
                  </a:solidFill>
                  <a:sym typeface="Symbol" panose="05050102010706020507" pitchFamily="18" charset="2"/>
                </a:rPr>
                <a:t>1</a:t>
              </a:r>
              <a:r>
                <a:rPr lang="en-US" dirty="0">
                  <a:solidFill>
                    <a:schemeClr val="bg1"/>
                  </a:solidFill>
                  <a:sym typeface="Symbol" panose="05050102010706020507" pitchFamily="18" charset="2"/>
                </a:rPr>
                <a:t>=</a:t>
              </a:r>
              <a:r>
                <a:rPr lang="en-US" dirty="0">
                  <a:solidFill>
                    <a:schemeClr val="bg1"/>
                  </a:solidFill>
                </a:rPr>
                <a:t> 120, </a:t>
              </a:r>
              <a:r>
                <a:rPr lang="en-US" dirty="0">
                  <a:solidFill>
                    <a:schemeClr val="bg1"/>
                  </a:solidFill>
                  <a:sym typeface="Symbol" panose="05050102010706020507" pitchFamily="18" charset="2"/>
                </a:rPr>
                <a:t></a:t>
              </a:r>
              <a:r>
                <a:rPr lang="en-US" baseline="-25000" dirty="0">
                  <a:solidFill>
                    <a:schemeClr val="bg1"/>
                  </a:solidFill>
                  <a:sym typeface="Symbol" panose="05050102010706020507" pitchFamily="18" charset="2"/>
                </a:rPr>
                <a:t>2</a:t>
              </a:r>
              <a:r>
                <a:rPr lang="en-US" dirty="0">
                  <a:solidFill>
                    <a:schemeClr val="bg1"/>
                  </a:solidFill>
                  <a:sym typeface="Symbol" panose="05050102010706020507" pitchFamily="18" charset="2"/>
                </a:rPr>
                <a:t>=</a:t>
              </a:r>
              <a:r>
                <a:rPr lang="en-US" dirty="0">
                  <a:solidFill>
                    <a:schemeClr val="bg1"/>
                  </a:solidFill>
                </a:rPr>
                <a:t> 0</a:t>
              </a:r>
            </a:p>
            <a:p>
              <a:r>
                <a:rPr lang="en-US" dirty="0" err="1">
                  <a:solidFill>
                    <a:schemeClr val="bg1"/>
                  </a:solidFill>
                </a:rPr>
                <a:t>T</a:t>
              </a:r>
              <a:r>
                <a:rPr lang="en-US" baseline="-25000" dirty="0" err="1">
                  <a:solidFill>
                    <a:schemeClr val="bg1"/>
                  </a:solidFill>
                </a:rPr>
                <a:t>split</a:t>
              </a:r>
              <a:r>
                <a:rPr lang="en-US" dirty="0">
                  <a:solidFill>
                    <a:schemeClr val="bg1"/>
                  </a:solidFill>
                </a:rPr>
                <a:t>= 18 sec</a:t>
              </a:r>
            </a:p>
            <a:p>
              <a:r>
                <a:rPr lang="en-US" dirty="0">
                  <a:solidFill>
                    <a:schemeClr val="bg1"/>
                  </a:solidFill>
                </a:rPr>
                <a:t>Red=initial</a:t>
              </a:r>
            </a:p>
          </p:txBody>
        </p:sp>
      </p:grpSp>
      <p:sp>
        <p:nvSpPr>
          <p:cNvPr id="16" name="Title 1">
            <a:extLst>
              <a:ext uri="{FF2B5EF4-FFF2-40B4-BE49-F238E27FC236}">
                <a16:creationId xmlns:a16="http://schemas.microsoft.com/office/drawing/2014/main" id="{21A4D405-48FB-47B8-A5E7-B5E72BC8B338}"/>
              </a:ext>
            </a:extLst>
          </p:cNvPr>
          <p:cNvSpPr txBox="1">
            <a:spLocks/>
          </p:cNvSpPr>
          <p:nvPr/>
        </p:nvSpPr>
        <p:spPr>
          <a:xfrm>
            <a:off x="4578558" y="413244"/>
            <a:ext cx="9322904" cy="1220493"/>
          </a:xfrm>
          <a:prstGeom prst="rect">
            <a:avLst/>
          </a:prstGeom>
        </p:spPr>
        <p:txBody>
          <a:bodyPr vert="horz" lIns="91440" tIns="45720" rIns="91440" bIns="45720" rtlCol="0" anchor="ctr">
            <a:normAutofit fontScale="92500" lnSpcReduction="1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US" sz="3200" dirty="0"/>
              <a:t>Initial Angle Pairs: Border between </a:t>
            </a:r>
            <a:br>
              <a:rPr lang="en-US" sz="3200" dirty="0"/>
            </a:br>
            <a:r>
              <a:rPr lang="en-US" sz="3200" dirty="0"/>
              <a:t>chaotic and normal system</a:t>
            </a:r>
          </a:p>
          <a:p>
            <a:pPr algn="l"/>
            <a:r>
              <a:rPr lang="en-US" sz="3200" dirty="0"/>
              <a:t> </a:t>
            </a:r>
          </a:p>
        </p:txBody>
      </p:sp>
    </p:spTree>
    <p:extLst>
      <p:ext uri="{BB962C8B-B14F-4D97-AF65-F5344CB8AC3E}">
        <p14:creationId xmlns:p14="http://schemas.microsoft.com/office/powerpoint/2010/main" val="124838167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AC4A-BFD0-4216-98E3-5CBEF68EC446}"/>
              </a:ext>
            </a:extLst>
          </p:cNvPr>
          <p:cNvSpPr>
            <a:spLocks noGrp="1"/>
          </p:cNvSpPr>
          <p:nvPr>
            <p:ph type="title"/>
          </p:nvPr>
        </p:nvSpPr>
        <p:spPr>
          <a:xfrm>
            <a:off x="2875938" y="327783"/>
            <a:ext cx="8610600" cy="1293028"/>
          </a:xfrm>
        </p:spPr>
        <p:txBody>
          <a:bodyPr/>
          <a:lstStyle/>
          <a:p>
            <a:r>
              <a:rPr lang="en-US" dirty="0"/>
              <a:t>Does Potential Energy Control Chaos?</a:t>
            </a:r>
          </a:p>
        </p:txBody>
      </p:sp>
      <p:graphicFrame>
        <p:nvGraphicFramePr>
          <p:cNvPr id="4" name="Chart 3">
            <a:extLst>
              <a:ext uri="{FF2B5EF4-FFF2-40B4-BE49-F238E27FC236}">
                <a16:creationId xmlns:a16="http://schemas.microsoft.com/office/drawing/2014/main" id="{D1423D2B-2CB6-4689-BC32-41888D1AB945}"/>
              </a:ext>
            </a:extLst>
          </p:cNvPr>
          <p:cNvGraphicFramePr>
            <a:graphicFrameLocks/>
          </p:cNvGraphicFramePr>
          <p:nvPr>
            <p:extLst>
              <p:ext uri="{D42A27DB-BD31-4B8C-83A1-F6EECF244321}">
                <p14:modId xmlns:p14="http://schemas.microsoft.com/office/powerpoint/2010/main" val="3165854600"/>
              </p:ext>
            </p:extLst>
          </p:nvPr>
        </p:nvGraphicFramePr>
        <p:xfrm>
          <a:off x="221225" y="1772263"/>
          <a:ext cx="6671188" cy="432136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FBC4D8F7-C540-4BC5-81B8-0AE9240B5C75}"/>
              </a:ext>
            </a:extLst>
          </p:cNvPr>
          <p:cNvSpPr txBox="1"/>
          <p:nvPr/>
        </p:nvSpPr>
        <p:spPr>
          <a:xfrm>
            <a:off x="6892413" y="1815783"/>
            <a:ext cx="4754966" cy="2246769"/>
          </a:xfrm>
          <a:prstGeom prst="rect">
            <a:avLst/>
          </a:prstGeom>
          <a:noFill/>
        </p:spPr>
        <p:txBody>
          <a:bodyPr wrap="square" rtlCol="0">
            <a:spAutoFit/>
          </a:bodyPr>
          <a:lstStyle/>
          <a:p>
            <a:r>
              <a:rPr lang="en-US" sz="2000" dirty="0"/>
              <a:t>The potential energy of all angle pairs in the previous experiment was computed and plotted against the splitting time. The data shows that there is no correlation between potential energy and divergence time.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67BD5E1-9265-4F30-94CC-CBA7FAA7BB90}"/>
                  </a:ext>
                </a:extLst>
              </p:cNvPr>
              <p:cNvSpPr txBox="1"/>
              <p:nvPr/>
            </p:nvSpPr>
            <p:spPr>
              <a:xfrm>
                <a:off x="5960093" y="4257524"/>
                <a:ext cx="6231907" cy="19389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𝑃𝐸</m:t>
                      </m:r>
                      <m:r>
                        <a:rPr lang="en-US" sz="2400" b="0" i="1" smtClean="0">
                          <a:latin typeface="Cambria Math" panose="02040503050406030204" pitchFamily="18" charset="0"/>
                        </a:rPr>
                        <m:t>=</m:t>
                      </m:r>
                      <m:r>
                        <a:rPr lang="en-US" sz="2400" b="0" i="1" smtClean="0">
                          <a:latin typeface="Cambria Math" panose="02040503050406030204" pitchFamily="18" charset="0"/>
                        </a:rPr>
                        <m:t>𝑃𝐸</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𝑃𝐸</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b="0" dirty="0"/>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𝑃𝐸</m:t>
                      </m:r>
                      <m:r>
                        <a:rPr lang="en-US" sz="2400" b="0" i="1" smtClean="0">
                          <a:latin typeface="Cambria Math" panose="02040503050406030204" pitchFamily="18" charset="0"/>
                        </a:rPr>
                        <m:t>=</m:t>
                      </m:r>
                      <m:r>
                        <a:rPr lang="en-US" sz="2400" b="0" i="1" smtClean="0">
                          <a:latin typeface="Cambria Math" panose="02040503050406030204" pitchFamily="18" charset="0"/>
                        </a:rPr>
                        <m:t>𝑚𝑔</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b="0" dirty="0"/>
              </a:p>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1</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sSub>
                            <m:sSubPr>
                              <m:ctrlPr>
                                <a:rPr lang="en-US" sz="2400" b="0" i="1" smtClean="0">
                                  <a:latin typeface="Cambria Math" panose="02040503050406030204" pitchFamily="18" charset="0"/>
                                </a:rPr>
                              </m:ctrlPr>
                            </m:sSubPr>
                            <m:e>
                              <m:r>
                                <a:rPr lang="en-US" sz="2400" i="1">
                                  <a:latin typeface="Cambria Math" panose="02040503050406030204" pitchFamily="18" charset="0"/>
                                  <a:sym typeface="Symbol" panose="05050102010706020507" pitchFamily="18" charset="2"/>
                                </a:rPr>
                                <m:t></m:t>
                              </m:r>
                            </m:e>
                            <m:sub>
                              <m:r>
                                <a:rPr lang="en-US" sz="2400" b="0" i="1" smtClean="0">
                                  <a:latin typeface="Cambria Math" panose="02040503050406030204" pitchFamily="18" charset="0"/>
                                </a:rPr>
                                <m:t>1</m:t>
                              </m:r>
                            </m:sub>
                          </m:sSub>
                        </m:e>
                      </m:func>
                    </m:oMath>
                  </m:oMathPara>
                </a14:m>
                <a:endParaRPr lang="en-US" sz="2400" b="0" dirty="0"/>
              </a:p>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2</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sSub>
                            <m:sSubPr>
                              <m:ctrlPr>
                                <a:rPr lang="en-US" sz="2400" b="0" i="1" smtClean="0">
                                  <a:latin typeface="Cambria Math" panose="02040503050406030204" pitchFamily="18" charset="0"/>
                                </a:rPr>
                              </m:ctrlPr>
                            </m:sSubPr>
                            <m:e>
                              <m:r>
                                <a:rPr lang="en-US" sz="2400" i="1">
                                  <a:latin typeface="Cambria Math" panose="02040503050406030204" pitchFamily="18" charset="0"/>
                                  <a:sym typeface="Symbol" panose="05050102010706020507" pitchFamily="18" charset="2"/>
                                </a:rPr>
                                <m:t></m:t>
                              </m:r>
                            </m:e>
                            <m:sub>
                              <m:r>
                                <a:rPr lang="en-US" sz="2400" b="0" i="1" smtClean="0">
                                  <a:latin typeface="Cambria Math" panose="02040503050406030204" pitchFamily="18" charset="0"/>
                                </a:rPr>
                                <m:t>2</m:t>
                              </m:r>
                            </m:sub>
                          </m:sSub>
                        </m:e>
                      </m:func>
                    </m:oMath>
                  </m:oMathPara>
                </a14:m>
                <a:endParaRPr lang="en-US" sz="2400" b="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𝑃𝐸</m:t>
                      </m:r>
                      <m:r>
                        <a:rPr lang="en-US" sz="2400" b="0" i="1" smtClean="0">
                          <a:latin typeface="Cambria Math" panose="02040503050406030204" pitchFamily="18" charset="0"/>
                        </a:rPr>
                        <m:t>=</m:t>
                      </m:r>
                      <m:r>
                        <a:rPr lang="en-US" sz="2400" b="0" i="1" smtClean="0">
                          <a:latin typeface="Cambria Math" panose="02040503050406030204" pitchFamily="18" charset="0"/>
                        </a:rPr>
                        <m:t>𝑚𝑔</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1</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sSub>
                            <m:sSubPr>
                              <m:ctrlPr>
                                <a:rPr lang="en-US" sz="2400" b="0" i="1" smtClean="0">
                                  <a:latin typeface="Cambria Math" panose="02040503050406030204" pitchFamily="18" charset="0"/>
                                </a:rPr>
                              </m:ctrlPr>
                            </m:sSubPr>
                            <m:e>
                              <m:r>
                                <a:rPr lang="en-US" sz="2400" i="1">
                                  <a:latin typeface="Cambria Math" panose="02040503050406030204" pitchFamily="18" charset="0"/>
                                  <a:sym typeface="Symbol" panose="05050102010706020507" pitchFamily="18" charset="2"/>
                                </a:rPr>
                                <m:t></m:t>
                              </m:r>
                            </m:e>
                            <m:sub>
                              <m:r>
                                <a:rPr lang="en-US" sz="2400" b="0" i="1" smtClean="0">
                                  <a:latin typeface="Cambria Math" panose="02040503050406030204" pitchFamily="18" charset="0"/>
                                </a:rPr>
                                <m:t>1</m:t>
                              </m:r>
                            </m:sub>
                          </m:sSub>
                          <m:r>
                            <a:rPr lang="en-US" sz="2400" b="0" i="1" smtClean="0">
                              <a:latin typeface="Cambria Math" panose="02040503050406030204" pitchFamily="18" charset="0"/>
                              <a:sym typeface="Symbol" panose="05050102010706020507" pitchFamily="18" charset="2"/>
                            </a:rPr>
                            <m:t>)+(</m:t>
                          </m:r>
                          <m:sSub>
                            <m:sSubPr>
                              <m:ctrlPr>
                                <a:rPr lang="en-US" sz="2400" b="0" i="1" smtClean="0">
                                  <a:latin typeface="Cambria Math" panose="02040503050406030204" pitchFamily="18" charset="0"/>
                                  <a:sym typeface="Symbol" panose="05050102010706020507" pitchFamily="18" charset="2"/>
                                </a:rPr>
                              </m:ctrlPr>
                            </m:sSubPr>
                            <m:e>
                              <m:r>
                                <a:rPr lang="en-US" sz="2400" b="0" i="1" smtClean="0">
                                  <a:latin typeface="Cambria Math" panose="02040503050406030204" pitchFamily="18" charset="0"/>
                                  <a:sym typeface="Symbol" panose="05050102010706020507" pitchFamily="18" charset="2"/>
                                </a:rPr>
                                <m:t>𝑙</m:t>
                              </m:r>
                            </m:e>
                            <m:sub>
                              <m:r>
                                <a:rPr lang="en-US" sz="2400" b="0" i="1" smtClean="0">
                                  <a:latin typeface="Cambria Math" panose="02040503050406030204" pitchFamily="18" charset="0"/>
                                  <a:sym typeface="Symbol" panose="05050102010706020507" pitchFamily="18" charset="2"/>
                                </a:rPr>
                                <m:t>2</m:t>
                              </m:r>
                            </m:sub>
                          </m:sSub>
                          <m:func>
                            <m:funcPr>
                              <m:ctrlPr>
                                <a:rPr lang="en-US" sz="2400" b="0" i="1" smtClean="0">
                                  <a:latin typeface="Cambria Math" panose="02040503050406030204" pitchFamily="18" charset="0"/>
                                  <a:sym typeface="Symbol" panose="05050102010706020507" pitchFamily="18" charset="2"/>
                                </a:rPr>
                              </m:ctrlPr>
                            </m:funcPr>
                            <m:fName>
                              <m:r>
                                <m:rPr>
                                  <m:sty m:val="p"/>
                                </m:rPr>
                                <a:rPr lang="en-US" sz="2400" b="0" i="0" smtClean="0">
                                  <a:latin typeface="Cambria Math" panose="02040503050406030204" pitchFamily="18" charset="0"/>
                                  <a:sym typeface="Symbol" panose="05050102010706020507" pitchFamily="18" charset="2"/>
                                </a:rPr>
                                <m:t>cos</m:t>
                              </m:r>
                            </m:fName>
                            <m:e>
                              <m:sSub>
                                <m:sSubPr>
                                  <m:ctrlPr>
                                    <a:rPr lang="en-US" sz="2400"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sz="2400" i="1">
                                      <a:latin typeface="Cambria Math" panose="02040503050406030204" pitchFamily="18" charset="0"/>
                                      <a:ea typeface="Cambria Math" panose="02040503050406030204" pitchFamily="18" charset="0"/>
                                      <a:sym typeface="Symbol" panose="05050102010706020507" pitchFamily="18" charset="2"/>
                                    </a:rPr>
                                    <m:t>𝜃</m:t>
                                  </m:r>
                                </m:e>
                                <m:sub>
                                  <m:r>
                                    <a:rPr lang="en-US" sz="2400" b="0" i="1" smtClean="0">
                                      <a:latin typeface="Cambria Math" panose="02040503050406030204" pitchFamily="18" charset="0"/>
                                      <a:ea typeface="Cambria Math" panose="02040503050406030204" pitchFamily="18" charset="0"/>
                                      <a:sym typeface="Symbol" panose="05050102010706020507" pitchFamily="18" charset="2"/>
                                    </a:rPr>
                                    <m:t>2</m:t>
                                  </m:r>
                                </m:sub>
                              </m:sSub>
                              <m:r>
                                <a:rPr lang="en-US" sz="2400"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sz="2400"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sz="2400" b="0" i="1" smtClean="0">
                                      <a:latin typeface="Cambria Math" panose="02040503050406030204" pitchFamily="18" charset="0"/>
                                      <a:ea typeface="Cambria Math" panose="02040503050406030204" pitchFamily="18" charset="0"/>
                                      <a:sym typeface="Symbol" panose="05050102010706020507" pitchFamily="18" charset="2"/>
                                    </a:rPr>
                                    <m:t>𝑙</m:t>
                                  </m:r>
                                </m:e>
                                <m:sub>
                                  <m:r>
                                    <a:rPr lang="en-US" sz="2400" b="0" i="1" smtClean="0">
                                      <a:latin typeface="Cambria Math" panose="02040503050406030204" pitchFamily="18" charset="0"/>
                                      <a:ea typeface="Cambria Math" panose="02040503050406030204" pitchFamily="18" charset="0"/>
                                      <a:sym typeface="Symbol" panose="05050102010706020507" pitchFamily="18" charset="2"/>
                                    </a:rPr>
                                    <m:t>1</m:t>
                                  </m:r>
                                </m:sub>
                              </m:sSub>
                              <m:sSub>
                                <m:sSubPr>
                                  <m:ctrlPr>
                                    <a:rPr lang="en-US" sz="2400" b="0" i="1" smtClean="0">
                                      <a:latin typeface="Cambria Math" panose="02040503050406030204" pitchFamily="18" charset="0"/>
                                      <a:ea typeface="Cambria Math" panose="02040503050406030204" pitchFamily="18" charset="0"/>
                                      <a:sym typeface="Symbol" panose="05050102010706020507" pitchFamily="18" charset="2"/>
                                    </a:rPr>
                                  </m:ctrlPr>
                                </m:sSubPr>
                                <m:e>
                                  <m:func>
                                    <m:funcPr>
                                      <m:ctrlPr>
                                        <a:rPr lang="en-US" sz="2400" i="1">
                                          <a:latin typeface="Cambria Math" panose="02040503050406030204" pitchFamily="18" charset="0"/>
                                          <a:ea typeface="Cambria Math" panose="02040503050406030204" pitchFamily="18" charset="0"/>
                                          <a:sym typeface="Symbol" panose="05050102010706020507" pitchFamily="18" charset="2"/>
                                        </a:rPr>
                                      </m:ctrlPr>
                                    </m:funcPr>
                                    <m:fName>
                                      <m:r>
                                        <m:rPr>
                                          <m:sty m:val="p"/>
                                        </m:rPr>
                                        <a:rPr lang="en-US" sz="2400">
                                          <a:latin typeface="Cambria Math" panose="02040503050406030204" pitchFamily="18" charset="0"/>
                                          <a:ea typeface="Cambria Math" panose="02040503050406030204" pitchFamily="18" charset="0"/>
                                          <a:sym typeface="Symbol" panose="05050102010706020507" pitchFamily="18" charset="2"/>
                                        </a:rPr>
                                        <m:t>cos</m:t>
                                      </m:r>
                                    </m:fName>
                                    <m:e>
                                      <m:r>
                                        <a:rPr lang="en-US" sz="2400" i="1">
                                          <a:latin typeface="Cambria Math" panose="02040503050406030204" pitchFamily="18" charset="0"/>
                                          <a:ea typeface="Cambria Math" panose="02040503050406030204" pitchFamily="18" charset="0"/>
                                          <a:sym typeface="Symbol" panose="05050102010706020507" pitchFamily="18" charset="2"/>
                                        </a:rPr>
                                        <m:t></m:t>
                                      </m:r>
                                    </m:e>
                                  </m:func>
                                </m:e>
                                <m:sub>
                                  <m:r>
                                    <a:rPr lang="en-US" sz="2400" b="0" i="1" smtClean="0">
                                      <a:latin typeface="Cambria Math" panose="02040503050406030204" pitchFamily="18" charset="0"/>
                                      <a:ea typeface="Cambria Math" panose="02040503050406030204" pitchFamily="18" charset="0"/>
                                      <a:sym typeface="Symbol" panose="05050102010706020507" pitchFamily="18" charset="2"/>
                                    </a:rPr>
                                    <m:t>1</m:t>
                                  </m:r>
                                </m:sub>
                              </m:sSub>
                              <m:r>
                                <a:rPr lang="en-US" sz="2400" b="0" i="1" smtClean="0">
                                  <a:latin typeface="Cambria Math" panose="02040503050406030204" pitchFamily="18" charset="0"/>
                                  <a:ea typeface="Cambria Math" panose="02040503050406030204" pitchFamily="18" charset="0"/>
                                  <a:sym typeface="Symbol" panose="05050102010706020507" pitchFamily="18" charset="2"/>
                                </a:rPr>
                                <m:t>))</m:t>
                              </m:r>
                            </m:e>
                          </m:func>
                        </m:e>
                      </m:func>
                    </m:oMath>
                  </m:oMathPara>
                </a14:m>
                <a:endParaRPr lang="en-US" sz="2400" dirty="0"/>
              </a:p>
            </p:txBody>
          </p:sp>
        </mc:Choice>
        <mc:Fallback xmlns="">
          <p:sp>
            <p:nvSpPr>
              <p:cNvPr id="6" name="TextBox 5">
                <a:extLst>
                  <a:ext uri="{FF2B5EF4-FFF2-40B4-BE49-F238E27FC236}">
                    <a16:creationId xmlns:a16="http://schemas.microsoft.com/office/drawing/2014/main" id="{267BD5E1-9265-4F30-94CC-CBA7FAA7BB90}"/>
                  </a:ext>
                </a:extLst>
              </p:cNvPr>
              <p:cNvSpPr txBox="1">
                <a:spLocks noRot="1" noChangeAspect="1" noMove="1" noResize="1" noEditPoints="1" noAdjustHandles="1" noChangeArrowheads="1" noChangeShapeType="1" noTextEdit="1"/>
              </p:cNvSpPr>
              <p:nvPr/>
            </p:nvSpPr>
            <p:spPr>
              <a:xfrm>
                <a:off x="5960093" y="4257524"/>
                <a:ext cx="6231907" cy="1938992"/>
              </a:xfrm>
              <a:prstGeom prst="rect">
                <a:avLst/>
              </a:prstGeom>
              <a:blipFill>
                <a:blip r:embed="rId4"/>
                <a:stretch>
                  <a:fillRect b="-4088"/>
                </a:stretch>
              </a:blipFill>
            </p:spPr>
            <p:txBody>
              <a:bodyPr/>
              <a:lstStyle/>
              <a:p>
                <a:r>
                  <a:rPr lang="en-US">
                    <a:noFill/>
                  </a:rPr>
                  <a:t> </a:t>
                </a:r>
              </a:p>
            </p:txBody>
          </p:sp>
        </mc:Fallback>
      </mc:AlternateContent>
    </p:spTree>
    <p:extLst>
      <p:ext uri="{BB962C8B-B14F-4D97-AF65-F5344CB8AC3E}">
        <p14:creationId xmlns:p14="http://schemas.microsoft.com/office/powerpoint/2010/main" val="169328192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380BDF81-0106-4AB4-97AC-05CDA1365247}"/>
              </a:ext>
            </a:extLst>
          </p:cNvPr>
          <p:cNvGraphicFramePr>
            <a:graphicFrameLocks/>
          </p:cNvGraphicFramePr>
          <p:nvPr>
            <p:extLst>
              <p:ext uri="{D42A27DB-BD31-4B8C-83A1-F6EECF244321}">
                <p14:modId xmlns:p14="http://schemas.microsoft.com/office/powerpoint/2010/main" val="3582755324"/>
              </p:ext>
            </p:extLst>
          </p:nvPr>
        </p:nvGraphicFramePr>
        <p:xfrm>
          <a:off x="4037570" y="1135410"/>
          <a:ext cx="4572000" cy="28575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F32940C9-213D-41C5-A027-4D40CF7A9162}"/>
              </a:ext>
            </a:extLst>
          </p:cNvPr>
          <p:cNvSpPr txBox="1"/>
          <p:nvPr/>
        </p:nvSpPr>
        <p:spPr>
          <a:xfrm>
            <a:off x="8609570" y="1520550"/>
            <a:ext cx="3582430" cy="1754326"/>
          </a:xfrm>
          <a:prstGeom prst="rect">
            <a:avLst/>
          </a:prstGeom>
          <a:noFill/>
        </p:spPr>
        <p:txBody>
          <a:bodyPr wrap="square" rtlCol="0">
            <a:spAutoFit/>
          </a:bodyPr>
          <a:lstStyle/>
          <a:p>
            <a:r>
              <a:rPr lang="en-US" dirty="0"/>
              <a:t>This chart shows that there is no correlation between mass ratio and the critical angle.  The data still showed no correlation even after averaging with 4 other trials.</a:t>
            </a:r>
          </a:p>
        </p:txBody>
      </p:sp>
      <p:graphicFrame>
        <p:nvGraphicFramePr>
          <p:cNvPr id="8" name="Chart 7">
            <a:extLst>
              <a:ext uri="{FF2B5EF4-FFF2-40B4-BE49-F238E27FC236}">
                <a16:creationId xmlns:a16="http://schemas.microsoft.com/office/drawing/2014/main" id="{FC131291-8DFF-4604-9C6E-A764897916F7}"/>
              </a:ext>
            </a:extLst>
          </p:cNvPr>
          <p:cNvGraphicFramePr>
            <a:graphicFrameLocks/>
          </p:cNvGraphicFramePr>
          <p:nvPr>
            <p:extLst>
              <p:ext uri="{D42A27DB-BD31-4B8C-83A1-F6EECF244321}">
                <p14:modId xmlns:p14="http://schemas.microsoft.com/office/powerpoint/2010/main" val="2380864298"/>
              </p:ext>
            </p:extLst>
          </p:nvPr>
        </p:nvGraphicFramePr>
        <p:xfrm>
          <a:off x="4155853" y="3750220"/>
          <a:ext cx="4453718" cy="3170582"/>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60F5B750-6BC5-413D-BBDF-60F4EC48CB61}"/>
              </a:ext>
            </a:extLst>
          </p:cNvPr>
          <p:cNvSpPr txBox="1"/>
          <p:nvPr/>
        </p:nvSpPr>
        <p:spPr>
          <a:xfrm>
            <a:off x="8595196" y="4800713"/>
            <a:ext cx="3957757" cy="1200329"/>
          </a:xfrm>
          <a:prstGeom prst="rect">
            <a:avLst/>
          </a:prstGeom>
          <a:noFill/>
        </p:spPr>
        <p:txBody>
          <a:bodyPr wrap="square" rtlCol="0">
            <a:spAutoFit/>
          </a:bodyPr>
          <a:lstStyle/>
          <a:p>
            <a:r>
              <a:rPr lang="en-US" dirty="0"/>
              <a:t>This chart shows the effect of mass difference on the critical angle. The graph is a mirrored mirror image of one side.</a:t>
            </a:r>
          </a:p>
        </p:txBody>
      </p:sp>
      <p:sp>
        <p:nvSpPr>
          <p:cNvPr id="10" name="Title 1">
            <a:extLst>
              <a:ext uri="{FF2B5EF4-FFF2-40B4-BE49-F238E27FC236}">
                <a16:creationId xmlns:a16="http://schemas.microsoft.com/office/drawing/2014/main" id="{7FA8DE2C-8FA4-4B56-A356-5127A47E0887}"/>
              </a:ext>
            </a:extLst>
          </p:cNvPr>
          <p:cNvSpPr txBox="1">
            <a:spLocks/>
          </p:cNvSpPr>
          <p:nvPr/>
        </p:nvSpPr>
        <p:spPr>
          <a:xfrm>
            <a:off x="5632503" y="146412"/>
            <a:ext cx="5304295" cy="122049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US" sz="3200" dirty="0"/>
              <a:t>Double pendulum with two different Masses</a:t>
            </a:r>
          </a:p>
        </p:txBody>
      </p:sp>
      <p:sp>
        <p:nvSpPr>
          <p:cNvPr id="11" name="TextBox 10">
            <a:extLst>
              <a:ext uri="{FF2B5EF4-FFF2-40B4-BE49-F238E27FC236}">
                <a16:creationId xmlns:a16="http://schemas.microsoft.com/office/drawing/2014/main" id="{5C8D60CE-E2B8-46F4-89F9-6D79589819A4}"/>
              </a:ext>
            </a:extLst>
          </p:cNvPr>
          <p:cNvSpPr txBox="1"/>
          <p:nvPr/>
        </p:nvSpPr>
        <p:spPr>
          <a:xfrm>
            <a:off x="79812" y="1936048"/>
            <a:ext cx="3957757" cy="1477328"/>
          </a:xfrm>
          <a:prstGeom prst="rect">
            <a:avLst/>
          </a:prstGeom>
          <a:noFill/>
        </p:spPr>
        <p:txBody>
          <a:bodyPr wrap="square" rtlCol="0">
            <a:spAutoFit/>
          </a:bodyPr>
          <a:lstStyle/>
          <a:p>
            <a:pPr marL="174625" indent="-174625">
              <a:buFont typeface="Arial" panose="020B0604020202020204" pitchFamily="34" charset="0"/>
              <a:buChar char="•"/>
            </a:pPr>
            <a:r>
              <a:rPr lang="en-US" dirty="0"/>
              <a:t>Set </a:t>
            </a:r>
            <a:r>
              <a:rPr lang="en-US" dirty="0">
                <a:sym typeface="Symbol" panose="05050102010706020507" pitchFamily="18" charset="2"/>
              </a:rPr>
              <a:t></a:t>
            </a:r>
            <a:r>
              <a:rPr lang="en-US" baseline="-25000" dirty="0">
                <a:sym typeface="Symbol" panose="05050102010706020507" pitchFamily="18" charset="2"/>
              </a:rPr>
              <a:t>1</a:t>
            </a:r>
            <a:r>
              <a:rPr lang="en-US" dirty="0">
                <a:sym typeface="Symbol" panose="05050102010706020507" pitchFamily="18" charset="2"/>
              </a:rPr>
              <a:t>= </a:t>
            </a:r>
            <a:r>
              <a:rPr lang="en-US" baseline="-25000" dirty="0">
                <a:sym typeface="Symbol" panose="05050102010706020507" pitchFamily="18" charset="2"/>
              </a:rPr>
              <a:t>2</a:t>
            </a:r>
            <a:r>
              <a:rPr lang="en-US" dirty="0">
                <a:sym typeface="Symbol" panose="05050102010706020507" pitchFamily="18" charset="2"/>
              </a:rPr>
              <a:t> </a:t>
            </a:r>
          </a:p>
          <a:p>
            <a:pPr marL="174625" indent="-174625">
              <a:buFont typeface="Arial" panose="020B0604020202020204" pitchFamily="34" charset="0"/>
              <a:buChar char="•"/>
            </a:pPr>
            <a:r>
              <a:rPr lang="en-US" dirty="0">
                <a:sym typeface="Symbol" panose="05050102010706020507" pitchFamily="18" charset="2"/>
              </a:rPr>
              <a:t>Find the critical angle for different values of mass ratio.</a:t>
            </a:r>
          </a:p>
          <a:p>
            <a:r>
              <a:rPr lang="en-US" dirty="0">
                <a:sym typeface="Symbol" panose="05050102010706020507" pitchFamily="18" charset="2"/>
              </a:rPr>
              <a:t>Critical angle: the smallest angle that show chaotic motion.</a:t>
            </a:r>
            <a:endParaRPr lang="en-US" dirty="0"/>
          </a:p>
        </p:txBody>
      </p:sp>
      <p:pic>
        <p:nvPicPr>
          <p:cNvPr id="3" name="Picture 2">
            <a:extLst>
              <a:ext uri="{FF2B5EF4-FFF2-40B4-BE49-F238E27FC236}">
                <a16:creationId xmlns:a16="http://schemas.microsoft.com/office/drawing/2014/main" id="{7CD576AF-AFD5-43F5-B367-293F15EB57A5}"/>
              </a:ext>
            </a:extLst>
          </p:cNvPr>
          <p:cNvPicPr>
            <a:picLocks noChangeAspect="1"/>
          </p:cNvPicPr>
          <p:nvPr/>
        </p:nvPicPr>
        <p:blipFill>
          <a:blip r:embed="rId5"/>
          <a:stretch>
            <a:fillRect/>
          </a:stretch>
        </p:blipFill>
        <p:spPr>
          <a:xfrm>
            <a:off x="350891" y="3444625"/>
            <a:ext cx="3170582" cy="3170582"/>
          </a:xfrm>
          <a:prstGeom prst="rect">
            <a:avLst/>
          </a:prstGeom>
        </p:spPr>
      </p:pic>
    </p:spTree>
    <p:extLst>
      <p:ext uri="{BB962C8B-B14F-4D97-AF65-F5344CB8AC3E}">
        <p14:creationId xmlns:p14="http://schemas.microsoft.com/office/powerpoint/2010/main" val="386906012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A21C1CBF-FE3E-4D5C-8019-5A69974D29B4}"/>
              </a:ext>
            </a:extLst>
          </p:cNvPr>
          <p:cNvGraphicFramePr>
            <a:graphicFrameLocks/>
          </p:cNvGraphicFramePr>
          <p:nvPr>
            <p:extLst>
              <p:ext uri="{D42A27DB-BD31-4B8C-83A1-F6EECF244321}">
                <p14:modId xmlns:p14="http://schemas.microsoft.com/office/powerpoint/2010/main" val="3251547110"/>
              </p:ext>
            </p:extLst>
          </p:nvPr>
        </p:nvGraphicFramePr>
        <p:xfrm>
          <a:off x="677334" y="12700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2A20C47F-0672-4C91-8B58-7742807EB054}"/>
              </a:ext>
            </a:extLst>
          </p:cNvPr>
          <p:cNvSpPr txBox="1"/>
          <p:nvPr/>
        </p:nvSpPr>
        <p:spPr>
          <a:xfrm>
            <a:off x="5104663" y="1713391"/>
            <a:ext cx="3586579" cy="1477328"/>
          </a:xfrm>
          <a:prstGeom prst="rect">
            <a:avLst/>
          </a:prstGeom>
          <a:noFill/>
        </p:spPr>
        <p:txBody>
          <a:bodyPr wrap="square" rtlCol="0">
            <a:spAutoFit/>
          </a:bodyPr>
          <a:lstStyle/>
          <a:p>
            <a:r>
              <a:rPr lang="en-US" dirty="0"/>
              <a:t>When length is varied, the critical angle goes down in steps of 3 data points getting more spread out as the length ratio increases.</a:t>
            </a:r>
          </a:p>
        </p:txBody>
      </p:sp>
      <p:graphicFrame>
        <p:nvGraphicFramePr>
          <p:cNvPr id="7" name="Chart 6">
            <a:extLst>
              <a:ext uri="{FF2B5EF4-FFF2-40B4-BE49-F238E27FC236}">
                <a16:creationId xmlns:a16="http://schemas.microsoft.com/office/drawing/2014/main" id="{87E8B27F-BC9F-42B7-8D3E-F7A039DCCA2C}"/>
              </a:ext>
            </a:extLst>
          </p:cNvPr>
          <p:cNvGraphicFramePr>
            <a:graphicFrameLocks/>
          </p:cNvGraphicFramePr>
          <p:nvPr>
            <p:extLst>
              <p:ext uri="{D42A27DB-BD31-4B8C-83A1-F6EECF244321}">
                <p14:modId xmlns:p14="http://schemas.microsoft.com/office/powerpoint/2010/main" val="1044734674"/>
              </p:ext>
            </p:extLst>
          </p:nvPr>
        </p:nvGraphicFramePr>
        <p:xfrm>
          <a:off x="1005807" y="3771105"/>
          <a:ext cx="4572000" cy="2747010"/>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752AB125-AAFD-4645-B36B-46F5C18B176A}"/>
              </a:ext>
            </a:extLst>
          </p:cNvPr>
          <p:cNvSpPr txBox="1"/>
          <p:nvPr/>
        </p:nvSpPr>
        <p:spPr>
          <a:xfrm>
            <a:off x="5406505" y="4313613"/>
            <a:ext cx="2636668" cy="1754326"/>
          </a:xfrm>
          <a:prstGeom prst="rect">
            <a:avLst/>
          </a:prstGeom>
          <a:noFill/>
        </p:spPr>
        <p:txBody>
          <a:bodyPr wrap="square" rtlCol="0">
            <a:spAutoFit/>
          </a:bodyPr>
          <a:lstStyle/>
          <a:p>
            <a:r>
              <a:rPr lang="en-US" dirty="0"/>
              <a:t>This shows the mass difference plotted against the critical angle. Is shows a similar mirroring pattern to mass. </a:t>
            </a:r>
          </a:p>
        </p:txBody>
      </p:sp>
      <p:sp>
        <p:nvSpPr>
          <p:cNvPr id="8" name="TextBox 7">
            <a:extLst>
              <a:ext uri="{FF2B5EF4-FFF2-40B4-BE49-F238E27FC236}">
                <a16:creationId xmlns:a16="http://schemas.microsoft.com/office/drawing/2014/main" id="{8F74946D-7011-4705-96F9-8D552F83760F}"/>
              </a:ext>
            </a:extLst>
          </p:cNvPr>
          <p:cNvSpPr txBox="1"/>
          <p:nvPr/>
        </p:nvSpPr>
        <p:spPr>
          <a:xfrm>
            <a:off x="8993098" y="5258093"/>
            <a:ext cx="2672178" cy="923330"/>
          </a:xfrm>
          <a:prstGeom prst="rect">
            <a:avLst/>
          </a:prstGeom>
          <a:noFill/>
        </p:spPr>
        <p:txBody>
          <a:bodyPr wrap="square" rtlCol="0">
            <a:spAutoFit/>
          </a:bodyPr>
          <a:lstStyle/>
          <a:p>
            <a:r>
              <a:rPr lang="en-US" dirty="0"/>
              <a:t>Both patterns in length demand further investigation</a:t>
            </a:r>
          </a:p>
        </p:txBody>
      </p:sp>
      <p:sp>
        <p:nvSpPr>
          <p:cNvPr id="10" name="Title 1">
            <a:extLst>
              <a:ext uri="{FF2B5EF4-FFF2-40B4-BE49-F238E27FC236}">
                <a16:creationId xmlns:a16="http://schemas.microsoft.com/office/drawing/2014/main" id="{86C9F8AF-286A-4CC4-B6EC-47AA96DFE3AC}"/>
              </a:ext>
            </a:extLst>
          </p:cNvPr>
          <p:cNvSpPr txBox="1">
            <a:spLocks/>
          </p:cNvSpPr>
          <p:nvPr/>
        </p:nvSpPr>
        <p:spPr>
          <a:xfrm>
            <a:off x="5391025" y="83889"/>
            <a:ext cx="5304295" cy="122049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r>
              <a:rPr lang="en-US" sz="3200" dirty="0"/>
              <a:t>Double pendulum with two different Lengths</a:t>
            </a:r>
          </a:p>
        </p:txBody>
      </p:sp>
      <p:sp>
        <p:nvSpPr>
          <p:cNvPr id="9" name="TextBox 8">
            <a:extLst>
              <a:ext uri="{FF2B5EF4-FFF2-40B4-BE49-F238E27FC236}">
                <a16:creationId xmlns:a16="http://schemas.microsoft.com/office/drawing/2014/main" id="{382B8B9C-FA6F-4062-9FB7-43C6011CB15A}"/>
              </a:ext>
            </a:extLst>
          </p:cNvPr>
          <p:cNvSpPr txBox="1"/>
          <p:nvPr/>
        </p:nvSpPr>
        <p:spPr>
          <a:xfrm>
            <a:off x="4573220" y="4611762"/>
            <a:ext cx="852465" cy="646331"/>
          </a:xfrm>
          <a:prstGeom prst="rect">
            <a:avLst/>
          </a:prstGeom>
          <a:noFill/>
        </p:spPr>
        <p:txBody>
          <a:bodyPr wrap="square" rtlCol="0">
            <a:spAutoFit/>
          </a:bodyPr>
          <a:lstStyle/>
          <a:p>
            <a:r>
              <a:rPr lang="en-US" sz="3600" dirty="0">
                <a:solidFill>
                  <a:schemeClr val="accent1"/>
                </a:solidFill>
                <a:hlinkClick r:id="rId5" action="ppaction://hlinkfile"/>
              </a:rPr>
              <a:t>.</a:t>
            </a:r>
            <a:endParaRPr lang="en-US" sz="3600" dirty="0">
              <a:solidFill>
                <a:schemeClr val="accent1"/>
              </a:solidFill>
            </a:endParaRPr>
          </a:p>
        </p:txBody>
      </p:sp>
      <p:pic>
        <p:nvPicPr>
          <p:cNvPr id="3" name="Picture 2">
            <a:extLst>
              <a:ext uri="{FF2B5EF4-FFF2-40B4-BE49-F238E27FC236}">
                <a16:creationId xmlns:a16="http://schemas.microsoft.com/office/drawing/2014/main" id="{ED614AC9-0A31-4DF5-89DF-7AE57C35D257}"/>
              </a:ext>
            </a:extLst>
          </p:cNvPr>
          <p:cNvPicPr>
            <a:picLocks noChangeAspect="1"/>
          </p:cNvPicPr>
          <p:nvPr/>
        </p:nvPicPr>
        <p:blipFill>
          <a:blip r:embed="rId6"/>
          <a:stretch>
            <a:fillRect/>
          </a:stretch>
        </p:blipFill>
        <p:spPr>
          <a:xfrm>
            <a:off x="8567530" y="1724711"/>
            <a:ext cx="3472071" cy="3466065"/>
          </a:xfrm>
          <a:prstGeom prst="rect">
            <a:avLst/>
          </a:prstGeom>
        </p:spPr>
      </p:pic>
    </p:spTree>
    <p:extLst>
      <p:ext uri="{BB962C8B-B14F-4D97-AF65-F5344CB8AC3E}">
        <p14:creationId xmlns:p14="http://schemas.microsoft.com/office/powerpoint/2010/main" val="45033022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A8DB8-654D-46AF-8FB4-AF0E6117A1B1}"/>
              </a:ext>
            </a:extLst>
          </p:cNvPr>
          <p:cNvSpPr>
            <a:spLocks noGrp="1"/>
          </p:cNvSpPr>
          <p:nvPr>
            <p:ph type="title"/>
          </p:nvPr>
        </p:nvSpPr>
        <p:spPr>
          <a:xfrm>
            <a:off x="2895600" y="411188"/>
            <a:ext cx="8610600" cy="1293028"/>
          </a:xfrm>
        </p:spPr>
        <p:txBody>
          <a:bodyPr>
            <a:normAutofit/>
          </a:bodyPr>
          <a:lstStyle/>
          <a:p>
            <a:r>
              <a:rPr lang="en-US" dirty="0"/>
              <a:t>Conclusion</a:t>
            </a:r>
          </a:p>
        </p:txBody>
      </p:sp>
      <p:grpSp>
        <p:nvGrpSpPr>
          <p:cNvPr id="18" name="Group 17">
            <a:extLst>
              <a:ext uri="{FF2B5EF4-FFF2-40B4-BE49-F238E27FC236}">
                <a16:creationId xmlns:a16="http://schemas.microsoft.com/office/drawing/2014/main" id="{074CF7B4-F4B8-4238-966C-C10965E52AC4}"/>
              </a:ext>
            </a:extLst>
          </p:cNvPr>
          <p:cNvGrpSpPr/>
          <p:nvPr/>
        </p:nvGrpSpPr>
        <p:grpSpPr>
          <a:xfrm>
            <a:off x="733265" y="1322772"/>
            <a:ext cx="10811601" cy="2123312"/>
            <a:chOff x="694599" y="1365469"/>
            <a:chExt cx="10811601" cy="2123312"/>
          </a:xfrm>
        </p:grpSpPr>
        <p:sp>
          <p:nvSpPr>
            <p:cNvPr id="8" name="Freeform: Shape 7">
              <a:extLst>
                <a:ext uri="{FF2B5EF4-FFF2-40B4-BE49-F238E27FC236}">
                  <a16:creationId xmlns:a16="http://schemas.microsoft.com/office/drawing/2014/main" id="{463DA97E-B808-4839-8A21-5412529EF156}"/>
                </a:ext>
              </a:extLst>
            </p:cNvPr>
            <p:cNvSpPr/>
            <p:nvPr/>
          </p:nvSpPr>
          <p:spPr>
            <a:xfrm>
              <a:off x="694599" y="1365469"/>
              <a:ext cx="3596047" cy="484101"/>
            </a:xfrm>
            <a:custGeom>
              <a:avLst/>
              <a:gdLst>
                <a:gd name="connsiteX0" fmla="*/ 0 w 3227343"/>
                <a:gd name="connsiteY0" fmla="*/ 0 h 484101"/>
                <a:gd name="connsiteX1" fmla="*/ 3227343 w 3227343"/>
                <a:gd name="connsiteY1" fmla="*/ 0 h 484101"/>
                <a:gd name="connsiteX2" fmla="*/ 3227343 w 3227343"/>
                <a:gd name="connsiteY2" fmla="*/ 484101 h 484101"/>
                <a:gd name="connsiteX3" fmla="*/ 0 w 3227343"/>
                <a:gd name="connsiteY3" fmla="*/ 484101 h 484101"/>
                <a:gd name="connsiteX4" fmla="*/ 0 w 3227343"/>
                <a:gd name="connsiteY4" fmla="*/ 0 h 484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7343" h="484101">
                  <a:moveTo>
                    <a:pt x="0" y="0"/>
                  </a:moveTo>
                  <a:lnTo>
                    <a:pt x="3227343" y="0"/>
                  </a:lnTo>
                  <a:lnTo>
                    <a:pt x="3227343" y="484101"/>
                  </a:lnTo>
                  <a:lnTo>
                    <a:pt x="0" y="48410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lvl="0" algn="ctr" defTabSz="666750">
                <a:spcBef>
                  <a:spcPct val="0"/>
                </a:spcBef>
                <a:spcAft>
                  <a:spcPct val="35000"/>
                </a:spcAft>
                <a:defRPr b="1"/>
              </a:pPr>
              <a:r>
                <a:rPr lang="en-US" sz="1500" kern="1200" dirty="0"/>
                <a:t>Speaking on the difference in initial angle </a:t>
              </a:r>
              <a:r>
                <a:rPr lang="en-US" sz="1600" dirty="0"/>
                <a:t>(</a:t>
              </a:r>
              <a:r>
                <a:rPr lang="en-US" sz="1600" dirty="0">
                  <a:sym typeface="Symbol" panose="05050102010706020507" pitchFamily="18" charset="2"/>
                </a:rPr>
                <a:t>)</a:t>
              </a:r>
              <a:r>
                <a:rPr lang="en-US" sz="1500" kern="1200" dirty="0"/>
                <a:t>, I was incorrect in practice.</a:t>
              </a:r>
            </a:p>
          </p:txBody>
        </p:sp>
        <p:sp>
          <p:nvSpPr>
            <p:cNvPr id="10" name="Freeform: Shape 9">
              <a:extLst>
                <a:ext uri="{FF2B5EF4-FFF2-40B4-BE49-F238E27FC236}">
                  <a16:creationId xmlns:a16="http://schemas.microsoft.com/office/drawing/2014/main" id="{C78B9C0A-E3A3-46B3-AC14-EF7505FCF121}"/>
                </a:ext>
              </a:extLst>
            </p:cNvPr>
            <p:cNvSpPr/>
            <p:nvPr/>
          </p:nvSpPr>
          <p:spPr>
            <a:xfrm>
              <a:off x="694599" y="2047060"/>
              <a:ext cx="3227343" cy="1441721"/>
            </a:xfrm>
            <a:custGeom>
              <a:avLst/>
              <a:gdLst>
                <a:gd name="connsiteX0" fmla="*/ 0 w 3227343"/>
                <a:gd name="connsiteY0" fmla="*/ 0 h 1441721"/>
                <a:gd name="connsiteX1" fmla="*/ 3227343 w 3227343"/>
                <a:gd name="connsiteY1" fmla="*/ 0 h 1441721"/>
                <a:gd name="connsiteX2" fmla="*/ 3227343 w 3227343"/>
                <a:gd name="connsiteY2" fmla="*/ 1441721 h 1441721"/>
                <a:gd name="connsiteX3" fmla="*/ 0 w 3227343"/>
                <a:gd name="connsiteY3" fmla="*/ 1441721 h 1441721"/>
                <a:gd name="connsiteX4" fmla="*/ 0 w 3227343"/>
                <a:gd name="connsiteY4" fmla="*/ 0 h 144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7343" h="1441721">
                  <a:moveTo>
                    <a:pt x="0" y="0"/>
                  </a:moveTo>
                  <a:lnTo>
                    <a:pt x="3227343" y="0"/>
                  </a:lnTo>
                  <a:lnTo>
                    <a:pt x="3227343" y="1441721"/>
                  </a:lnTo>
                  <a:lnTo>
                    <a:pt x="0" y="144172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sym typeface="Symbol" panose="05050102010706020507" pitchFamily="18" charset="2"/>
                </a:rPr>
                <a:t> as small as 1E-16 can lead to butterfly effect.</a:t>
              </a:r>
            </a:p>
            <a:p>
              <a:pPr marL="0" lvl="0" indent="0" algn="ctr" defTabSz="622300">
                <a:lnSpc>
                  <a:spcPct val="100000"/>
                </a:lnSpc>
                <a:spcBef>
                  <a:spcPct val="0"/>
                </a:spcBef>
                <a:spcAft>
                  <a:spcPct val="35000"/>
                </a:spcAft>
                <a:buNone/>
              </a:pPr>
              <a:r>
                <a:rPr lang="en-US" sz="1400" dirty="0">
                  <a:sym typeface="Symbol" panose="05050102010706020507" pitchFamily="18" charset="2"/>
                </a:rPr>
                <a:t>In theory, no matter how small, it should diverge</a:t>
              </a:r>
              <a:endParaRPr lang="en-US" sz="1400" kern="1200" dirty="0"/>
            </a:p>
            <a:p>
              <a:pPr marL="0" lvl="0" indent="0" algn="ctr" defTabSz="622300">
                <a:lnSpc>
                  <a:spcPct val="100000"/>
                </a:lnSpc>
                <a:spcBef>
                  <a:spcPct val="0"/>
                </a:spcBef>
                <a:spcAft>
                  <a:spcPct val="35000"/>
                </a:spcAft>
                <a:buNone/>
              </a:pPr>
              <a:r>
                <a:rPr lang="en-US" sz="1400" kern="1200" dirty="0">
                  <a:sym typeface="Symbol" panose="05050102010706020507" pitchFamily="18" charset="2"/>
                </a:rPr>
                <a:t>Butterfly effect disappears for </a:t>
              </a:r>
              <a:br>
                <a:rPr lang="en-US" sz="1400" kern="1200" dirty="0">
                  <a:sym typeface="Symbol" panose="05050102010706020507" pitchFamily="18" charset="2"/>
                </a:rPr>
              </a:br>
              <a:r>
                <a:rPr lang="en-US" sz="1400" kern="1200" dirty="0">
                  <a:sym typeface="Symbol" panose="05050102010706020507" pitchFamily="18" charset="2"/>
                </a:rPr>
                <a:t>  &lt; 1E-17</a:t>
              </a:r>
            </a:p>
            <a:p>
              <a:pPr marL="0" lvl="0" indent="0" algn="ctr" defTabSz="622300">
                <a:lnSpc>
                  <a:spcPct val="100000"/>
                </a:lnSpc>
                <a:spcBef>
                  <a:spcPct val="0"/>
                </a:spcBef>
                <a:spcAft>
                  <a:spcPct val="35000"/>
                </a:spcAft>
                <a:buNone/>
              </a:pPr>
              <a:r>
                <a:rPr lang="en-US" sz="1400" kern="1200" dirty="0">
                  <a:sym typeface="Symbol" panose="05050102010706020507" pitchFamily="18" charset="2"/>
                </a:rPr>
                <a:t>But this is the limit of 64 bit Windows computer </a:t>
              </a:r>
              <a:endParaRPr lang="en-US" sz="1400" kern="1200" dirty="0"/>
            </a:p>
          </p:txBody>
        </p:sp>
        <p:sp>
          <p:nvSpPr>
            <p:cNvPr id="13" name="Freeform: Shape 12">
              <a:extLst>
                <a:ext uri="{FF2B5EF4-FFF2-40B4-BE49-F238E27FC236}">
                  <a16:creationId xmlns:a16="http://schemas.microsoft.com/office/drawing/2014/main" id="{804C09D3-A898-4205-AA89-E675098B0A9B}"/>
                </a:ext>
              </a:extLst>
            </p:cNvPr>
            <p:cNvSpPr/>
            <p:nvPr/>
          </p:nvSpPr>
          <p:spPr>
            <a:xfrm>
              <a:off x="4486728" y="1377166"/>
              <a:ext cx="3227343" cy="484101"/>
            </a:xfrm>
            <a:custGeom>
              <a:avLst/>
              <a:gdLst>
                <a:gd name="connsiteX0" fmla="*/ 0 w 3227343"/>
                <a:gd name="connsiteY0" fmla="*/ 0 h 484101"/>
                <a:gd name="connsiteX1" fmla="*/ 3227343 w 3227343"/>
                <a:gd name="connsiteY1" fmla="*/ 0 h 484101"/>
                <a:gd name="connsiteX2" fmla="*/ 3227343 w 3227343"/>
                <a:gd name="connsiteY2" fmla="*/ 484101 h 484101"/>
                <a:gd name="connsiteX3" fmla="*/ 0 w 3227343"/>
                <a:gd name="connsiteY3" fmla="*/ 484101 h 484101"/>
                <a:gd name="connsiteX4" fmla="*/ 0 w 3227343"/>
                <a:gd name="connsiteY4" fmla="*/ 0 h 484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7343" h="484101">
                  <a:moveTo>
                    <a:pt x="0" y="0"/>
                  </a:moveTo>
                  <a:lnTo>
                    <a:pt x="3227343" y="0"/>
                  </a:lnTo>
                  <a:lnTo>
                    <a:pt x="3227343" y="484101"/>
                  </a:lnTo>
                  <a:lnTo>
                    <a:pt x="0" y="48410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kern="1200" dirty="0"/>
                <a:t>On the initial angle pairs, I was correct.</a:t>
              </a:r>
            </a:p>
          </p:txBody>
        </p:sp>
        <p:sp>
          <p:nvSpPr>
            <p:cNvPr id="14" name="Freeform: Shape 13">
              <a:extLst>
                <a:ext uri="{FF2B5EF4-FFF2-40B4-BE49-F238E27FC236}">
                  <a16:creationId xmlns:a16="http://schemas.microsoft.com/office/drawing/2014/main" id="{21B26E9F-2A6D-4254-8301-40FC969E8DFC}"/>
                </a:ext>
              </a:extLst>
            </p:cNvPr>
            <p:cNvSpPr/>
            <p:nvPr/>
          </p:nvSpPr>
          <p:spPr>
            <a:xfrm>
              <a:off x="4486728" y="1886285"/>
              <a:ext cx="3227343" cy="1441721"/>
            </a:xfrm>
            <a:custGeom>
              <a:avLst/>
              <a:gdLst>
                <a:gd name="connsiteX0" fmla="*/ 0 w 3227343"/>
                <a:gd name="connsiteY0" fmla="*/ 0 h 1441721"/>
                <a:gd name="connsiteX1" fmla="*/ 3227343 w 3227343"/>
                <a:gd name="connsiteY1" fmla="*/ 0 h 1441721"/>
                <a:gd name="connsiteX2" fmla="*/ 3227343 w 3227343"/>
                <a:gd name="connsiteY2" fmla="*/ 1441721 h 1441721"/>
                <a:gd name="connsiteX3" fmla="*/ 0 w 3227343"/>
                <a:gd name="connsiteY3" fmla="*/ 1441721 h 1441721"/>
                <a:gd name="connsiteX4" fmla="*/ 0 w 3227343"/>
                <a:gd name="connsiteY4" fmla="*/ 0 h 144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7343" h="1441721">
                  <a:moveTo>
                    <a:pt x="0" y="0"/>
                  </a:moveTo>
                  <a:lnTo>
                    <a:pt x="3227343" y="0"/>
                  </a:lnTo>
                  <a:lnTo>
                    <a:pt x="3227343" y="1441721"/>
                  </a:lnTo>
                  <a:lnTo>
                    <a:pt x="0" y="144172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a:r>
                <a:rPr lang="en-US" sz="1400" dirty="0"/>
                <a:t>Certain pairs lead to chaotic motion while other give normal motion.</a:t>
              </a:r>
            </a:p>
            <a:p>
              <a:pPr algn="ctr"/>
              <a:endParaRPr lang="en-US" sz="1400" dirty="0"/>
            </a:p>
            <a:p>
              <a:pPr algn="ctr"/>
              <a:r>
                <a:rPr lang="en-US" sz="1400" b="1" dirty="0"/>
                <a:t>In addition I also discovered that </a:t>
              </a:r>
            </a:p>
            <a:p>
              <a:pPr algn="ctr"/>
              <a:endParaRPr lang="en-US" sz="1400" b="1" dirty="0"/>
            </a:p>
            <a:p>
              <a:pPr algn="ctr"/>
              <a:r>
                <a:rPr lang="en-US" sz="1400" b="1" dirty="0"/>
                <a:t>There is a sharp borderline between chaotic and normal motion</a:t>
              </a:r>
            </a:p>
            <a:p>
              <a:pPr algn="ctr"/>
              <a:endParaRPr lang="en-US" sz="1400" dirty="0"/>
            </a:p>
            <a:p>
              <a:pPr algn="ctr"/>
              <a:r>
                <a:rPr lang="en-US" sz="1400" b="1" dirty="0"/>
                <a:t>The borderline show complex shape</a:t>
              </a:r>
            </a:p>
            <a:p>
              <a:pPr lvl="0" algn="ctr" defTabSz="622300">
                <a:lnSpc>
                  <a:spcPct val="100000"/>
                </a:lnSpc>
                <a:spcBef>
                  <a:spcPct val="0"/>
                </a:spcBef>
                <a:spcAft>
                  <a:spcPct val="35000"/>
                </a:spcAft>
              </a:pPr>
              <a:endParaRPr lang="en-US" sz="1400" kern="1200" dirty="0"/>
            </a:p>
          </p:txBody>
        </p:sp>
        <p:sp>
          <p:nvSpPr>
            <p:cNvPr id="16" name="Freeform: Shape 15">
              <a:extLst>
                <a:ext uri="{FF2B5EF4-FFF2-40B4-BE49-F238E27FC236}">
                  <a16:creationId xmlns:a16="http://schemas.microsoft.com/office/drawing/2014/main" id="{39E80EFF-4EC3-4DBE-9970-39B54E43A19D}"/>
                </a:ext>
              </a:extLst>
            </p:cNvPr>
            <p:cNvSpPr/>
            <p:nvPr/>
          </p:nvSpPr>
          <p:spPr>
            <a:xfrm>
              <a:off x="8278857" y="1497742"/>
              <a:ext cx="3227343" cy="484101"/>
            </a:xfrm>
            <a:custGeom>
              <a:avLst/>
              <a:gdLst>
                <a:gd name="connsiteX0" fmla="*/ 0 w 3227343"/>
                <a:gd name="connsiteY0" fmla="*/ 0 h 484101"/>
                <a:gd name="connsiteX1" fmla="*/ 3227343 w 3227343"/>
                <a:gd name="connsiteY1" fmla="*/ 0 h 484101"/>
                <a:gd name="connsiteX2" fmla="*/ 3227343 w 3227343"/>
                <a:gd name="connsiteY2" fmla="*/ 484101 h 484101"/>
                <a:gd name="connsiteX3" fmla="*/ 0 w 3227343"/>
                <a:gd name="connsiteY3" fmla="*/ 484101 h 484101"/>
                <a:gd name="connsiteX4" fmla="*/ 0 w 3227343"/>
                <a:gd name="connsiteY4" fmla="*/ 0 h 484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7343" h="484101">
                  <a:moveTo>
                    <a:pt x="0" y="0"/>
                  </a:moveTo>
                  <a:lnTo>
                    <a:pt x="3227343" y="0"/>
                  </a:lnTo>
                  <a:lnTo>
                    <a:pt x="3227343" y="484101"/>
                  </a:lnTo>
                  <a:lnTo>
                    <a:pt x="0" y="48410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kern="1200" dirty="0"/>
                <a:t>When it came to the mass and length, I was incorrect.</a:t>
              </a:r>
            </a:p>
          </p:txBody>
        </p:sp>
        <p:sp>
          <p:nvSpPr>
            <p:cNvPr id="17" name="Freeform: Shape 16">
              <a:extLst>
                <a:ext uri="{FF2B5EF4-FFF2-40B4-BE49-F238E27FC236}">
                  <a16:creationId xmlns:a16="http://schemas.microsoft.com/office/drawing/2014/main" id="{A7B32906-872E-48E7-B192-D54A7F7B1E83}"/>
                </a:ext>
              </a:extLst>
            </p:cNvPr>
            <p:cNvSpPr/>
            <p:nvPr/>
          </p:nvSpPr>
          <p:spPr>
            <a:xfrm>
              <a:off x="8278857" y="2047060"/>
              <a:ext cx="3227343" cy="1441721"/>
            </a:xfrm>
            <a:custGeom>
              <a:avLst/>
              <a:gdLst>
                <a:gd name="connsiteX0" fmla="*/ 0 w 3227343"/>
                <a:gd name="connsiteY0" fmla="*/ 0 h 1441721"/>
                <a:gd name="connsiteX1" fmla="*/ 3227343 w 3227343"/>
                <a:gd name="connsiteY1" fmla="*/ 0 h 1441721"/>
                <a:gd name="connsiteX2" fmla="*/ 3227343 w 3227343"/>
                <a:gd name="connsiteY2" fmla="*/ 1441721 h 1441721"/>
                <a:gd name="connsiteX3" fmla="*/ 0 w 3227343"/>
                <a:gd name="connsiteY3" fmla="*/ 1441721 h 1441721"/>
                <a:gd name="connsiteX4" fmla="*/ 0 w 3227343"/>
                <a:gd name="connsiteY4" fmla="*/ 0 h 1441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7343" h="1441721">
                  <a:moveTo>
                    <a:pt x="0" y="0"/>
                  </a:moveTo>
                  <a:lnTo>
                    <a:pt x="3227343" y="0"/>
                  </a:lnTo>
                  <a:lnTo>
                    <a:pt x="3227343" y="1441721"/>
                  </a:lnTo>
                  <a:lnTo>
                    <a:pt x="0" y="144172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Mass and length had very interesting correlations with the critical angle.</a:t>
              </a:r>
            </a:p>
          </p:txBody>
        </p:sp>
      </p:grpSp>
      <p:graphicFrame>
        <p:nvGraphicFramePr>
          <p:cNvPr id="6" name="Chart 5">
            <a:extLst>
              <a:ext uri="{FF2B5EF4-FFF2-40B4-BE49-F238E27FC236}">
                <a16:creationId xmlns:a16="http://schemas.microsoft.com/office/drawing/2014/main" id="{ACB1701D-910B-4B2C-B990-ECDB8887A638}"/>
              </a:ext>
            </a:extLst>
          </p:cNvPr>
          <p:cNvGraphicFramePr>
            <a:graphicFrameLocks/>
          </p:cNvGraphicFramePr>
          <p:nvPr>
            <p:extLst>
              <p:ext uri="{D42A27DB-BD31-4B8C-83A1-F6EECF244321}">
                <p14:modId xmlns:p14="http://schemas.microsoft.com/office/powerpoint/2010/main" val="2600886320"/>
              </p:ext>
            </p:extLst>
          </p:nvPr>
        </p:nvGraphicFramePr>
        <p:xfrm>
          <a:off x="733265" y="3983376"/>
          <a:ext cx="4760148" cy="3018310"/>
        </p:xfrm>
        <a:graphic>
          <a:graphicData uri="http://schemas.openxmlformats.org/drawingml/2006/chart">
            <c:chart xmlns:c="http://schemas.openxmlformats.org/drawingml/2006/chart" xmlns:r="http://schemas.openxmlformats.org/officeDocument/2006/relationships" r:id="rId3"/>
          </a:graphicData>
        </a:graphic>
      </p:graphicFrame>
      <p:grpSp>
        <p:nvGrpSpPr>
          <p:cNvPr id="32" name="Group 31">
            <a:extLst>
              <a:ext uri="{FF2B5EF4-FFF2-40B4-BE49-F238E27FC236}">
                <a16:creationId xmlns:a16="http://schemas.microsoft.com/office/drawing/2014/main" id="{1558C315-DDF1-4454-A61A-A3DE208CE439}"/>
              </a:ext>
            </a:extLst>
          </p:cNvPr>
          <p:cNvGrpSpPr/>
          <p:nvPr/>
        </p:nvGrpSpPr>
        <p:grpSpPr>
          <a:xfrm>
            <a:off x="7259878" y="3446084"/>
            <a:ext cx="4919869" cy="3411916"/>
            <a:chOff x="26239" y="1449796"/>
            <a:chExt cx="5805341" cy="4036226"/>
          </a:xfrm>
        </p:grpSpPr>
        <p:sp>
          <p:nvSpPr>
            <p:cNvPr id="33" name="Freeform: Shape 32">
              <a:extLst>
                <a:ext uri="{FF2B5EF4-FFF2-40B4-BE49-F238E27FC236}">
                  <a16:creationId xmlns:a16="http://schemas.microsoft.com/office/drawing/2014/main" id="{AD2AF118-E798-4D11-A1CB-78FADC6A639D}"/>
                </a:ext>
              </a:extLst>
            </p:cNvPr>
            <p:cNvSpPr/>
            <p:nvPr/>
          </p:nvSpPr>
          <p:spPr>
            <a:xfrm>
              <a:off x="993056" y="2260359"/>
              <a:ext cx="3883742" cy="2654710"/>
            </a:xfrm>
            <a:custGeom>
              <a:avLst/>
              <a:gdLst>
                <a:gd name="connsiteX0" fmla="*/ 3883742 w 3883742"/>
                <a:gd name="connsiteY0" fmla="*/ 2654710 h 2654710"/>
                <a:gd name="connsiteX1" fmla="*/ 3529781 w 3883742"/>
                <a:gd name="connsiteY1" fmla="*/ 2222091 h 2654710"/>
                <a:gd name="connsiteX2" fmla="*/ 3185652 w 3883742"/>
                <a:gd name="connsiteY2" fmla="*/ 1750142 h 2654710"/>
                <a:gd name="connsiteX3" fmla="*/ 3126658 w 3883742"/>
                <a:gd name="connsiteY3" fmla="*/ 1209368 h 2654710"/>
                <a:gd name="connsiteX4" fmla="*/ 3028336 w 3883742"/>
                <a:gd name="connsiteY4" fmla="*/ 845575 h 2654710"/>
                <a:gd name="connsiteX5" fmla="*/ 2733368 w 3883742"/>
                <a:gd name="connsiteY5" fmla="*/ 0 h 2654710"/>
                <a:gd name="connsiteX6" fmla="*/ 2536723 w 3883742"/>
                <a:gd name="connsiteY6" fmla="*/ 471949 h 2654710"/>
                <a:gd name="connsiteX7" fmla="*/ 2340077 w 3883742"/>
                <a:gd name="connsiteY7" fmla="*/ 393291 h 2654710"/>
                <a:gd name="connsiteX8" fmla="*/ 2153265 w 3883742"/>
                <a:gd name="connsiteY8" fmla="*/ 875071 h 2654710"/>
                <a:gd name="connsiteX9" fmla="*/ 1956619 w 3883742"/>
                <a:gd name="connsiteY9" fmla="*/ 265471 h 2654710"/>
                <a:gd name="connsiteX10" fmla="*/ 1769807 w 3883742"/>
                <a:gd name="connsiteY10" fmla="*/ 98323 h 2654710"/>
                <a:gd name="connsiteX11" fmla="*/ 1366684 w 3883742"/>
                <a:gd name="connsiteY11" fmla="*/ 275304 h 2654710"/>
                <a:gd name="connsiteX12" fmla="*/ 776748 w 3883742"/>
                <a:gd name="connsiteY12" fmla="*/ 973394 h 2654710"/>
                <a:gd name="connsiteX13" fmla="*/ 383458 w 3883742"/>
                <a:gd name="connsiteY13" fmla="*/ 1563329 h 2654710"/>
                <a:gd name="connsiteX14" fmla="*/ 0 w 3883742"/>
                <a:gd name="connsiteY14" fmla="*/ 2654710 h 2654710"/>
                <a:gd name="connsiteX15" fmla="*/ 3883742 w 3883742"/>
                <a:gd name="connsiteY15" fmla="*/ 2654710 h 2654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3742" h="2654710">
                  <a:moveTo>
                    <a:pt x="3883742" y="2654710"/>
                  </a:moveTo>
                  <a:lnTo>
                    <a:pt x="3529781" y="2222091"/>
                  </a:lnTo>
                  <a:lnTo>
                    <a:pt x="3185652" y="1750142"/>
                  </a:lnTo>
                  <a:lnTo>
                    <a:pt x="3126658" y="1209368"/>
                  </a:lnTo>
                  <a:lnTo>
                    <a:pt x="3028336" y="845575"/>
                  </a:lnTo>
                  <a:lnTo>
                    <a:pt x="2733368" y="0"/>
                  </a:lnTo>
                  <a:lnTo>
                    <a:pt x="2536723" y="471949"/>
                  </a:lnTo>
                  <a:lnTo>
                    <a:pt x="2340077" y="393291"/>
                  </a:lnTo>
                  <a:lnTo>
                    <a:pt x="2153265" y="875071"/>
                  </a:lnTo>
                  <a:lnTo>
                    <a:pt x="1956619" y="265471"/>
                  </a:lnTo>
                  <a:lnTo>
                    <a:pt x="1769807" y="98323"/>
                  </a:lnTo>
                  <a:lnTo>
                    <a:pt x="1366684" y="275304"/>
                  </a:lnTo>
                  <a:lnTo>
                    <a:pt x="776748" y="973394"/>
                  </a:lnTo>
                  <a:lnTo>
                    <a:pt x="383458" y="1563329"/>
                  </a:lnTo>
                  <a:lnTo>
                    <a:pt x="0" y="2654710"/>
                  </a:lnTo>
                  <a:lnTo>
                    <a:pt x="3883742" y="2654710"/>
                  </a:lnTo>
                  <a:close/>
                </a:path>
              </a:pathLst>
            </a:cu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94DFEB33-7501-46A2-91CB-8829032B3405}"/>
                </a:ext>
              </a:extLst>
            </p:cNvPr>
            <p:cNvSpPr/>
            <p:nvPr/>
          </p:nvSpPr>
          <p:spPr>
            <a:xfrm>
              <a:off x="330198" y="1909020"/>
              <a:ext cx="5242560" cy="3017520"/>
            </a:xfrm>
            <a:custGeom>
              <a:avLst/>
              <a:gdLst>
                <a:gd name="connsiteX0" fmla="*/ 5237480 w 5242560"/>
                <a:gd name="connsiteY0" fmla="*/ 3012440 h 3017520"/>
                <a:gd name="connsiteX1" fmla="*/ 4983480 w 5242560"/>
                <a:gd name="connsiteY1" fmla="*/ 3012440 h 3017520"/>
                <a:gd name="connsiteX2" fmla="*/ 4632960 w 5242560"/>
                <a:gd name="connsiteY2" fmla="*/ 3012440 h 3017520"/>
                <a:gd name="connsiteX3" fmla="*/ 4582160 w 5242560"/>
                <a:gd name="connsiteY3" fmla="*/ 3012440 h 3017520"/>
                <a:gd name="connsiteX4" fmla="*/ 4185920 w 5242560"/>
                <a:gd name="connsiteY4" fmla="*/ 2565400 h 3017520"/>
                <a:gd name="connsiteX5" fmla="*/ 3860800 w 5242560"/>
                <a:gd name="connsiteY5" fmla="*/ 2108200 h 3017520"/>
                <a:gd name="connsiteX6" fmla="*/ 3794760 w 5242560"/>
                <a:gd name="connsiteY6" fmla="*/ 1549400 h 3017520"/>
                <a:gd name="connsiteX7" fmla="*/ 3683000 w 5242560"/>
                <a:gd name="connsiteY7" fmla="*/ 1203960 h 3017520"/>
                <a:gd name="connsiteX8" fmla="*/ 3398520 w 5242560"/>
                <a:gd name="connsiteY8" fmla="*/ 340360 h 3017520"/>
                <a:gd name="connsiteX9" fmla="*/ 3205480 w 5242560"/>
                <a:gd name="connsiteY9" fmla="*/ 822960 h 3017520"/>
                <a:gd name="connsiteX10" fmla="*/ 3002280 w 5242560"/>
                <a:gd name="connsiteY10" fmla="*/ 741680 h 3017520"/>
                <a:gd name="connsiteX11" fmla="*/ 2819400 w 5242560"/>
                <a:gd name="connsiteY11" fmla="*/ 1224280 h 3017520"/>
                <a:gd name="connsiteX12" fmla="*/ 2621280 w 5242560"/>
                <a:gd name="connsiteY12" fmla="*/ 599440 h 3017520"/>
                <a:gd name="connsiteX13" fmla="*/ 2423160 w 5242560"/>
                <a:gd name="connsiteY13" fmla="*/ 452120 h 3017520"/>
                <a:gd name="connsiteX14" fmla="*/ 2026920 w 5242560"/>
                <a:gd name="connsiteY14" fmla="*/ 629920 h 3017520"/>
                <a:gd name="connsiteX15" fmla="*/ 1432560 w 5242560"/>
                <a:gd name="connsiteY15" fmla="*/ 1325880 h 3017520"/>
                <a:gd name="connsiteX16" fmla="*/ 1046480 w 5242560"/>
                <a:gd name="connsiteY16" fmla="*/ 1930400 h 3017520"/>
                <a:gd name="connsiteX17" fmla="*/ 660400 w 5242560"/>
                <a:gd name="connsiteY17" fmla="*/ 3012440 h 3017520"/>
                <a:gd name="connsiteX18" fmla="*/ 248920 w 5242560"/>
                <a:gd name="connsiteY18" fmla="*/ 3012440 h 3017520"/>
                <a:gd name="connsiteX19" fmla="*/ 0 w 5242560"/>
                <a:gd name="connsiteY19" fmla="*/ 3017520 h 3017520"/>
                <a:gd name="connsiteX20" fmla="*/ 0 w 5242560"/>
                <a:gd name="connsiteY20" fmla="*/ 5080 h 3017520"/>
                <a:gd name="connsiteX21" fmla="*/ 5242560 w 5242560"/>
                <a:gd name="connsiteY21" fmla="*/ 0 h 3017520"/>
                <a:gd name="connsiteX22" fmla="*/ 5237480 w 5242560"/>
                <a:gd name="connsiteY22" fmla="*/ 301244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242560" h="3017520">
                  <a:moveTo>
                    <a:pt x="5237480" y="3012440"/>
                  </a:moveTo>
                  <a:lnTo>
                    <a:pt x="4983480" y="3012440"/>
                  </a:lnTo>
                  <a:lnTo>
                    <a:pt x="4632960" y="3012440"/>
                  </a:lnTo>
                  <a:lnTo>
                    <a:pt x="4582160" y="3012440"/>
                  </a:lnTo>
                  <a:lnTo>
                    <a:pt x="4185920" y="2565400"/>
                  </a:lnTo>
                  <a:lnTo>
                    <a:pt x="3860800" y="2108200"/>
                  </a:lnTo>
                  <a:lnTo>
                    <a:pt x="3794760" y="1549400"/>
                  </a:lnTo>
                  <a:lnTo>
                    <a:pt x="3683000" y="1203960"/>
                  </a:lnTo>
                  <a:lnTo>
                    <a:pt x="3398520" y="340360"/>
                  </a:lnTo>
                  <a:lnTo>
                    <a:pt x="3205480" y="822960"/>
                  </a:lnTo>
                  <a:lnTo>
                    <a:pt x="3002280" y="741680"/>
                  </a:lnTo>
                  <a:lnTo>
                    <a:pt x="2819400" y="1224280"/>
                  </a:lnTo>
                  <a:lnTo>
                    <a:pt x="2621280" y="599440"/>
                  </a:lnTo>
                  <a:lnTo>
                    <a:pt x="2423160" y="452120"/>
                  </a:lnTo>
                  <a:lnTo>
                    <a:pt x="2026920" y="629920"/>
                  </a:lnTo>
                  <a:lnTo>
                    <a:pt x="1432560" y="1325880"/>
                  </a:lnTo>
                  <a:lnTo>
                    <a:pt x="1046480" y="1930400"/>
                  </a:lnTo>
                  <a:lnTo>
                    <a:pt x="660400" y="3012440"/>
                  </a:lnTo>
                  <a:lnTo>
                    <a:pt x="248920" y="3012440"/>
                  </a:lnTo>
                  <a:lnTo>
                    <a:pt x="0" y="3017520"/>
                  </a:lnTo>
                  <a:lnTo>
                    <a:pt x="0" y="5080"/>
                  </a:lnTo>
                  <a:lnTo>
                    <a:pt x="5242560" y="0"/>
                  </a:lnTo>
                  <a:cubicBezTo>
                    <a:pt x="5239173" y="1005840"/>
                    <a:pt x="5235787" y="2011680"/>
                    <a:pt x="5237480" y="301244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5" name="Chart 34">
              <a:extLst>
                <a:ext uri="{FF2B5EF4-FFF2-40B4-BE49-F238E27FC236}">
                  <a16:creationId xmlns:a16="http://schemas.microsoft.com/office/drawing/2014/main" id="{FB2D7908-D4EA-4511-99AE-4366D1812535}"/>
                </a:ext>
              </a:extLst>
            </p:cNvPr>
            <p:cNvGraphicFramePr>
              <a:graphicFrameLocks/>
            </p:cNvGraphicFramePr>
            <p:nvPr>
              <p:extLst>
                <p:ext uri="{D42A27DB-BD31-4B8C-83A1-F6EECF244321}">
                  <p14:modId xmlns:p14="http://schemas.microsoft.com/office/powerpoint/2010/main" val="4255799259"/>
                </p:ext>
              </p:extLst>
            </p:nvPr>
          </p:nvGraphicFramePr>
          <p:xfrm>
            <a:off x="26239" y="1449796"/>
            <a:ext cx="5805341" cy="4036226"/>
          </p:xfrm>
          <a:graphic>
            <a:graphicData uri="http://schemas.openxmlformats.org/drawingml/2006/chart">
              <c:chart xmlns:c="http://schemas.openxmlformats.org/drawingml/2006/chart" xmlns:r="http://schemas.openxmlformats.org/officeDocument/2006/relationships" r:id="rId4"/>
            </a:graphicData>
          </a:graphic>
        </p:graphicFrame>
      </p:grpSp>
    </p:spTree>
    <p:extLst>
      <p:ext uri="{BB962C8B-B14F-4D97-AF65-F5344CB8AC3E}">
        <p14:creationId xmlns:p14="http://schemas.microsoft.com/office/powerpoint/2010/main" val="291018210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E8D8-5C94-4A0A-B870-C45FD5A5678B}"/>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D95A010C-D365-41E5-9E06-6EFC30FCF305}"/>
              </a:ext>
            </a:extLst>
          </p:cNvPr>
          <p:cNvSpPr>
            <a:spLocks noGrp="1"/>
          </p:cNvSpPr>
          <p:nvPr>
            <p:ph idx="1"/>
          </p:nvPr>
        </p:nvSpPr>
        <p:spPr/>
        <p:txBody>
          <a:bodyPr/>
          <a:lstStyle/>
          <a:p>
            <a:r>
              <a:rPr lang="en-US" dirty="0"/>
              <a:t>“Animation Example Code: </a:t>
            </a:r>
            <a:r>
              <a:rPr lang="en-US" dirty="0" err="1"/>
              <a:t>double_pendulum_animated.Py</a:t>
            </a:r>
            <a:r>
              <a:rPr lang="en-US" dirty="0"/>
              <a:t>¶.” Animation Example Code: </a:t>
            </a:r>
            <a:r>
              <a:rPr lang="en-US" dirty="0" err="1"/>
              <a:t>double_pendulum_animated.Py</a:t>
            </a:r>
            <a:r>
              <a:rPr lang="en-US" dirty="0"/>
              <a:t> - Matplotlib 2.0.2 Documentation, 2018, matplotlib.org/examples/animation/double_pendulum_animated.html.</a:t>
            </a:r>
          </a:p>
          <a:p>
            <a:r>
              <a:rPr lang="en-US" dirty="0"/>
              <a:t>Asylum, The Science. “</a:t>
            </a:r>
            <a:r>
              <a:rPr lang="en-US" dirty="0" err="1"/>
              <a:t>Lagrangian</a:t>
            </a:r>
            <a:r>
              <a:rPr lang="en-US" dirty="0"/>
              <a:t> Mechanics: How Powerful Is It?” YouTube, YouTube, 9 July 2019, </a:t>
            </a:r>
            <a:r>
              <a:rPr lang="en-US" dirty="0">
                <a:hlinkClick r:id="rId2"/>
              </a:rPr>
              <a:t>https://www.youtube.com/watch?v=MIBfKJHMWHU</a:t>
            </a:r>
            <a:endParaRPr lang="en-US" dirty="0"/>
          </a:p>
          <a:p>
            <a:r>
              <a:rPr lang="en-US" dirty="0"/>
              <a:t>Britannica, The Editors of </a:t>
            </a:r>
            <a:r>
              <a:rPr lang="en-US" dirty="0" err="1"/>
              <a:t>Encyclopaedia</a:t>
            </a:r>
            <a:r>
              <a:rPr lang="en-US" dirty="0"/>
              <a:t>. “Chaos Theory.” </a:t>
            </a:r>
            <a:r>
              <a:rPr lang="en-US" dirty="0" err="1"/>
              <a:t>Encyclopædia</a:t>
            </a:r>
            <a:r>
              <a:rPr lang="en-US" dirty="0"/>
              <a:t> Britannica, </a:t>
            </a:r>
            <a:r>
              <a:rPr lang="en-US" dirty="0" err="1"/>
              <a:t>Encyclopædia</a:t>
            </a:r>
            <a:r>
              <a:rPr lang="en-US" dirty="0"/>
              <a:t> Britannica, Inc., 2 Apr. 2019, </a:t>
            </a:r>
            <a:r>
              <a:rPr lang="en-US" dirty="0">
                <a:hlinkClick r:id="rId3"/>
              </a:rPr>
              <a:t>www.britannica.com/science/chaos-theory#ref251589</a:t>
            </a:r>
            <a:r>
              <a:rPr lang="en-US" dirty="0"/>
              <a:t>.</a:t>
            </a:r>
          </a:p>
          <a:p>
            <a:r>
              <a:rPr lang="en-US" dirty="0"/>
              <a:t>“The Double Pendulum.” The Double Pendulum, 2019, scipython.com/blog/the-double-pendulum/.</a:t>
            </a:r>
          </a:p>
          <a:p>
            <a:endParaRPr lang="en-US" dirty="0"/>
          </a:p>
        </p:txBody>
      </p:sp>
    </p:spTree>
    <p:extLst>
      <p:ext uri="{BB962C8B-B14F-4D97-AF65-F5344CB8AC3E}">
        <p14:creationId xmlns:p14="http://schemas.microsoft.com/office/powerpoint/2010/main" val="253018306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B6DFB1E-C959-478F-BA48-03D522CE87AB}"/>
              </a:ext>
            </a:extLst>
          </p:cNvPr>
          <p:cNvPicPr>
            <a:picLocks noChangeAspect="1"/>
          </p:cNvPicPr>
          <p:nvPr/>
        </p:nvPicPr>
        <p:blipFill>
          <a:blip r:embed="rId2"/>
          <a:stretch>
            <a:fillRect/>
          </a:stretch>
        </p:blipFill>
        <p:spPr>
          <a:xfrm>
            <a:off x="8697054" y="1175008"/>
            <a:ext cx="3358723" cy="3335519"/>
          </a:xfrm>
          <a:prstGeom prst="rect">
            <a:avLst/>
          </a:prstGeom>
        </p:spPr>
      </p:pic>
      <p:sp>
        <p:nvSpPr>
          <p:cNvPr id="8" name="Title 1">
            <a:extLst>
              <a:ext uri="{FF2B5EF4-FFF2-40B4-BE49-F238E27FC236}">
                <a16:creationId xmlns:a16="http://schemas.microsoft.com/office/drawing/2014/main" id="{62904047-FDD5-45C9-A5A1-F4A893A89C6D}"/>
              </a:ext>
            </a:extLst>
          </p:cNvPr>
          <p:cNvSpPr>
            <a:spLocks noGrp="1"/>
          </p:cNvSpPr>
          <p:nvPr>
            <p:ph type="title"/>
          </p:nvPr>
        </p:nvSpPr>
        <p:spPr>
          <a:xfrm>
            <a:off x="5173624" y="143450"/>
            <a:ext cx="6359615" cy="1220493"/>
          </a:xfrm>
        </p:spPr>
        <p:txBody>
          <a:bodyPr>
            <a:normAutofit/>
          </a:bodyPr>
          <a:lstStyle/>
          <a:p>
            <a:pPr algn="l"/>
            <a:r>
              <a:rPr lang="en-US" sz="3200" dirty="0"/>
              <a:t>Background &amp; Research</a:t>
            </a:r>
          </a:p>
        </p:txBody>
      </p:sp>
      <p:pic>
        <p:nvPicPr>
          <p:cNvPr id="10" name="Picture 9">
            <a:extLst>
              <a:ext uri="{FF2B5EF4-FFF2-40B4-BE49-F238E27FC236}">
                <a16:creationId xmlns:a16="http://schemas.microsoft.com/office/drawing/2014/main" id="{3ACCA8E2-0008-45B0-8A97-AE0E33A8D13B}"/>
              </a:ext>
            </a:extLst>
          </p:cNvPr>
          <p:cNvPicPr>
            <a:picLocks noChangeAspect="1"/>
          </p:cNvPicPr>
          <p:nvPr/>
        </p:nvPicPr>
        <p:blipFill>
          <a:blip r:embed="rId3"/>
          <a:stretch>
            <a:fillRect/>
          </a:stretch>
        </p:blipFill>
        <p:spPr>
          <a:xfrm>
            <a:off x="464947" y="1075885"/>
            <a:ext cx="3462528" cy="3434642"/>
          </a:xfrm>
          <a:prstGeom prst="rect">
            <a:avLst/>
          </a:prstGeom>
        </p:spPr>
      </p:pic>
      <p:sp>
        <p:nvSpPr>
          <p:cNvPr id="11" name="TextBox 10">
            <a:extLst>
              <a:ext uri="{FF2B5EF4-FFF2-40B4-BE49-F238E27FC236}">
                <a16:creationId xmlns:a16="http://schemas.microsoft.com/office/drawing/2014/main" id="{B9780B4A-EF0F-425C-9F27-46A53873C6C1}"/>
              </a:ext>
            </a:extLst>
          </p:cNvPr>
          <p:cNvSpPr txBox="1"/>
          <p:nvPr/>
        </p:nvSpPr>
        <p:spPr>
          <a:xfrm>
            <a:off x="1060417" y="1990893"/>
            <a:ext cx="2313425" cy="738664"/>
          </a:xfrm>
          <a:prstGeom prst="rect">
            <a:avLst/>
          </a:prstGeom>
          <a:noFill/>
        </p:spPr>
        <p:txBody>
          <a:bodyPr wrap="square" rtlCol="0">
            <a:spAutoFit/>
          </a:bodyPr>
          <a:lstStyle/>
          <a:p>
            <a:r>
              <a:rPr lang="en-US" sz="1400" dirty="0">
                <a:solidFill>
                  <a:schemeClr val="bg1"/>
                </a:solidFill>
              </a:rPr>
              <a:t>There are three double pendulum overlapped over one another</a:t>
            </a:r>
          </a:p>
        </p:txBody>
      </p:sp>
      <p:sp>
        <p:nvSpPr>
          <p:cNvPr id="12" name="TextBox 11">
            <a:extLst>
              <a:ext uri="{FF2B5EF4-FFF2-40B4-BE49-F238E27FC236}">
                <a16:creationId xmlns:a16="http://schemas.microsoft.com/office/drawing/2014/main" id="{658A4098-DDD7-44A4-9FEE-A4B81D162C2E}"/>
              </a:ext>
            </a:extLst>
          </p:cNvPr>
          <p:cNvSpPr txBox="1"/>
          <p:nvPr/>
        </p:nvSpPr>
        <p:spPr>
          <a:xfrm>
            <a:off x="269089" y="4741293"/>
            <a:ext cx="3854245" cy="1323439"/>
          </a:xfrm>
          <a:prstGeom prst="rect">
            <a:avLst/>
          </a:prstGeom>
          <a:noFill/>
        </p:spPr>
        <p:txBody>
          <a:bodyPr wrap="square" rtlCol="0">
            <a:spAutoFit/>
          </a:bodyPr>
          <a:lstStyle/>
          <a:p>
            <a:pPr marL="173038" indent="-173038">
              <a:buFont typeface="Arial" panose="020B0604020202020204" pitchFamily="34" charset="0"/>
              <a:buChar char="•"/>
            </a:pPr>
            <a:r>
              <a:rPr lang="en-US" sz="1600" dirty="0"/>
              <a:t>When the initial angles are small (e.g. 20</a:t>
            </a:r>
            <a:r>
              <a:rPr lang="en-US" sz="1600" dirty="0">
                <a:latin typeface="Century Gothic" panose="020B0502020202020204" pitchFamily="34" charset="0"/>
              </a:rPr>
              <a:t>°</a:t>
            </a:r>
            <a:r>
              <a:rPr lang="en-US" sz="1600" dirty="0"/>
              <a:t>, three double pendulum started at 1</a:t>
            </a:r>
            <a:r>
              <a:rPr lang="en-US" sz="1600" dirty="0">
                <a:latin typeface="Century Gothic" panose="020B0502020202020204" pitchFamily="34" charset="0"/>
              </a:rPr>
              <a:t>°</a:t>
            </a:r>
            <a:r>
              <a:rPr lang="en-US" sz="1600" dirty="0"/>
              <a:t> degree apart (</a:t>
            </a:r>
            <a:r>
              <a:rPr lang="en-US" sz="1600" dirty="0">
                <a:sym typeface="Symbol" panose="05050102010706020507" pitchFamily="18" charset="2"/>
              </a:rPr>
              <a:t>= 1</a:t>
            </a:r>
            <a:r>
              <a:rPr lang="en-US" sz="1600" dirty="0">
                <a:latin typeface="Century Gothic" panose="020B0502020202020204" pitchFamily="34" charset="0"/>
              </a:rPr>
              <a:t>°)</a:t>
            </a:r>
            <a:r>
              <a:rPr lang="en-US" sz="1600" dirty="0">
                <a:sym typeface="Symbol" panose="05050102010706020507" pitchFamily="18" charset="2"/>
              </a:rPr>
              <a:t> </a:t>
            </a:r>
            <a:r>
              <a:rPr lang="en-US" sz="1600" dirty="0"/>
              <a:t>do not diverge.</a:t>
            </a:r>
          </a:p>
          <a:p>
            <a:pPr marL="173038" indent="-173038">
              <a:buFont typeface="Arial" panose="020B0604020202020204" pitchFamily="34" charset="0"/>
              <a:buChar char="•"/>
            </a:pPr>
            <a:r>
              <a:rPr lang="en-US" sz="1600" dirty="0"/>
              <a:t>They swing like simple pendulums</a:t>
            </a:r>
          </a:p>
        </p:txBody>
      </p:sp>
      <p:sp>
        <p:nvSpPr>
          <p:cNvPr id="18" name="Oval 17">
            <a:extLst>
              <a:ext uri="{FF2B5EF4-FFF2-40B4-BE49-F238E27FC236}">
                <a16:creationId xmlns:a16="http://schemas.microsoft.com/office/drawing/2014/main" id="{C4523573-D463-4E10-8BE3-BA041BCE6D63}"/>
              </a:ext>
            </a:extLst>
          </p:cNvPr>
          <p:cNvSpPr/>
          <p:nvPr/>
        </p:nvSpPr>
        <p:spPr>
          <a:xfrm>
            <a:off x="2749625" y="3228300"/>
            <a:ext cx="54864" cy="5486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2F2F3B2-495B-4C70-80F6-30FADA4ABD36}"/>
              </a:ext>
            </a:extLst>
          </p:cNvPr>
          <p:cNvSpPr/>
          <p:nvPr/>
        </p:nvSpPr>
        <p:spPr>
          <a:xfrm>
            <a:off x="3254307" y="3647570"/>
            <a:ext cx="54864" cy="54864"/>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artial Circle 24">
            <a:extLst>
              <a:ext uri="{FF2B5EF4-FFF2-40B4-BE49-F238E27FC236}">
                <a16:creationId xmlns:a16="http://schemas.microsoft.com/office/drawing/2014/main" id="{255263E3-470C-4063-8C2C-3D6A306A7006}"/>
              </a:ext>
            </a:extLst>
          </p:cNvPr>
          <p:cNvSpPr/>
          <p:nvPr/>
        </p:nvSpPr>
        <p:spPr>
          <a:xfrm>
            <a:off x="1934942" y="2512653"/>
            <a:ext cx="640080" cy="640080"/>
          </a:xfrm>
          <a:prstGeom prst="pie">
            <a:avLst>
              <a:gd name="adj1" fmla="val 2274620"/>
              <a:gd name="adj2" fmla="val 5435707"/>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100D7AA7-4DAA-477D-99FA-43D6FEA09A2E}"/>
              </a:ext>
            </a:extLst>
          </p:cNvPr>
          <p:cNvCxnSpPr>
            <a:cxnSpLocks/>
          </p:cNvCxnSpPr>
          <p:nvPr/>
        </p:nvCxnSpPr>
        <p:spPr>
          <a:xfrm>
            <a:off x="2256677" y="2829426"/>
            <a:ext cx="511763" cy="421452"/>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520D10C-ED86-40E4-BF2C-707B7F5D8156}"/>
              </a:ext>
            </a:extLst>
          </p:cNvPr>
          <p:cNvSpPr txBox="1"/>
          <p:nvPr/>
        </p:nvSpPr>
        <p:spPr>
          <a:xfrm>
            <a:off x="2372599" y="2755973"/>
            <a:ext cx="723275" cy="307777"/>
          </a:xfrm>
          <a:prstGeom prst="rect">
            <a:avLst/>
          </a:prstGeom>
          <a:noFill/>
        </p:spPr>
        <p:txBody>
          <a:bodyPr wrap="none" rtlCol="0">
            <a:spAutoFit/>
          </a:bodyPr>
          <a:lstStyle/>
          <a:p>
            <a:r>
              <a:rPr lang="en-US" sz="1400" dirty="0">
                <a:solidFill>
                  <a:schemeClr val="bg1"/>
                </a:solidFill>
                <a:sym typeface="Symbol" panose="05050102010706020507" pitchFamily="18" charset="2"/>
              </a:rPr>
              <a:t></a:t>
            </a:r>
            <a:r>
              <a:rPr lang="en-US" sz="1400" baseline="-25000" dirty="0">
                <a:solidFill>
                  <a:schemeClr val="bg1"/>
                </a:solidFill>
                <a:sym typeface="Symbol" panose="05050102010706020507" pitchFamily="18" charset="2"/>
              </a:rPr>
              <a:t>1</a:t>
            </a:r>
            <a:r>
              <a:rPr lang="en-US" sz="1400" dirty="0">
                <a:solidFill>
                  <a:schemeClr val="bg1"/>
                </a:solidFill>
                <a:sym typeface="Symbol" panose="05050102010706020507" pitchFamily="18" charset="2"/>
              </a:rPr>
              <a:t>=50</a:t>
            </a:r>
            <a:r>
              <a:rPr lang="en-US" sz="1400" dirty="0">
                <a:solidFill>
                  <a:schemeClr val="bg1"/>
                </a:solidFill>
                <a:latin typeface="Century Gothic" panose="020B0502020202020204" pitchFamily="34" charset="0"/>
                <a:sym typeface="Symbol" panose="05050102010706020507" pitchFamily="18" charset="2"/>
              </a:rPr>
              <a:t>°</a:t>
            </a:r>
            <a:endParaRPr lang="en-US" sz="1400" dirty="0">
              <a:solidFill>
                <a:schemeClr val="bg1"/>
              </a:solidFill>
            </a:endParaRPr>
          </a:p>
        </p:txBody>
      </p:sp>
      <p:sp>
        <p:nvSpPr>
          <p:cNvPr id="28" name="Partial Circle 27">
            <a:extLst>
              <a:ext uri="{FF2B5EF4-FFF2-40B4-BE49-F238E27FC236}">
                <a16:creationId xmlns:a16="http://schemas.microsoft.com/office/drawing/2014/main" id="{615063DD-9191-4249-A9C3-80EDB146B4BB}"/>
              </a:ext>
            </a:extLst>
          </p:cNvPr>
          <p:cNvSpPr/>
          <p:nvPr/>
        </p:nvSpPr>
        <p:spPr>
          <a:xfrm>
            <a:off x="2459345" y="2946981"/>
            <a:ext cx="640080" cy="640080"/>
          </a:xfrm>
          <a:prstGeom prst="pie">
            <a:avLst>
              <a:gd name="adj1" fmla="val 2274620"/>
              <a:gd name="adj2" fmla="val 5435707"/>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70AC909F-1E76-4C3A-9187-D558A1085CE0}"/>
              </a:ext>
            </a:extLst>
          </p:cNvPr>
          <p:cNvCxnSpPr>
            <a:cxnSpLocks/>
          </p:cNvCxnSpPr>
          <p:nvPr/>
        </p:nvCxnSpPr>
        <p:spPr>
          <a:xfrm>
            <a:off x="2761359" y="3248696"/>
            <a:ext cx="511763" cy="421452"/>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8D4507D-DF95-46DD-869D-B7072514F1EE}"/>
              </a:ext>
            </a:extLst>
          </p:cNvPr>
          <p:cNvSpPr txBox="1"/>
          <p:nvPr/>
        </p:nvSpPr>
        <p:spPr>
          <a:xfrm>
            <a:off x="2759479" y="3044383"/>
            <a:ext cx="723275" cy="307777"/>
          </a:xfrm>
          <a:prstGeom prst="rect">
            <a:avLst/>
          </a:prstGeom>
          <a:noFill/>
        </p:spPr>
        <p:txBody>
          <a:bodyPr wrap="none" rtlCol="0">
            <a:spAutoFit/>
          </a:bodyPr>
          <a:lstStyle/>
          <a:p>
            <a:r>
              <a:rPr lang="en-US" sz="1400" dirty="0">
                <a:solidFill>
                  <a:schemeClr val="bg1"/>
                </a:solidFill>
                <a:sym typeface="Symbol" panose="05050102010706020507" pitchFamily="18" charset="2"/>
              </a:rPr>
              <a:t></a:t>
            </a:r>
            <a:r>
              <a:rPr lang="en-US" sz="1400" baseline="-25000" dirty="0">
                <a:solidFill>
                  <a:schemeClr val="bg1"/>
                </a:solidFill>
                <a:sym typeface="Symbol" panose="05050102010706020507" pitchFamily="18" charset="2"/>
              </a:rPr>
              <a:t>2</a:t>
            </a:r>
            <a:r>
              <a:rPr lang="en-US" sz="1400" dirty="0">
                <a:solidFill>
                  <a:schemeClr val="bg1"/>
                </a:solidFill>
                <a:sym typeface="Symbol" panose="05050102010706020507" pitchFamily="18" charset="2"/>
              </a:rPr>
              <a:t>=50</a:t>
            </a:r>
            <a:r>
              <a:rPr lang="en-US" sz="1400" dirty="0">
                <a:solidFill>
                  <a:schemeClr val="bg1"/>
                </a:solidFill>
                <a:latin typeface="Century Gothic" panose="020B0502020202020204" pitchFamily="34" charset="0"/>
                <a:sym typeface="Symbol" panose="05050102010706020507" pitchFamily="18" charset="2"/>
              </a:rPr>
              <a:t>°</a:t>
            </a:r>
            <a:endParaRPr lang="en-US" sz="1400" dirty="0">
              <a:solidFill>
                <a:schemeClr val="bg1"/>
              </a:solidFill>
            </a:endParaRPr>
          </a:p>
        </p:txBody>
      </p:sp>
      <p:sp>
        <p:nvSpPr>
          <p:cNvPr id="30" name="TextBox 29">
            <a:extLst>
              <a:ext uri="{FF2B5EF4-FFF2-40B4-BE49-F238E27FC236}">
                <a16:creationId xmlns:a16="http://schemas.microsoft.com/office/drawing/2014/main" id="{BE20C266-EF9E-402D-90EF-A564EE29718C}"/>
              </a:ext>
            </a:extLst>
          </p:cNvPr>
          <p:cNvSpPr txBox="1"/>
          <p:nvPr/>
        </p:nvSpPr>
        <p:spPr>
          <a:xfrm>
            <a:off x="4414188" y="4731354"/>
            <a:ext cx="7508723" cy="2308324"/>
          </a:xfrm>
          <a:prstGeom prst="rect">
            <a:avLst/>
          </a:prstGeom>
          <a:noFill/>
        </p:spPr>
        <p:txBody>
          <a:bodyPr wrap="square" rtlCol="0">
            <a:spAutoFit/>
          </a:bodyPr>
          <a:lstStyle/>
          <a:p>
            <a:pPr marL="173038" indent="-173038">
              <a:buFont typeface="Arial" panose="020B0604020202020204" pitchFamily="34" charset="0"/>
              <a:buChar char="•"/>
            </a:pPr>
            <a:r>
              <a:rPr lang="en-US" sz="1600" dirty="0"/>
              <a:t>When the initial angles are large enough e.g. at 90</a:t>
            </a:r>
            <a:r>
              <a:rPr lang="en-US" sz="1600" dirty="0">
                <a:latin typeface="Century Gothic" panose="020B0502020202020204" pitchFamily="34" charset="0"/>
              </a:rPr>
              <a:t>°</a:t>
            </a:r>
            <a:r>
              <a:rPr lang="en-US" sz="1600" dirty="0"/>
              <a:t>, the three double pendulum start to diverge at 3 s.</a:t>
            </a:r>
          </a:p>
          <a:p>
            <a:pPr marL="173038" indent="-173038">
              <a:buFont typeface="Arial" panose="020B0604020202020204" pitchFamily="34" charset="0"/>
              <a:buChar char="•"/>
            </a:pPr>
            <a:r>
              <a:rPr lang="en-US" sz="1600" dirty="0"/>
              <a:t>After 30s, three double pendulum diverged completely and swing in three different path.  </a:t>
            </a:r>
            <a:r>
              <a:rPr lang="en-US" sz="1600" b="1" dirty="0"/>
              <a:t>Looks like complete chaos!</a:t>
            </a:r>
          </a:p>
          <a:p>
            <a:pPr marL="173038" indent="-173038">
              <a:buFont typeface="Arial" panose="020B0604020202020204" pitchFamily="34" charset="0"/>
              <a:buChar char="•"/>
            </a:pPr>
            <a:r>
              <a:rPr lang="en-US" sz="1600" dirty="0"/>
              <a:t>This is effect is know as </a:t>
            </a:r>
            <a:r>
              <a:rPr lang="en-US" sz="1600" b="1" dirty="0"/>
              <a:t>“Butterfly Effect”: A butterfly fluttering its wings leads to a Hurricane in later time.</a:t>
            </a:r>
          </a:p>
          <a:p>
            <a:pPr marL="173038" indent="-173038">
              <a:buFont typeface="Arial" panose="020B0604020202020204" pitchFamily="34" charset="0"/>
              <a:buChar char="•"/>
            </a:pPr>
            <a:r>
              <a:rPr lang="en-US" sz="1600" dirty="0"/>
              <a:t>This type of systems are call chaotic system and governed by nonlinear dynamics</a:t>
            </a:r>
            <a:r>
              <a:rPr lang="en-US" sz="1600" b="1" dirty="0"/>
              <a:t> </a:t>
            </a:r>
          </a:p>
          <a:p>
            <a:pPr marL="173038" indent="-173038">
              <a:buFont typeface="Arial" panose="020B0604020202020204" pitchFamily="34" charset="0"/>
              <a:buChar char="•"/>
            </a:pPr>
            <a:endParaRPr lang="en-US" sz="1600" b="1" dirty="0"/>
          </a:p>
        </p:txBody>
      </p:sp>
      <p:pic>
        <p:nvPicPr>
          <p:cNvPr id="3" name="Picture 2">
            <a:extLst>
              <a:ext uri="{FF2B5EF4-FFF2-40B4-BE49-F238E27FC236}">
                <a16:creationId xmlns:a16="http://schemas.microsoft.com/office/drawing/2014/main" id="{1424BDCB-5FF7-42F0-86FC-007FB83488D8}"/>
              </a:ext>
            </a:extLst>
          </p:cNvPr>
          <p:cNvPicPr>
            <a:picLocks noChangeAspect="1"/>
          </p:cNvPicPr>
          <p:nvPr/>
        </p:nvPicPr>
        <p:blipFill>
          <a:blip r:embed="rId4"/>
          <a:stretch>
            <a:fillRect/>
          </a:stretch>
        </p:blipFill>
        <p:spPr>
          <a:xfrm>
            <a:off x="4636179" y="1151924"/>
            <a:ext cx="3355003" cy="3355003"/>
          </a:xfrm>
          <a:prstGeom prst="rect">
            <a:avLst/>
          </a:prstGeom>
        </p:spPr>
      </p:pic>
      <p:cxnSp>
        <p:nvCxnSpPr>
          <p:cNvPr id="4" name="Straight Connector 3">
            <a:extLst>
              <a:ext uri="{FF2B5EF4-FFF2-40B4-BE49-F238E27FC236}">
                <a16:creationId xmlns:a16="http://schemas.microsoft.com/office/drawing/2014/main" id="{27FE0BED-E318-4083-98CC-F09C574B9031}"/>
              </a:ext>
            </a:extLst>
          </p:cNvPr>
          <p:cNvCxnSpPr>
            <a:cxnSpLocks/>
          </p:cNvCxnSpPr>
          <p:nvPr/>
        </p:nvCxnSpPr>
        <p:spPr>
          <a:xfrm>
            <a:off x="6312310" y="2799716"/>
            <a:ext cx="914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2F51C8-6DA8-4CF4-A57D-C4F6171735FA}"/>
              </a:ext>
            </a:extLst>
          </p:cNvPr>
          <p:cNvCxnSpPr>
            <a:cxnSpLocks/>
            <a:endCxn id="3" idx="3"/>
          </p:cNvCxnSpPr>
          <p:nvPr/>
        </p:nvCxnSpPr>
        <p:spPr>
          <a:xfrm>
            <a:off x="7162803" y="2814676"/>
            <a:ext cx="828379"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76B04AA-5638-4D7B-AD71-4085F5D7ECB7}"/>
              </a:ext>
            </a:extLst>
          </p:cNvPr>
          <p:cNvCxnSpPr>
            <a:cxnSpLocks/>
          </p:cNvCxnSpPr>
          <p:nvPr/>
        </p:nvCxnSpPr>
        <p:spPr>
          <a:xfrm flipH="1">
            <a:off x="6312310" y="2829426"/>
            <a:ext cx="1" cy="51732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Arc 14">
            <a:extLst>
              <a:ext uri="{FF2B5EF4-FFF2-40B4-BE49-F238E27FC236}">
                <a16:creationId xmlns:a16="http://schemas.microsoft.com/office/drawing/2014/main" id="{46663868-708D-4B8F-BFD3-FD79DCFA182B}"/>
              </a:ext>
            </a:extLst>
          </p:cNvPr>
          <p:cNvSpPr/>
          <p:nvPr/>
        </p:nvSpPr>
        <p:spPr>
          <a:xfrm rot="6980978">
            <a:off x="5838579" y="2377862"/>
            <a:ext cx="914400" cy="914400"/>
          </a:xfrm>
          <a:prstGeom prst="arc">
            <a:avLst>
              <a:gd name="adj1" fmla="val 14450915"/>
              <a:gd name="adj2" fmla="val 196937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91B3649F-52C9-4906-BCEF-AEFB10F0F200}"/>
              </a:ext>
            </a:extLst>
          </p:cNvPr>
          <p:cNvCxnSpPr>
            <a:cxnSpLocks/>
          </p:cNvCxnSpPr>
          <p:nvPr/>
        </p:nvCxnSpPr>
        <p:spPr>
          <a:xfrm flipH="1">
            <a:off x="7181341" y="2825724"/>
            <a:ext cx="1" cy="51732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9" name="Arc 38">
            <a:extLst>
              <a:ext uri="{FF2B5EF4-FFF2-40B4-BE49-F238E27FC236}">
                <a16:creationId xmlns:a16="http://schemas.microsoft.com/office/drawing/2014/main" id="{839FBB8E-2CF7-44AD-A6AE-CCE207DB69B1}"/>
              </a:ext>
            </a:extLst>
          </p:cNvPr>
          <p:cNvSpPr/>
          <p:nvPr/>
        </p:nvSpPr>
        <p:spPr>
          <a:xfrm rot="6980978">
            <a:off x="6707610" y="2374160"/>
            <a:ext cx="914400" cy="914400"/>
          </a:xfrm>
          <a:prstGeom prst="arc">
            <a:avLst>
              <a:gd name="adj1" fmla="val 14450915"/>
              <a:gd name="adj2" fmla="val 196937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D6C73CCC-4980-4459-96F9-7961CCC7B4BC}"/>
              </a:ext>
            </a:extLst>
          </p:cNvPr>
          <p:cNvSpPr txBox="1"/>
          <p:nvPr/>
        </p:nvSpPr>
        <p:spPr>
          <a:xfrm>
            <a:off x="6312310" y="2844956"/>
            <a:ext cx="723275" cy="307777"/>
          </a:xfrm>
          <a:prstGeom prst="rect">
            <a:avLst/>
          </a:prstGeom>
          <a:noFill/>
        </p:spPr>
        <p:txBody>
          <a:bodyPr wrap="none" rtlCol="0">
            <a:spAutoFit/>
          </a:bodyPr>
          <a:lstStyle/>
          <a:p>
            <a:r>
              <a:rPr lang="en-US" sz="1400" dirty="0">
                <a:solidFill>
                  <a:schemeClr val="bg1"/>
                </a:solidFill>
                <a:sym typeface="Symbol" panose="05050102010706020507" pitchFamily="18" charset="2"/>
              </a:rPr>
              <a:t></a:t>
            </a:r>
            <a:r>
              <a:rPr lang="en-US" sz="1400" baseline="-25000" dirty="0">
                <a:solidFill>
                  <a:schemeClr val="bg1"/>
                </a:solidFill>
                <a:sym typeface="Symbol" panose="05050102010706020507" pitchFamily="18" charset="2"/>
              </a:rPr>
              <a:t>1</a:t>
            </a:r>
            <a:r>
              <a:rPr lang="en-US" sz="1400" dirty="0">
                <a:solidFill>
                  <a:schemeClr val="bg1"/>
                </a:solidFill>
                <a:sym typeface="Symbol" panose="05050102010706020507" pitchFamily="18" charset="2"/>
              </a:rPr>
              <a:t>=90</a:t>
            </a:r>
            <a:r>
              <a:rPr lang="en-US" sz="1400" dirty="0">
                <a:solidFill>
                  <a:schemeClr val="bg1"/>
                </a:solidFill>
                <a:latin typeface="Century Gothic" panose="020B0502020202020204" pitchFamily="34" charset="0"/>
                <a:sym typeface="Symbol" panose="05050102010706020507" pitchFamily="18" charset="2"/>
              </a:rPr>
              <a:t>°</a:t>
            </a:r>
            <a:endParaRPr lang="en-US" sz="1400" dirty="0">
              <a:solidFill>
                <a:schemeClr val="bg1"/>
              </a:solidFill>
            </a:endParaRPr>
          </a:p>
        </p:txBody>
      </p:sp>
      <p:sp>
        <p:nvSpPr>
          <p:cNvPr id="41" name="TextBox 40">
            <a:extLst>
              <a:ext uri="{FF2B5EF4-FFF2-40B4-BE49-F238E27FC236}">
                <a16:creationId xmlns:a16="http://schemas.microsoft.com/office/drawing/2014/main" id="{70663141-DCA0-4483-953E-E78CBA656413}"/>
              </a:ext>
            </a:extLst>
          </p:cNvPr>
          <p:cNvSpPr txBox="1"/>
          <p:nvPr/>
        </p:nvSpPr>
        <p:spPr>
          <a:xfrm>
            <a:off x="7234822" y="2886263"/>
            <a:ext cx="723275" cy="307777"/>
          </a:xfrm>
          <a:prstGeom prst="rect">
            <a:avLst/>
          </a:prstGeom>
          <a:noFill/>
        </p:spPr>
        <p:txBody>
          <a:bodyPr wrap="none" rtlCol="0">
            <a:spAutoFit/>
          </a:bodyPr>
          <a:lstStyle/>
          <a:p>
            <a:r>
              <a:rPr lang="en-US" sz="1400" dirty="0">
                <a:solidFill>
                  <a:schemeClr val="bg1"/>
                </a:solidFill>
                <a:sym typeface="Symbol" panose="05050102010706020507" pitchFamily="18" charset="2"/>
              </a:rPr>
              <a:t></a:t>
            </a:r>
            <a:r>
              <a:rPr lang="en-US" sz="1400" baseline="-25000" dirty="0">
                <a:solidFill>
                  <a:schemeClr val="bg1"/>
                </a:solidFill>
                <a:sym typeface="Symbol" panose="05050102010706020507" pitchFamily="18" charset="2"/>
              </a:rPr>
              <a:t>2</a:t>
            </a:r>
            <a:r>
              <a:rPr lang="en-US" sz="1400" dirty="0">
                <a:solidFill>
                  <a:schemeClr val="bg1"/>
                </a:solidFill>
                <a:sym typeface="Symbol" panose="05050102010706020507" pitchFamily="18" charset="2"/>
              </a:rPr>
              <a:t>=90</a:t>
            </a:r>
            <a:r>
              <a:rPr lang="en-US" sz="1400" dirty="0">
                <a:solidFill>
                  <a:schemeClr val="bg1"/>
                </a:solidFill>
                <a:latin typeface="Century Gothic" panose="020B0502020202020204" pitchFamily="34" charset="0"/>
                <a:sym typeface="Symbol" panose="05050102010706020507" pitchFamily="18" charset="2"/>
              </a:rPr>
              <a:t>°</a:t>
            </a:r>
            <a:endParaRPr lang="en-US" sz="1400" dirty="0">
              <a:solidFill>
                <a:schemeClr val="bg1"/>
              </a:solidFill>
            </a:endParaRPr>
          </a:p>
        </p:txBody>
      </p:sp>
      <p:cxnSp>
        <p:nvCxnSpPr>
          <p:cNvPr id="42" name="Straight Connector 41">
            <a:extLst>
              <a:ext uri="{FF2B5EF4-FFF2-40B4-BE49-F238E27FC236}">
                <a16:creationId xmlns:a16="http://schemas.microsoft.com/office/drawing/2014/main" id="{E56ACEDC-DDF4-4E84-B95A-74291D9709B8}"/>
              </a:ext>
            </a:extLst>
          </p:cNvPr>
          <p:cNvCxnSpPr>
            <a:cxnSpLocks/>
          </p:cNvCxnSpPr>
          <p:nvPr/>
        </p:nvCxnSpPr>
        <p:spPr>
          <a:xfrm>
            <a:off x="10420478" y="2822909"/>
            <a:ext cx="914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E31DF70-DA6C-4E72-99C6-E3FE523D60E1}"/>
              </a:ext>
            </a:extLst>
          </p:cNvPr>
          <p:cNvCxnSpPr>
            <a:cxnSpLocks/>
          </p:cNvCxnSpPr>
          <p:nvPr/>
        </p:nvCxnSpPr>
        <p:spPr>
          <a:xfrm>
            <a:off x="11270971" y="2837869"/>
            <a:ext cx="828379" cy="147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B1EEDF2-AEF8-4A53-9EC9-D5AB4895E8E0}"/>
              </a:ext>
            </a:extLst>
          </p:cNvPr>
          <p:cNvCxnSpPr>
            <a:cxnSpLocks/>
          </p:cNvCxnSpPr>
          <p:nvPr/>
        </p:nvCxnSpPr>
        <p:spPr>
          <a:xfrm flipH="1">
            <a:off x="10420478" y="2852619"/>
            <a:ext cx="1" cy="5173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C8CED99-3C43-4AB8-8298-B1F6A64847DB}"/>
              </a:ext>
            </a:extLst>
          </p:cNvPr>
          <p:cNvCxnSpPr>
            <a:cxnSpLocks/>
          </p:cNvCxnSpPr>
          <p:nvPr/>
        </p:nvCxnSpPr>
        <p:spPr>
          <a:xfrm flipH="1">
            <a:off x="11289509" y="2848917"/>
            <a:ext cx="1" cy="51732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6EFB2FF-F52A-4AED-A102-5191CF1FE79C}"/>
              </a:ext>
            </a:extLst>
          </p:cNvPr>
          <p:cNvSpPr txBox="1"/>
          <p:nvPr/>
        </p:nvSpPr>
        <p:spPr>
          <a:xfrm>
            <a:off x="10420478" y="2868149"/>
            <a:ext cx="723275" cy="307777"/>
          </a:xfrm>
          <a:prstGeom prst="rect">
            <a:avLst/>
          </a:prstGeom>
          <a:noFill/>
        </p:spPr>
        <p:txBody>
          <a:bodyPr wrap="none" rtlCol="0">
            <a:spAutoFit/>
          </a:bodyPr>
          <a:lstStyle/>
          <a:p>
            <a:r>
              <a:rPr lang="en-US" sz="1400" dirty="0">
                <a:solidFill>
                  <a:schemeClr val="bg1"/>
                </a:solidFill>
                <a:sym typeface="Symbol" panose="05050102010706020507" pitchFamily="18" charset="2"/>
              </a:rPr>
              <a:t></a:t>
            </a:r>
            <a:r>
              <a:rPr lang="en-US" sz="1400" baseline="-25000" dirty="0">
                <a:solidFill>
                  <a:schemeClr val="bg1"/>
                </a:solidFill>
                <a:sym typeface="Symbol" panose="05050102010706020507" pitchFamily="18" charset="2"/>
              </a:rPr>
              <a:t>1</a:t>
            </a:r>
            <a:r>
              <a:rPr lang="en-US" sz="1400" dirty="0">
                <a:solidFill>
                  <a:schemeClr val="bg1"/>
                </a:solidFill>
                <a:sym typeface="Symbol" panose="05050102010706020507" pitchFamily="18" charset="2"/>
              </a:rPr>
              <a:t>=90</a:t>
            </a:r>
            <a:r>
              <a:rPr lang="en-US" sz="1400" dirty="0">
                <a:solidFill>
                  <a:schemeClr val="bg1"/>
                </a:solidFill>
                <a:latin typeface="Century Gothic" panose="020B0502020202020204" pitchFamily="34" charset="0"/>
                <a:sym typeface="Symbol" panose="05050102010706020507" pitchFamily="18" charset="2"/>
              </a:rPr>
              <a:t>°</a:t>
            </a:r>
            <a:endParaRPr lang="en-US" sz="1400" dirty="0">
              <a:solidFill>
                <a:schemeClr val="bg1"/>
              </a:solidFill>
            </a:endParaRPr>
          </a:p>
        </p:txBody>
      </p:sp>
      <p:sp>
        <p:nvSpPr>
          <p:cNvPr id="47" name="TextBox 46">
            <a:extLst>
              <a:ext uri="{FF2B5EF4-FFF2-40B4-BE49-F238E27FC236}">
                <a16:creationId xmlns:a16="http://schemas.microsoft.com/office/drawing/2014/main" id="{C56DB1D1-20BC-455E-918E-790D3514995E}"/>
              </a:ext>
            </a:extLst>
          </p:cNvPr>
          <p:cNvSpPr txBox="1"/>
          <p:nvPr/>
        </p:nvSpPr>
        <p:spPr>
          <a:xfrm>
            <a:off x="11342990" y="2909456"/>
            <a:ext cx="723275" cy="307777"/>
          </a:xfrm>
          <a:prstGeom prst="rect">
            <a:avLst/>
          </a:prstGeom>
          <a:noFill/>
        </p:spPr>
        <p:txBody>
          <a:bodyPr wrap="none" rtlCol="0">
            <a:spAutoFit/>
          </a:bodyPr>
          <a:lstStyle/>
          <a:p>
            <a:r>
              <a:rPr lang="en-US" sz="1400" dirty="0">
                <a:solidFill>
                  <a:schemeClr val="bg1"/>
                </a:solidFill>
                <a:sym typeface="Symbol" panose="05050102010706020507" pitchFamily="18" charset="2"/>
              </a:rPr>
              <a:t></a:t>
            </a:r>
            <a:r>
              <a:rPr lang="en-US" sz="1400" baseline="-25000" dirty="0">
                <a:solidFill>
                  <a:schemeClr val="bg1"/>
                </a:solidFill>
                <a:sym typeface="Symbol" panose="05050102010706020507" pitchFamily="18" charset="2"/>
              </a:rPr>
              <a:t>2</a:t>
            </a:r>
            <a:r>
              <a:rPr lang="en-US" sz="1400" dirty="0">
                <a:solidFill>
                  <a:schemeClr val="bg1"/>
                </a:solidFill>
                <a:sym typeface="Symbol" panose="05050102010706020507" pitchFamily="18" charset="2"/>
              </a:rPr>
              <a:t>=90</a:t>
            </a:r>
            <a:r>
              <a:rPr lang="en-US" sz="1400" dirty="0">
                <a:solidFill>
                  <a:schemeClr val="bg1"/>
                </a:solidFill>
                <a:latin typeface="Century Gothic" panose="020B0502020202020204" pitchFamily="34" charset="0"/>
                <a:sym typeface="Symbol" panose="05050102010706020507" pitchFamily="18" charset="2"/>
              </a:rPr>
              <a:t>°</a:t>
            </a:r>
            <a:endParaRPr lang="en-US" sz="1400" dirty="0">
              <a:solidFill>
                <a:schemeClr val="bg1"/>
              </a:solidFill>
            </a:endParaRPr>
          </a:p>
        </p:txBody>
      </p:sp>
    </p:spTree>
    <p:extLst>
      <p:ext uri="{BB962C8B-B14F-4D97-AF65-F5344CB8AC3E}">
        <p14:creationId xmlns:p14="http://schemas.microsoft.com/office/powerpoint/2010/main" val="378156125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2E55C6A1-7456-4F56-83B1-46A6D1616268}"/>
              </a:ext>
            </a:extLst>
          </p:cNvPr>
          <p:cNvSpPr txBox="1">
            <a:spLocks/>
          </p:cNvSpPr>
          <p:nvPr/>
        </p:nvSpPr>
        <p:spPr>
          <a:xfrm>
            <a:off x="425479" y="2686204"/>
            <a:ext cx="3977639" cy="1600200"/>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spcAft>
                <a:spcPts val="600"/>
              </a:spcAft>
            </a:pPr>
            <a:r>
              <a:rPr lang="en-US" sz="3200" dirty="0"/>
              <a:t>Question</a:t>
            </a:r>
          </a:p>
        </p:txBody>
      </p:sp>
      <p:sp>
        <p:nvSpPr>
          <p:cNvPr id="10" name="Title 1">
            <a:extLst>
              <a:ext uri="{FF2B5EF4-FFF2-40B4-BE49-F238E27FC236}">
                <a16:creationId xmlns:a16="http://schemas.microsoft.com/office/drawing/2014/main" id="{89BC0920-6BB1-4CB5-9B6C-049137AB1EC9}"/>
              </a:ext>
            </a:extLst>
          </p:cNvPr>
          <p:cNvSpPr>
            <a:spLocks noGrp="1"/>
          </p:cNvSpPr>
          <p:nvPr>
            <p:ph type="title"/>
          </p:nvPr>
        </p:nvSpPr>
        <p:spPr>
          <a:xfrm>
            <a:off x="5173624" y="143450"/>
            <a:ext cx="6359615" cy="1220493"/>
          </a:xfrm>
        </p:spPr>
        <p:txBody>
          <a:bodyPr>
            <a:normAutofit/>
          </a:bodyPr>
          <a:lstStyle/>
          <a:p>
            <a:pPr algn="l"/>
            <a:r>
              <a:rPr lang="en-US" sz="3200" dirty="0"/>
              <a:t>Background &amp; Research</a:t>
            </a:r>
          </a:p>
        </p:txBody>
      </p:sp>
      <p:sp>
        <p:nvSpPr>
          <p:cNvPr id="3" name="Content Placeholder 2">
            <a:extLst>
              <a:ext uri="{FF2B5EF4-FFF2-40B4-BE49-F238E27FC236}">
                <a16:creationId xmlns:a16="http://schemas.microsoft.com/office/drawing/2014/main" id="{5F34166D-7653-43DE-8CD7-B0CF228B6988}"/>
              </a:ext>
            </a:extLst>
          </p:cNvPr>
          <p:cNvSpPr>
            <a:spLocks noGrp="1"/>
          </p:cNvSpPr>
          <p:nvPr>
            <p:ph idx="1"/>
          </p:nvPr>
        </p:nvSpPr>
        <p:spPr>
          <a:xfrm>
            <a:off x="294754" y="4286404"/>
            <a:ext cx="12192000" cy="2288567"/>
          </a:xfrm>
        </p:spPr>
        <p:txBody>
          <a:bodyPr vert="horz" lIns="91440" tIns="45720" rIns="91440" bIns="45720" rtlCol="0">
            <a:normAutofit fontScale="92500" lnSpcReduction="10000"/>
          </a:bodyPr>
          <a:lstStyle/>
          <a:p>
            <a:pPr marL="0" indent="0">
              <a:buNone/>
            </a:pPr>
            <a:r>
              <a:rPr lang="en-US" sz="1600" dirty="0"/>
              <a:t>What conditions are required for the motion of  double pendulum to be chaotic.</a:t>
            </a:r>
          </a:p>
          <a:p>
            <a:r>
              <a:rPr lang="en-US" sz="1600" dirty="0"/>
              <a:t>How big must the difference in initial angles be in order to affect the system? </a:t>
            </a:r>
          </a:p>
          <a:p>
            <a:pPr lvl="1"/>
            <a:r>
              <a:rPr lang="en-US" sz="1600" dirty="0">
                <a:sym typeface="Symbol" panose="05050102010706020507" pitchFamily="18" charset="2"/>
              </a:rPr>
              <a:t>This value is </a:t>
            </a:r>
            <a:r>
              <a:rPr lang="en-US" sz="1600" dirty="0"/>
              <a:t>  </a:t>
            </a:r>
          </a:p>
          <a:p>
            <a:r>
              <a:rPr lang="en-US" sz="1600" dirty="0"/>
              <a:t>How do initial conditions affect the system?</a:t>
            </a:r>
          </a:p>
          <a:p>
            <a:pPr lvl="1"/>
            <a:r>
              <a:rPr lang="en-US" sz="1600" dirty="0"/>
              <a:t>Initial angles </a:t>
            </a:r>
            <a:r>
              <a:rPr lang="en-US" sz="1600" dirty="0">
                <a:sym typeface="Symbol" panose="05050102010706020507" pitchFamily="18" charset="2"/>
              </a:rPr>
              <a:t></a:t>
            </a:r>
            <a:r>
              <a:rPr lang="en-US" sz="1600" baseline="-25000" dirty="0">
                <a:sym typeface="Symbol" panose="05050102010706020507" pitchFamily="18" charset="2"/>
              </a:rPr>
              <a:t>1 </a:t>
            </a:r>
            <a:r>
              <a:rPr lang="en-US" sz="1600" dirty="0">
                <a:sym typeface="Symbol" panose="05050102010706020507" pitchFamily="18" charset="2"/>
              </a:rPr>
              <a:t> and </a:t>
            </a:r>
            <a:r>
              <a:rPr lang="en-US" sz="1600" baseline="-25000" dirty="0">
                <a:sym typeface="Symbol" panose="05050102010706020507" pitchFamily="18" charset="2"/>
              </a:rPr>
              <a:t>2</a:t>
            </a:r>
            <a:endParaRPr lang="en-US" sz="1600" dirty="0"/>
          </a:p>
          <a:p>
            <a:r>
              <a:rPr lang="en-US" sz="1600" dirty="0"/>
              <a:t>How do mass  and length  affect the system</a:t>
            </a:r>
          </a:p>
          <a:p>
            <a:pPr lvl="1"/>
            <a:r>
              <a:rPr lang="en-US" sz="1600" dirty="0"/>
              <a:t>Mass</a:t>
            </a:r>
          </a:p>
          <a:p>
            <a:pPr lvl="1"/>
            <a:r>
              <a:rPr lang="en-US" sz="1600" dirty="0"/>
              <a:t>Length </a:t>
            </a:r>
          </a:p>
          <a:p>
            <a:pPr lvl="1"/>
            <a:endParaRPr lang="en-US" sz="1600" dirty="0"/>
          </a:p>
        </p:txBody>
      </p:sp>
      <p:sp>
        <p:nvSpPr>
          <p:cNvPr id="11" name="Content Placeholder 3">
            <a:extLst>
              <a:ext uri="{FF2B5EF4-FFF2-40B4-BE49-F238E27FC236}">
                <a16:creationId xmlns:a16="http://schemas.microsoft.com/office/drawing/2014/main" id="{BA6938A5-552F-4A7D-B744-BA6DD4CFC72D}"/>
              </a:ext>
            </a:extLst>
          </p:cNvPr>
          <p:cNvSpPr txBox="1">
            <a:spLocks/>
          </p:cNvSpPr>
          <p:nvPr/>
        </p:nvSpPr>
        <p:spPr>
          <a:xfrm>
            <a:off x="294754" y="1352669"/>
            <a:ext cx="11602492" cy="3086019"/>
          </a:xfrm>
          <a:prstGeom prst="rect">
            <a:avLst/>
          </a:prstGeom>
        </p:spPr>
        <p:txBody>
          <a:bodyPr>
            <a:normAutofit/>
          </a:bodyPr>
          <a:lstStyle>
            <a:lvl1pPr marL="228610" indent="-228610" algn="l" defTabSz="914443"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32" indent="-228610" algn="l" defTabSz="91444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54" indent="-228610" algn="l" defTabSz="91444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77" indent="-228610" algn="l" defTabSz="914443"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98" indent="-228610" algn="l" defTabSz="914443"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720" indent="-228610" algn="l" defTabSz="914443"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942" indent="-228610" algn="l" defTabSz="914443"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164" indent="-228610" algn="l" defTabSz="914443"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386" indent="-228610" algn="l" defTabSz="914443"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r>
              <a:rPr lang="en-US" sz="1600" dirty="0"/>
              <a:t>Weather is a chaotic system.  Tiny little change in pressure temperature can later lead to a hurricane or tornado.</a:t>
            </a:r>
          </a:p>
          <a:p>
            <a:r>
              <a:rPr lang="en-US" sz="1600" dirty="0"/>
              <a:t>Double pendulum is the simplest chaotic system.</a:t>
            </a:r>
          </a:p>
          <a:p>
            <a:r>
              <a:rPr lang="en-US" sz="1600" dirty="0"/>
              <a:t>Understanding of this could some days lead to the way to predict the weather more accurately,</a:t>
            </a:r>
          </a:p>
        </p:txBody>
      </p:sp>
      <p:pic>
        <p:nvPicPr>
          <p:cNvPr id="5" name="Picture 4">
            <a:extLst>
              <a:ext uri="{FF2B5EF4-FFF2-40B4-BE49-F238E27FC236}">
                <a16:creationId xmlns:a16="http://schemas.microsoft.com/office/drawing/2014/main" id="{D6CB8B1E-1BF5-48E9-A128-FB26615D2516}"/>
              </a:ext>
            </a:extLst>
          </p:cNvPr>
          <p:cNvPicPr>
            <a:picLocks noChangeAspect="1"/>
          </p:cNvPicPr>
          <p:nvPr/>
        </p:nvPicPr>
        <p:blipFill>
          <a:blip r:embed="rId3"/>
          <a:stretch>
            <a:fillRect/>
          </a:stretch>
        </p:blipFill>
        <p:spPr>
          <a:xfrm>
            <a:off x="7862901" y="2794119"/>
            <a:ext cx="3903620" cy="3903620"/>
          </a:xfrm>
          <a:prstGeom prst="rect">
            <a:avLst/>
          </a:prstGeom>
        </p:spPr>
      </p:pic>
      <p:sp>
        <p:nvSpPr>
          <p:cNvPr id="6" name="TextBox 5">
            <a:extLst>
              <a:ext uri="{FF2B5EF4-FFF2-40B4-BE49-F238E27FC236}">
                <a16:creationId xmlns:a16="http://schemas.microsoft.com/office/drawing/2014/main" id="{8CB9734D-F6B6-411C-B4AB-2344F56B40FB}"/>
              </a:ext>
            </a:extLst>
          </p:cNvPr>
          <p:cNvSpPr txBox="1"/>
          <p:nvPr/>
        </p:nvSpPr>
        <p:spPr>
          <a:xfrm>
            <a:off x="9050700" y="2886140"/>
            <a:ext cx="1995949" cy="1200329"/>
          </a:xfrm>
          <a:prstGeom prst="rect">
            <a:avLst/>
          </a:prstGeom>
          <a:noFill/>
        </p:spPr>
        <p:txBody>
          <a:bodyPr wrap="square" rtlCol="0">
            <a:spAutoFit/>
          </a:bodyPr>
          <a:lstStyle/>
          <a:p>
            <a:r>
              <a:rPr lang="en-US" dirty="0">
                <a:solidFill>
                  <a:schemeClr val="bg1"/>
                </a:solidFill>
              </a:rPr>
              <a:t>This figure shows a double pendulum with a</a:t>
            </a:r>
            <a:r>
              <a:rPr lang="en-US" dirty="0">
                <a:solidFill>
                  <a:srgbClr val="FF0000"/>
                </a:solidFill>
                <a:sym typeface="Symbol" panose="05050102010706020507" pitchFamily="18" charset="2"/>
              </a:rPr>
              <a:t> </a:t>
            </a:r>
            <a:r>
              <a:rPr lang="en-US" dirty="0">
                <a:solidFill>
                  <a:schemeClr val="bg1"/>
                </a:solidFill>
                <a:sym typeface="Symbol" panose="05050102010706020507" pitchFamily="18" charset="2"/>
              </a:rPr>
              <a:t></a:t>
            </a:r>
            <a:r>
              <a:rPr lang="en-US" dirty="0">
                <a:solidFill>
                  <a:schemeClr val="bg1"/>
                </a:solidFill>
              </a:rPr>
              <a:t> of 1</a:t>
            </a:r>
            <a:r>
              <a:rPr lang="en-US" dirty="0">
                <a:solidFill>
                  <a:schemeClr val="bg1"/>
                </a:solidFill>
                <a:latin typeface="Century Gothic" panose="020B0502020202020204" pitchFamily="34" charset="0"/>
              </a:rPr>
              <a:t>°</a:t>
            </a:r>
            <a:endParaRPr lang="en-US" dirty="0">
              <a:solidFill>
                <a:schemeClr val="bg1"/>
              </a:solidFill>
            </a:endParaRPr>
          </a:p>
        </p:txBody>
      </p:sp>
    </p:spTree>
    <p:extLst>
      <p:ext uri="{BB962C8B-B14F-4D97-AF65-F5344CB8AC3E}">
        <p14:creationId xmlns:p14="http://schemas.microsoft.com/office/powerpoint/2010/main" val="313672986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637F-1DFB-4154-B665-C65EA71F15EC}"/>
              </a:ext>
            </a:extLst>
          </p:cNvPr>
          <p:cNvSpPr>
            <a:spLocks noGrp="1"/>
          </p:cNvSpPr>
          <p:nvPr>
            <p:ph type="title"/>
          </p:nvPr>
        </p:nvSpPr>
        <p:spPr/>
        <p:txBody>
          <a:bodyPr/>
          <a:lstStyle/>
          <a:p>
            <a:r>
              <a:rPr lang="en-US" dirty="0"/>
              <a:t>Hypothesis and Variables </a:t>
            </a:r>
          </a:p>
        </p:txBody>
      </p:sp>
      <p:sp>
        <p:nvSpPr>
          <p:cNvPr id="3" name="Text Placeholder 2">
            <a:extLst>
              <a:ext uri="{FF2B5EF4-FFF2-40B4-BE49-F238E27FC236}">
                <a16:creationId xmlns:a16="http://schemas.microsoft.com/office/drawing/2014/main" id="{FD55A71A-4F98-460C-93A0-4F492E26CAA7}"/>
              </a:ext>
            </a:extLst>
          </p:cNvPr>
          <p:cNvSpPr>
            <a:spLocks noGrp="1"/>
          </p:cNvSpPr>
          <p:nvPr>
            <p:ph type="body" idx="1"/>
          </p:nvPr>
        </p:nvSpPr>
        <p:spPr>
          <a:xfrm>
            <a:off x="395757" y="1987159"/>
            <a:ext cx="5079992" cy="823912"/>
          </a:xfrm>
        </p:spPr>
        <p:txBody>
          <a:bodyPr/>
          <a:lstStyle/>
          <a:p>
            <a:r>
              <a:rPr lang="en-US" dirty="0"/>
              <a:t>Hypothesis</a:t>
            </a:r>
          </a:p>
        </p:txBody>
      </p:sp>
      <p:sp>
        <p:nvSpPr>
          <p:cNvPr id="4" name="Content Placeholder 3">
            <a:extLst>
              <a:ext uri="{FF2B5EF4-FFF2-40B4-BE49-F238E27FC236}">
                <a16:creationId xmlns:a16="http://schemas.microsoft.com/office/drawing/2014/main" id="{68DBCE75-A2D0-44BB-9255-365C8CDCF2A7}"/>
              </a:ext>
            </a:extLst>
          </p:cNvPr>
          <p:cNvSpPr>
            <a:spLocks noGrp="1"/>
          </p:cNvSpPr>
          <p:nvPr>
            <p:ph sz="half" idx="2"/>
          </p:nvPr>
        </p:nvSpPr>
        <p:spPr>
          <a:xfrm>
            <a:off x="167148" y="2936023"/>
            <a:ext cx="5311775" cy="3086019"/>
          </a:xfrm>
        </p:spPr>
        <p:txBody>
          <a:bodyPr>
            <a:normAutofit fontScale="92500" lnSpcReduction="10000"/>
          </a:bodyPr>
          <a:lstStyle/>
          <a:p>
            <a:pPr marL="0" indent="0">
              <a:buNone/>
            </a:pPr>
            <a:r>
              <a:rPr lang="en-US" sz="2400" dirty="0"/>
              <a:t>I predict that </a:t>
            </a:r>
          </a:p>
          <a:p>
            <a:r>
              <a:rPr lang="en-US" sz="2400" dirty="0"/>
              <a:t>no matter how small the </a:t>
            </a:r>
            <a:r>
              <a:rPr lang="en-US" sz="2400" dirty="0">
                <a:sym typeface="Symbol" panose="05050102010706020507" pitchFamily="18" charset="2"/>
              </a:rPr>
              <a:t> is</a:t>
            </a:r>
            <a:r>
              <a:rPr lang="en-US" sz="2400" dirty="0"/>
              <a:t>, there will be chaos,</a:t>
            </a:r>
          </a:p>
          <a:p>
            <a:r>
              <a:rPr lang="en-US" sz="2400" dirty="0"/>
              <a:t>the motion of double pendulum will be normal when initial angles (</a:t>
            </a:r>
            <a:r>
              <a:rPr lang="en-US" sz="2400" dirty="0">
                <a:sym typeface="Symbol" panose="05050102010706020507" pitchFamily="18" charset="2"/>
              </a:rPr>
              <a:t></a:t>
            </a:r>
            <a:r>
              <a:rPr lang="en-US" sz="2400" baseline="-25000" dirty="0">
                <a:sym typeface="Symbol" panose="05050102010706020507" pitchFamily="18" charset="2"/>
              </a:rPr>
              <a:t>1 </a:t>
            </a:r>
            <a:r>
              <a:rPr lang="en-US" sz="2400" dirty="0">
                <a:sym typeface="Symbol" panose="05050102010706020507" pitchFamily="18" charset="2"/>
              </a:rPr>
              <a:t>&amp; </a:t>
            </a:r>
            <a:r>
              <a:rPr lang="en-US" sz="2400" baseline="-25000" dirty="0">
                <a:sym typeface="Symbol" panose="05050102010706020507" pitchFamily="18" charset="2"/>
              </a:rPr>
              <a:t>2</a:t>
            </a:r>
            <a:r>
              <a:rPr lang="en-US" sz="2400" dirty="0">
                <a:sym typeface="Symbol" panose="05050102010706020507" pitchFamily="18" charset="2"/>
              </a:rPr>
              <a:t>) are small and will become chaotic</a:t>
            </a:r>
            <a:r>
              <a:rPr lang="en-US" sz="2400" dirty="0"/>
              <a:t> at larger angles,</a:t>
            </a:r>
          </a:p>
          <a:p>
            <a:r>
              <a:rPr lang="en-US" sz="2400" dirty="0"/>
              <a:t>mass and length will not have any effect on the system. </a:t>
            </a:r>
          </a:p>
          <a:p>
            <a:endParaRPr lang="en-US" dirty="0"/>
          </a:p>
        </p:txBody>
      </p:sp>
      <p:sp>
        <p:nvSpPr>
          <p:cNvPr id="5" name="Text Placeholder 4">
            <a:extLst>
              <a:ext uri="{FF2B5EF4-FFF2-40B4-BE49-F238E27FC236}">
                <a16:creationId xmlns:a16="http://schemas.microsoft.com/office/drawing/2014/main" id="{AF6F22C3-FCD7-486D-82E7-82C9FBCA356D}"/>
              </a:ext>
            </a:extLst>
          </p:cNvPr>
          <p:cNvSpPr>
            <a:spLocks noGrp="1"/>
          </p:cNvSpPr>
          <p:nvPr>
            <p:ph type="body" sz="quarter" idx="3"/>
          </p:nvPr>
        </p:nvSpPr>
        <p:spPr>
          <a:xfrm>
            <a:off x="6096000" y="2183804"/>
            <a:ext cx="5105400" cy="823912"/>
          </a:xfrm>
        </p:spPr>
        <p:txBody>
          <a:bodyPr/>
          <a:lstStyle/>
          <a:p>
            <a:r>
              <a:rPr lang="en-US" dirty="0"/>
              <a:t>Variables</a:t>
            </a:r>
          </a:p>
        </p:txBody>
      </p:sp>
      <p:sp>
        <p:nvSpPr>
          <p:cNvPr id="6" name="Content Placeholder 5">
            <a:extLst>
              <a:ext uri="{FF2B5EF4-FFF2-40B4-BE49-F238E27FC236}">
                <a16:creationId xmlns:a16="http://schemas.microsoft.com/office/drawing/2014/main" id="{DF348699-1400-4570-8B9E-83F82B4182E7}"/>
              </a:ext>
            </a:extLst>
          </p:cNvPr>
          <p:cNvSpPr>
            <a:spLocks noGrp="1"/>
          </p:cNvSpPr>
          <p:nvPr>
            <p:ph sz="quarter" idx="4"/>
          </p:nvPr>
        </p:nvSpPr>
        <p:spPr>
          <a:xfrm>
            <a:off x="5946053" y="3132668"/>
            <a:ext cx="5852652" cy="3086019"/>
          </a:xfrm>
        </p:spPr>
        <p:txBody>
          <a:bodyPr>
            <a:normAutofit fontScale="92500" lnSpcReduction="10000"/>
          </a:bodyPr>
          <a:lstStyle/>
          <a:p>
            <a:r>
              <a:rPr lang="en-US" dirty="0"/>
              <a:t>Independent</a:t>
            </a:r>
          </a:p>
          <a:p>
            <a:pPr lvl="1"/>
            <a:r>
              <a:rPr lang="en-US" dirty="0"/>
              <a:t>Initial Angles (</a:t>
            </a:r>
            <a:r>
              <a:rPr lang="en-US" dirty="0">
                <a:sym typeface="Symbol" panose="05050102010706020507" pitchFamily="18" charset="2"/>
              </a:rPr>
              <a:t></a:t>
            </a:r>
            <a:r>
              <a:rPr lang="en-US" baseline="-25000" dirty="0">
                <a:sym typeface="Symbol" panose="05050102010706020507" pitchFamily="18" charset="2"/>
              </a:rPr>
              <a:t>1</a:t>
            </a:r>
            <a:r>
              <a:rPr lang="en-US" dirty="0">
                <a:sym typeface="Symbol" panose="05050102010706020507" pitchFamily="18" charset="2"/>
              </a:rPr>
              <a:t>, </a:t>
            </a:r>
            <a:r>
              <a:rPr lang="en-US" baseline="-25000" dirty="0">
                <a:sym typeface="Symbol" panose="05050102010706020507" pitchFamily="18" charset="2"/>
              </a:rPr>
              <a:t>2</a:t>
            </a:r>
            <a:r>
              <a:rPr lang="en-US" dirty="0">
                <a:sym typeface="Symbol" panose="05050102010706020507" pitchFamily="18" charset="2"/>
              </a:rPr>
              <a:t>)</a:t>
            </a:r>
            <a:endParaRPr lang="en-US" dirty="0"/>
          </a:p>
          <a:p>
            <a:pPr lvl="1"/>
            <a:r>
              <a:rPr lang="en-US" dirty="0"/>
              <a:t>Mass</a:t>
            </a:r>
          </a:p>
          <a:p>
            <a:pPr lvl="1"/>
            <a:r>
              <a:rPr lang="en-US" dirty="0"/>
              <a:t>Length</a:t>
            </a:r>
          </a:p>
          <a:p>
            <a:pPr lvl="1"/>
            <a:r>
              <a:rPr lang="en-US" dirty="0"/>
              <a:t>Variation factor(</a:t>
            </a:r>
            <a:r>
              <a:rPr lang="en-US" dirty="0">
                <a:sym typeface="Symbol" panose="05050102010706020507" pitchFamily="18" charset="2"/>
              </a:rPr>
              <a:t>)</a:t>
            </a:r>
            <a:endParaRPr lang="en-US" dirty="0"/>
          </a:p>
          <a:p>
            <a:r>
              <a:rPr lang="en-US" dirty="0"/>
              <a:t>Dependent</a:t>
            </a:r>
          </a:p>
          <a:p>
            <a:pPr lvl="1"/>
            <a:r>
              <a:rPr lang="en-US" dirty="0"/>
              <a:t>Splitting time (</a:t>
            </a:r>
            <a:r>
              <a:rPr lang="en-US" dirty="0" err="1"/>
              <a:t>T</a:t>
            </a:r>
            <a:r>
              <a:rPr lang="en-US" baseline="-25000" dirty="0" err="1"/>
              <a:t>split</a:t>
            </a:r>
            <a:r>
              <a:rPr lang="en-US" dirty="0"/>
              <a:t>)</a:t>
            </a:r>
          </a:p>
          <a:p>
            <a:pPr lvl="1"/>
            <a:r>
              <a:rPr lang="en-US" dirty="0"/>
              <a:t>Critical angle</a:t>
            </a:r>
          </a:p>
          <a:p>
            <a:endParaRPr lang="en-US" dirty="0"/>
          </a:p>
        </p:txBody>
      </p:sp>
      <p:sp>
        <p:nvSpPr>
          <p:cNvPr id="7" name="TextBox 6">
            <a:extLst>
              <a:ext uri="{FF2B5EF4-FFF2-40B4-BE49-F238E27FC236}">
                <a16:creationId xmlns:a16="http://schemas.microsoft.com/office/drawing/2014/main" id="{95AA5AD5-0CCC-4933-99E4-EDA0A35F6889}"/>
              </a:ext>
            </a:extLst>
          </p:cNvPr>
          <p:cNvSpPr txBox="1"/>
          <p:nvPr/>
        </p:nvSpPr>
        <p:spPr>
          <a:xfrm>
            <a:off x="9104672" y="3007716"/>
            <a:ext cx="2975077" cy="3508653"/>
          </a:xfrm>
          <a:prstGeom prst="rect">
            <a:avLst/>
          </a:prstGeom>
          <a:noFill/>
        </p:spPr>
        <p:txBody>
          <a:bodyPr wrap="square" rtlCol="0">
            <a:spAutoFit/>
          </a:bodyPr>
          <a:lstStyle/>
          <a:p>
            <a:pPr marL="285750" indent="-285750">
              <a:buFont typeface="Arial" panose="020B0604020202020204" pitchFamily="34" charset="0"/>
              <a:buChar char="•"/>
            </a:pPr>
            <a:r>
              <a:rPr lang="en-US" sz="2000" dirty="0"/>
              <a:t>Constants</a:t>
            </a:r>
          </a:p>
          <a:p>
            <a:pPr marL="742950" lvl="1" indent="-285750">
              <a:buFont typeface="Arial" panose="020B0604020202020204" pitchFamily="34" charset="0"/>
              <a:buChar char="•"/>
            </a:pPr>
            <a:r>
              <a:rPr lang="en-US" dirty="0"/>
              <a:t>Any unchanged independent variables</a:t>
            </a:r>
          </a:p>
          <a:p>
            <a:pPr marL="742950" lvl="1" indent="-285750">
              <a:buFont typeface="Arial" panose="020B0604020202020204" pitchFamily="34" charset="0"/>
              <a:buChar char="•"/>
            </a:pPr>
            <a:r>
              <a:rPr lang="en-US" dirty="0"/>
              <a:t>Coding environment</a:t>
            </a:r>
          </a:p>
          <a:p>
            <a:pPr marL="973138" lvl="2" indent="-285750">
              <a:buFont typeface="Arial" panose="020B0604020202020204" pitchFamily="34" charset="0"/>
              <a:buChar char="•"/>
            </a:pPr>
            <a:r>
              <a:rPr lang="en-US" sz="1400" dirty="0"/>
              <a:t>Hardware (Out-of-the-box HP Pavilion Laptop 15-cs1xxx)</a:t>
            </a:r>
          </a:p>
          <a:p>
            <a:pPr marL="973138" lvl="2" indent="-285750">
              <a:buFont typeface="Arial" panose="020B0604020202020204" pitchFamily="34" charset="0"/>
              <a:buChar char="•"/>
            </a:pPr>
            <a:r>
              <a:rPr lang="en-US" sz="1400" dirty="0"/>
              <a:t>Software (Windows 10, Python 3 NumPy, Matplotlib, SciPy)</a:t>
            </a:r>
          </a:p>
          <a:p>
            <a:pPr marL="1200150" lvl="2"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53306056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26F323C-3EE1-45AB-B0E6-674E49FCF770}"/>
              </a:ext>
            </a:extLst>
          </p:cNvPr>
          <p:cNvSpPr>
            <a:spLocks noGrp="1"/>
          </p:cNvSpPr>
          <p:nvPr>
            <p:ph type="title"/>
          </p:nvPr>
        </p:nvSpPr>
        <p:spPr>
          <a:xfrm>
            <a:off x="2810759" y="142200"/>
            <a:ext cx="8610600" cy="1293028"/>
          </a:xfrm>
        </p:spPr>
        <p:txBody>
          <a:bodyPr/>
          <a:lstStyle/>
          <a:p>
            <a:r>
              <a:rPr lang="en-US" dirty="0"/>
              <a:t>Materials</a:t>
            </a:r>
          </a:p>
        </p:txBody>
      </p:sp>
      <p:pic>
        <p:nvPicPr>
          <p:cNvPr id="17" name="Picture 16" descr="Length and Mass variable location in code">
            <a:extLst>
              <a:ext uri="{FF2B5EF4-FFF2-40B4-BE49-F238E27FC236}">
                <a16:creationId xmlns:a16="http://schemas.microsoft.com/office/drawing/2014/main" id="{E7E59560-5AB5-4A65-9348-1E7470A8172B}"/>
              </a:ext>
              <a:ext uri="{C183D7F6-B498-43B3-948B-1728B52AA6E4}">
                <adec:decorative xmlns:adec="http://schemas.microsoft.com/office/drawing/2017/decorative" val="0"/>
              </a:ext>
            </a:extLst>
          </p:cNvPr>
          <p:cNvPicPr>
            <a:picLocks noChangeAspect="1"/>
          </p:cNvPicPr>
          <p:nvPr/>
        </p:nvPicPr>
        <p:blipFill rotWithShape="1">
          <a:blip r:embed="rId3"/>
          <a:srcRect l="-17975" t="-3711" r="72871" b="-4344"/>
          <a:stretch/>
        </p:blipFill>
        <p:spPr>
          <a:xfrm>
            <a:off x="7876783" y="1247057"/>
            <a:ext cx="2842509" cy="1715113"/>
          </a:xfrm>
          <a:prstGeom prst="rect">
            <a:avLst/>
          </a:prstGeom>
        </p:spPr>
      </p:pic>
      <p:pic>
        <p:nvPicPr>
          <p:cNvPr id="19" name="Picture 18" descr="Location of angle and sensitivity values">
            <a:extLst>
              <a:ext uri="{FF2B5EF4-FFF2-40B4-BE49-F238E27FC236}">
                <a16:creationId xmlns:a16="http://schemas.microsoft.com/office/drawing/2014/main" id="{F74A0AB3-684E-4940-BA14-7BA62C8BB6B0}"/>
              </a:ext>
            </a:extLst>
          </p:cNvPr>
          <p:cNvPicPr>
            <a:picLocks noChangeAspect="1"/>
          </p:cNvPicPr>
          <p:nvPr/>
        </p:nvPicPr>
        <p:blipFill>
          <a:blip r:embed="rId4"/>
          <a:stretch>
            <a:fillRect/>
          </a:stretch>
        </p:blipFill>
        <p:spPr>
          <a:xfrm>
            <a:off x="8983707" y="3601928"/>
            <a:ext cx="3208298" cy="1120237"/>
          </a:xfrm>
          <a:prstGeom prst="rect">
            <a:avLst/>
          </a:prstGeom>
        </p:spPr>
      </p:pic>
      <p:sp>
        <p:nvSpPr>
          <p:cNvPr id="20" name="TextBox 19">
            <a:extLst>
              <a:ext uri="{FF2B5EF4-FFF2-40B4-BE49-F238E27FC236}">
                <a16:creationId xmlns:a16="http://schemas.microsoft.com/office/drawing/2014/main" id="{A6508E40-8E28-4BD5-9193-D24BCBBC09DA}"/>
              </a:ext>
            </a:extLst>
          </p:cNvPr>
          <p:cNvSpPr txBox="1"/>
          <p:nvPr/>
        </p:nvSpPr>
        <p:spPr>
          <a:xfrm>
            <a:off x="8983707" y="4722170"/>
            <a:ext cx="3208298" cy="646331"/>
          </a:xfrm>
          <a:prstGeom prst="rect">
            <a:avLst/>
          </a:prstGeom>
          <a:noFill/>
        </p:spPr>
        <p:txBody>
          <a:bodyPr wrap="square" rtlCol="0">
            <a:spAutoFit/>
          </a:bodyPr>
          <a:lstStyle/>
          <a:p>
            <a:r>
              <a:rPr lang="en-US" dirty="0"/>
              <a:t>Location of angle and sensitivity values</a:t>
            </a:r>
          </a:p>
        </p:txBody>
      </p:sp>
      <p:sp>
        <p:nvSpPr>
          <p:cNvPr id="21" name="TextBox 20">
            <a:extLst>
              <a:ext uri="{FF2B5EF4-FFF2-40B4-BE49-F238E27FC236}">
                <a16:creationId xmlns:a16="http://schemas.microsoft.com/office/drawing/2014/main" id="{787D4CDC-6DB4-4DC7-AC76-66E5F7951C0B}"/>
              </a:ext>
            </a:extLst>
          </p:cNvPr>
          <p:cNvSpPr txBox="1"/>
          <p:nvPr/>
        </p:nvSpPr>
        <p:spPr>
          <a:xfrm>
            <a:off x="8910537" y="2955603"/>
            <a:ext cx="3281464" cy="646331"/>
          </a:xfrm>
          <a:prstGeom prst="rect">
            <a:avLst/>
          </a:prstGeom>
          <a:noFill/>
        </p:spPr>
        <p:txBody>
          <a:bodyPr wrap="square" rtlCol="0">
            <a:spAutoFit/>
          </a:bodyPr>
          <a:lstStyle/>
          <a:p>
            <a:r>
              <a:rPr lang="en-US" dirty="0"/>
              <a:t>Location of mass and length values</a:t>
            </a:r>
          </a:p>
        </p:txBody>
      </p:sp>
      <p:graphicFrame>
        <p:nvGraphicFramePr>
          <p:cNvPr id="6" name="Diagram 5">
            <a:extLst>
              <a:ext uri="{FF2B5EF4-FFF2-40B4-BE49-F238E27FC236}">
                <a16:creationId xmlns:a16="http://schemas.microsoft.com/office/drawing/2014/main" id="{AA1CBCBF-D4BA-4E35-A05D-6767EE2559AF}"/>
              </a:ext>
            </a:extLst>
          </p:cNvPr>
          <p:cNvGraphicFramePr/>
          <p:nvPr>
            <p:extLst>
              <p:ext uri="{D42A27DB-BD31-4B8C-83A1-F6EECF244321}">
                <p14:modId xmlns:p14="http://schemas.microsoft.com/office/powerpoint/2010/main" val="2031014594"/>
              </p:ext>
            </p:extLst>
          </p:nvPr>
        </p:nvGraphicFramePr>
        <p:xfrm>
          <a:off x="450850" y="1229012"/>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4598477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6C12B9-38EC-4176-8192-9DD5F7793A16}"/>
              </a:ext>
            </a:extLst>
          </p:cNvPr>
          <p:cNvSpPr txBox="1">
            <a:spLocks/>
          </p:cNvSpPr>
          <p:nvPr/>
        </p:nvSpPr>
        <p:spPr>
          <a:xfrm>
            <a:off x="2895600" y="764373"/>
            <a:ext cx="8610600"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spcAft>
                <a:spcPts val="600"/>
              </a:spcAft>
            </a:pPr>
            <a:r>
              <a:rPr lang="en-US" sz="2800" dirty="0"/>
              <a:t>Procedure: Software Installation</a:t>
            </a:r>
            <a:br>
              <a:rPr lang="en-US" sz="2800" dirty="0"/>
            </a:br>
            <a:r>
              <a:rPr lang="en-US" sz="1800" dirty="0"/>
              <a:t>Important! Procedure for windows 10 all experiments assume this software is in use</a:t>
            </a:r>
            <a:endParaRPr lang="en-US" sz="2800" dirty="0"/>
          </a:p>
        </p:txBody>
      </p:sp>
      <p:graphicFrame>
        <p:nvGraphicFramePr>
          <p:cNvPr id="6" name="Content Placeholder 2">
            <a:extLst>
              <a:ext uri="{FF2B5EF4-FFF2-40B4-BE49-F238E27FC236}">
                <a16:creationId xmlns:a16="http://schemas.microsoft.com/office/drawing/2014/main" id="{499F92E7-5CCD-4E97-93FA-842A4D0A745B}"/>
              </a:ext>
            </a:extLst>
          </p:cNvPr>
          <p:cNvGraphicFramePr>
            <a:graphicFrameLocks noGrp="1"/>
          </p:cNvGraphicFramePr>
          <p:nvPr>
            <p:ph idx="1"/>
            <p:extLst>
              <p:ext uri="{D42A27DB-BD31-4B8C-83A1-F6EECF244321}">
                <p14:modId xmlns:p14="http://schemas.microsoft.com/office/powerpoint/2010/main" val="2000779207"/>
              </p:ext>
            </p:extLst>
          </p:nvPr>
        </p:nvGraphicFramePr>
        <p:xfrm>
          <a:off x="685800" y="2441053"/>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089031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27067D5-57CE-4DCD-8602-EAACF8B97AAA}"/>
              </a:ext>
            </a:extLst>
          </p:cNvPr>
          <p:cNvSpPr>
            <a:spLocks noGrp="1"/>
          </p:cNvSpPr>
          <p:nvPr>
            <p:ph type="title"/>
          </p:nvPr>
        </p:nvSpPr>
        <p:spPr/>
        <p:txBody>
          <a:bodyPr/>
          <a:lstStyle/>
          <a:p>
            <a:r>
              <a:rPr lang="en-US" dirty="0"/>
              <a:t>Procedure</a:t>
            </a:r>
            <a:br>
              <a:rPr lang="en-US" dirty="0"/>
            </a:br>
            <a:endParaRPr lang="en-US" dirty="0"/>
          </a:p>
        </p:txBody>
      </p:sp>
      <p:sp>
        <p:nvSpPr>
          <p:cNvPr id="3" name="Text Placeholder 2">
            <a:extLst>
              <a:ext uri="{FF2B5EF4-FFF2-40B4-BE49-F238E27FC236}">
                <a16:creationId xmlns:a16="http://schemas.microsoft.com/office/drawing/2014/main" id="{BD9672B5-B528-48B6-8BCA-A40124EF6C44}"/>
              </a:ext>
            </a:extLst>
          </p:cNvPr>
          <p:cNvSpPr>
            <a:spLocks noGrp="1"/>
          </p:cNvSpPr>
          <p:nvPr>
            <p:ph type="body" idx="1"/>
          </p:nvPr>
        </p:nvSpPr>
        <p:spPr/>
        <p:txBody>
          <a:bodyPr>
            <a:normAutofit lnSpcReduction="10000"/>
          </a:bodyPr>
          <a:lstStyle/>
          <a:p>
            <a:r>
              <a:rPr lang="en-US" dirty="0"/>
              <a:t>Procedure: Changes in Theta</a:t>
            </a:r>
          </a:p>
        </p:txBody>
      </p:sp>
      <p:sp>
        <p:nvSpPr>
          <p:cNvPr id="4" name="Content Placeholder 3">
            <a:extLst>
              <a:ext uri="{FF2B5EF4-FFF2-40B4-BE49-F238E27FC236}">
                <a16:creationId xmlns:a16="http://schemas.microsoft.com/office/drawing/2014/main" id="{D3FA513E-11DE-47F7-953F-20199DFBD5FB}"/>
              </a:ext>
            </a:extLst>
          </p:cNvPr>
          <p:cNvSpPr>
            <a:spLocks noGrp="1"/>
          </p:cNvSpPr>
          <p:nvPr>
            <p:ph sz="half" idx="2"/>
          </p:nvPr>
        </p:nvSpPr>
        <p:spPr/>
        <p:txBody>
          <a:bodyPr>
            <a:normAutofit fontScale="62500" lnSpcReduction="20000"/>
          </a:bodyPr>
          <a:lstStyle/>
          <a:p>
            <a:pPr marL="457184" indent="-457184">
              <a:buFont typeface="+mj-lt"/>
              <a:buAutoNum type="arabicPeriod"/>
            </a:pPr>
            <a:r>
              <a:rPr lang="en-US" dirty="0"/>
              <a:t>Find variable “sensitivity”. It is set to  1e1 on GitHub. </a:t>
            </a:r>
          </a:p>
          <a:p>
            <a:pPr marL="457184" indent="-457184">
              <a:buFont typeface="+mj-lt"/>
              <a:buAutoNum type="arabicPeriod"/>
            </a:pPr>
            <a:r>
              <a:rPr lang="en-US" dirty="0"/>
              <a:t>Set M1,L1,L2,M2=1 th2=th1 and th1 =90</a:t>
            </a:r>
          </a:p>
          <a:p>
            <a:pPr marL="457184" indent="-457184">
              <a:buFont typeface="+mj-lt"/>
              <a:buAutoNum type="arabicPeriod"/>
            </a:pPr>
            <a:r>
              <a:rPr lang="en-US" dirty="0"/>
              <a:t>Record how long it takes for the pendulums to diverge.</a:t>
            </a:r>
          </a:p>
          <a:p>
            <a:pPr marL="457184" indent="-457184">
              <a:buFont typeface="+mj-lt"/>
              <a:buAutoNum type="arabicPeriod"/>
            </a:pPr>
            <a:r>
              <a:rPr lang="en-US" dirty="0"/>
              <a:t>Repeat for sensitivity = 1e2, 1e3, 1e4, etc.</a:t>
            </a:r>
          </a:p>
          <a:p>
            <a:pPr marL="457184" indent="-457184">
              <a:buFont typeface="+mj-lt"/>
              <a:buAutoNum type="arabicPeriod"/>
            </a:pPr>
            <a:r>
              <a:rPr lang="en-US" dirty="0"/>
              <a:t>Eventually, the pendulums will no longer diverge. At this point, the experiment is over. </a:t>
            </a:r>
          </a:p>
          <a:p>
            <a:pPr marL="457184" indent="-457184">
              <a:buFont typeface="+mj-lt"/>
              <a:buAutoNum type="arabicPeriod"/>
            </a:pPr>
            <a:r>
              <a:rPr lang="en-US" dirty="0"/>
              <a:t>It is important to know that the last number represents the limit of your hardware, not the actual theoretical limit.</a:t>
            </a:r>
          </a:p>
        </p:txBody>
      </p:sp>
      <p:sp>
        <p:nvSpPr>
          <p:cNvPr id="5" name="Text Placeholder 4">
            <a:extLst>
              <a:ext uri="{FF2B5EF4-FFF2-40B4-BE49-F238E27FC236}">
                <a16:creationId xmlns:a16="http://schemas.microsoft.com/office/drawing/2014/main" id="{7FE8B833-2653-4572-8110-D5D3CA819C7D}"/>
              </a:ext>
            </a:extLst>
          </p:cNvPr>
          <p:cNvSpPr>
            <a:spLocks noGrp="1"/>
          </p:cNvSpPr>
          <p:nvPr>
            <p:ph type="body" sz="quarter" idx="3"/>
          </p:nvPr>
        </p:nvSpPr>
        <p:spPr/>
        <p:txBody>
          <a:bodyPr>
            <a:normAutofit lnSpcReduction="10000"/>
          </a:bodyPr>
          <a:lstStyle/>
          <a:p>
            <a:r>
              <a:rPr lang="en-US" dirty="0"/>
              <a:t>Procedure: Critical Angle Pairs</a:t>
            </a:r>
          </a:p>
        </p:txBody>
      </p:sp>
      <p:sp>
        <p:nvSpPr>
          <p:cNvPr id="6" name="Content Placeholder 5">
            <a:extLst>
              <a:ext uri="{FF2B5EF4-FFF2-40B4-BE49-F238E27FC236}">
                <a16:creationId xmlns:a16="http://schemas.microsoft.com/office/drawing/2014/main" id="{B8ABD425-9225-44E8-A9CC-D24E5B9911A2}"/>
              </a:ext>
            </a:extLst>
          </p:cNvPr>
          <p:cNvSpPr>
            <a:spLocks noGrp="1"/>
          </p:cNvSpPr>
          <p:nvPr>
            <p:ph sz="quarter" idx="4"/>
          </p:nvPr>
        </p:nvSpPr>
        <p:spPr/>
        <p:txBody>
          <a:bodyPr>
            <a:normAutofit fontScale="62500" lnSpcReduction="20000"/>
          </a:bodyPr>
          <a:lstStyle/>
          <a:p>
            <a:pPr marL="457184" indent="-457184">
              <a:buFont typeface="+mj-lt"/>
              <a:buAutoNum type="arabicPeriod"/>
            </a:pPr>
            <a:r>
              <a:rPr lang="en-US" dirty="0"/>
              <a:t>Set Mass and length values to 1.</a:t>
            </a:r>
          </a:p>
          <a:p>
            <a:pPr marL="457184" indent="-457184">
              <a:buFont typeface="+mj-lt"/>
              <a:buAutoNum type="arabicPeriod"/>
            </a:pPr>
            <a:r>
              <a:rPr lang="en-US" dirty="0"/>
              <a:t>Set th2 = th1 and th1 = 90</a:t>
            </a:r>
          </a:p>
          <a:p>
            <a:pPr marL="457184" indent="-457184">
              <a:buFont typeface="+mj-lt"/>
              <a:buAutoNum type="arabicPeriod"/>
            </a:pPr>
            <a:r>
              <a:rPr lang="en-US" dirty="0"/>
              <a:t>Adjust th1 until system becomes chaotic.</a:t>
            </a:r>
          </a:p>
          <a:p>
            <a:pPr marL="914368" lvl="1" indent="-457184">
              <a:buFont typeface="+mj-lt"/>
              <a:buAutoNum type="arabicPeriod"/>
            </a:pPr>
            <a:r>
              <a:rPr lang="en-US" dirty="0"/>
              <a:t>It is recommended that binary search is used; try 90 if it’s still chaotic, set to half-way between 90 and 0. If it wasn’t chaotic set to half-way between 90 and 180. do this until the borderline between chaotic and non-chaotic is found. </a:t>
            </a:r>
          </a:p>
          <a:p>
            <a:pPr marL="457184" indent="-457184">
              <a:buFont typeface="+mj-lt"/>
              <a:buAutoNum type="arabicPeriod"/>
            </a:pPr>
            <a:r>
              <a:rPr lang="en-US" dirty="0"/>
              <a:t>Repeat steps 1-3 for th2 = 0, 30, 60, 90, etc.</a:t>
            </a:r>
          </a:p>
          <a:p>
            <a:pPr marL="457184" indent="-457184">
              <a:buFont typeface="+mj-lt"/>
              <a:buAutoNum type="arabicPeriod"/>
            </a:pPr>
            <a:r>
              <a:rPr lang="en-US" dirty="0"/>
              <a:t>Repeat procedure fixing th1 instead of th2</a:t>
            </a:r>
          </a:p>
          <a:p>
            <a:pPr marL="457184" indent="-457184">
              <a:buFont typeface="+mj-lt"/>
              <a:buAutoNum type="arabicPeriod"/>
            </a:pPr>
            <a:r>
              <a:rPr lang="en-US" dirty="0"/>
              <a:t>When th1 and th2 pairs are plotted, the curve represents the border between chaotic and normal.</a:t>
            </a:r>
          </a:p>
          <a:p>
            <a:pPr marL="457184" indent="-457184">
              <a:buFont typeface="+mj-lt"/>
              <a:buAutoNum type="arabicPeriod"/>
            </a:pPr>
            <a:r>
              <a:rPr lang="en-US" dirty="0"/>
              <a:t>Any pair of points on and outside of the curve are chaotic while points inside are normal motion.</a:t>
            </a:r>
          </a:p>
          <a:p>
            <a:endParaRPr lang="en-US" dirty="0"/>
          </a:p>
        </p:txBody>
      </p:sp>
      <p:sp>
        <p:nvSpPr>
          <p:cNvPr id="7" name="Title 1">
            <a:extLst>
              <a:ext uri="{FF2B5EF4-FFF2-40B4-BE49-F238E27FC236}">
                <a16:creationId xmlns:a16="http://schemas.microsoft.com/office/drawing/2014/main" id="{17024F10-8265-45E9-942F-76CC5FAA2196}"/>
              </a:ext>
            </a:extLst>
          </p:cNvPr>
          <p:cNvSpPr txBox="1">
            <a:spLocks/>
          </p:cNvSpPr>
          <p:nvPr/>
        </p:nvSpPr>
        <p:spPr>
          <a:xfrm>
            <a:off x="685799" y="836907"/>
            <a:ext cx="5304295" cy="1220493"/>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l"/>
            <a:endParaRPr lang="en-US" sz="3200" dirty="0"/>
          </a:p>
        </p:txBody>
      </p:sp>
    </p:spTree>
    <p:extLst>
      <p:ext uri="{BB962C8B-B14F-4D97-AF65-F5344CB8AC3E}">
        <p14:creationId xmlns:p14="http://schemas.microsoft.com/office/powerpoint/2010/main" val="111064432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90DBE-933D-4A9F-8ADB-14CCB230AFD8}"/>
              </a:ext>
            </a:extLst>
          </p:cNvPr>
          <p:cNvSpPr>
            <a:spLocks noGrp="1"/>
          </p:cNvSpPr>
          <p:nvPr>
            <p:ph type="title"/>
          </p:nvPr>
        </p:nvSpPr>
        <p:spPr/>
        <p:txBody>
          <a:bodyPr/>
          <a:lstStyle/>
          <a:p>
            <a:r>
              <a:rPr lang="en-US" dirty="0"/>
              <a:t>Procedure (cont.)</a:t>
            </a:r>
          </a:p>
        </p:txBody>
      </p:sp>
      <p:sp>
        <p:nvSpPr>
          <p:cNvPr id="3" name="Text Placeholder 2">
            <a:extLst>
              <a:ext uri="{FF2B5EF4-FFF2-40B4-BE49-F238E27FC236}">
                <a16:creationId xmlns:a16="http://schemas.microsoft.com/office/drawing/2014/main" id="{552C5E63-8560-417A-998F-45FDC411FA2D}"/>
              </a:ext>
            </a:extLst>
          </p:cNvPr>
          <p:cNvSpPr>
            <a:spLocks noGrp="1"/>
          </p:cNvSpPr>
          <p:nvPr>
            <p:ph type="body" idx="1"/>
          </p:nvPr>
        </p:nvSpPr>
        <p:spPr/>
        <p:txBody>
          <a:bodyPr/>
          <a:lstStyle/>
          <a:p>
            <a:r>
              <a:rPr lang="en-US" dirty="0"/>
              <a:t>Mass</a:t>
            </a:r>
          </a:p>
        </p:txBody>
      </p:sp>
      <p:sp>
        <p:nvSpPr>
          <p:cNvPr id="4" name="Content Placeholder 3">
            <a:extLst>
              <a:ext uri="{FF2B5EF4-FFF2-40B4-BE49-F238E27FC236}">
                <a16:creationId xmlns:a16="http://schemas.microsoft.com/office/drawing/2014/main" id="{20E3A3AA-0FCC-4E4D-835E-C468C0FE75FC}"/>
              </a:ext>
            </a:extLst>
          </p:cNvPr>
          <p:cNvSpPr>
            <a:spLocks noGrp="1"/>
          </p:cNvSpPr>
          <p:nvPr>
            <p:ph sz="half" idx="2"/>
          </p:nvPr>
        </p:nvSpPr>
        <p:spPr/>
        <p:txBody>
          <a:bodyPr>
            <a:normAutofit/>
          </a:bodyPr>
          <a:lstStyle/>
          <a:p>
            <a:pPr marL="457184" indent="-457184">
              <a:buFont typeface="+mj-lt"/>
              <a:buAutoNum type="arabicPeriod"/>
            </a:pPr>
            <a:r>
              <a:rPr lang="en-US" dirty="0"/>
              <a:t>Set all parameters to 1</a:t>
            </a:r>
          </a:p>
          <a:p>
            <a:pPr marL="457184" indent="-457184">
              <a:buFont typeface="+mj-lt"/>
              <a:buAutoNum type="arabicPeriod"/>
            </a:pPr>
            <a:r>
              <a:rPr lang="en-US" dirty="0"/>
              <a:t>Find the critical angle of the system </a:t>
            </a:r>
          </a:p>
          <a:p>
            <a:pPr marL="457184" indent="-457184">
              <a:buFont typeface="+mj-lt"/>
              <a:buAutoNum type="arabicPeriod"/>
            </a:pPr>
            <a:r>
              <a:rPr lang="en-US" dirty="0"/>
              <a:t>Set th1 and th2 to 90 record when the system splits into 2</a:t>
            </a:r>
          </a:p>
          <a:p>
            <a:pPr marL="457184" indent="-457184">
              <a:buFont typeface="+mj-lt"/>
              <a:buAutoNum type="arabicPeriod"/>
            </a:pPr>
            <a:r>
              <a:rPr lang="en-US" dirty="0"/>
              <a:t>Repeat for all angle ratios with numbers 1-3 e.g. m1=1,m2=2; m1=2, m 2=3; etc.</a:t>
            </a:r>
          </a:p>
        </p:txBody>
      </p:sp>
      <p:sp>
        <p:nvSpPr>
          <p:cNvPr id="5" name="Text Placeholder 4">
            <a:extLst>
              <a:ext uri="{FF2B5EF4-FFF2-40B4-BE49-F238E27FC236}">
                <a16:creationId xmlns:a16="http://schemas.microsoft.com/office/drawing/2014/main" id="{4E100A64-654A-4C50-B86E-98EFE03EB56A}"/>
              </a:ext>
            </a:extLst>
          </p:cNvPr>
          <p:cNvSpPr>
            <a:spLocks noGrp="1"/>
          </p:cNvSpPr>
          <p:nvPr>
            <p:ph type="body" sz="quarter" idx="3"/>
          </p:nvPr>
        </p:nvSpPr>
        <p:spPr/>
        <p:txBody>
          <a:bodyPr/>
          <a:lstStyle/>
          <a:p>
            <a:r>
              <a:rPr lang="en-US" dirty="0"/>
              <a:t>Length</a:t>
            </a:r>
          </a:p>
        </p:txBody>
      </p:sp>
      <p:sp>
        <p:nvSpPr>
          <p:cNvPr id="6" name="Content Placeholder 5">
            <a:extLst>
              <a:ext uri="{FF2B5EF4-FFF2-40B4-BE49-F238E27FC236}">
                <a16:creationId xmlns:a16="http://schemas.microsoft.com/office/drawing/2014/main" id="{671906B8-3292-4FCC-8964-88DFD9903DA5}"/>
              </a:ext>
            </a:extLst>
          </p:cNvPr>
          <p:cNvSpPr>
            <a:spLocks noGrp="1"/>
          </p:cNvSpPr>
          <p:nvPr>
            <p:ph sz="quarter" idx="4"/>
          </p:nvPr>
        </p:nvSpPr>
        <p:spPr/>
        <p:txBody>
          <a:bodyPr>
            <a:normAutofit/>
          </a:bodyPr>
          <a:lstStyle/>
          <a:p>
            <a:pPr marL="457184" indent="-457184">
              <a:buFont typeface="+mj-lt"/>
              <a:buAutoNum type="arabicPeriod"/>
            </a:pPr>
            <a:r>
              <a:rPr lang="en-US" dirty="0"/>
              <a:t>Set all parameters to 1</a:t>
            </a:r>
          </a:p>
          <a:p>
            <a:pPr marL="457184" indent="-457184">
              <a:buFont typeface="+mj-lt"/>
              <a:buAutoNum type="arabicPeriod"/>
            </a:pPr>
            <a:r>
              <a:rPr lang="en-US" dirty="0"/>
              <a:t>Adjust length the same way mass was adjusted.</a:t>
            </a:r>
          </a:p>
          <a:p>
            <a:pPr marL="457184" indent="-457184">
              <a:buFont typeface="+mj-lt"/>
              <a:buAutoNum type="arabicPeriod"/>
            </a:pPr>
            <a:r>
              <a:rPr lang="en-US" dirty="0"/>
              <a:t>Test length for critical angle</a:t>
            </a:r>
          </a:p>
          <a:p>
            <a:pPr marL="457184" indent="-457184">
              <a:buFont typeface="+mj-lt"/>
              <a:buAutoNum type="arabicPeriod"/>
            </a:pPr>
            <a:r>
              <a:rPr lang="en-US" dirty="0"/>
              <a:t>Test length for division time</a:t>
            </a:r>
          </a:p>
        </p:txBody>
      </p:sp>
    </p:spTree>
    <p:extLst>
      <p:ext uri="{BB962C8B-B14F-4D97-AF65-F5344CB8AC3E}">
        <p14:creationId xmlns:p14="http://schemas.microsoft.com/office/powerpoint/2010/main" val="86746503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51DDD6-4ED1-493A-9DEB-B10D83552874}"/>
              </a:ext>
            </a:extLst>
          </p:cNvPr>
          <p:cNvSpPr txBox="1"/>
          <p:nvPr/>
        </p:nvSpPr>
        <p:spPr>
          <a:xfrm>
            <a:off x="7252453" y="1709630"/>
            <a:ext cx="4572000" cy="5078313"/>
          </a:xfrm>
          <a:prstGeom prst="rect">
            <a:avLst/>
          </a:prstGeom>
          <a:noFill/>
        </p:spPr>
        <p:txBody>
          <a:bodyPr wrap="square" rtlCol="0">
            <a:spAutoFit/>
          </a:bodyPr>
          <a:lstStyle/>
          <a:p>
            <a:r>
              <a:rPr lang="en-US" dirty="0"/>
              <a:t>This graph plots when the pendulum diverges against the variation factor. The variation factor is defined on line 64 of the code and its usage is to define the difference between the 3 pendulums. The value that the pendulums differ by (</a:t>
            </a:r>
            <a:r>
              <a:rPr lang="en-US" dirty="0">
                <a:sym typeface="Symbol" panose="05050102010706020507" pitchFamily="18" charset="2"/>
              </a:rPr>
              <a:t>)</a:t>
            </a:r>
            <a:r>
              <a:rPr lang="en-US" dirty="0"/>
              <a:t> is 1/sensitivity.</a:t>
            </a:r>
          </a:p>
          <a:p>
            <a:endParaRPr lang="en-US" dirty="0"/>
          </a:p>
          <a:p>
            <a:r>
              <a:rPr lang="en-US" dirty="0"/>
              <a:t>The data shows that the divergence time increase with the decrease of </a:t>
            </a:r>
            <a:r>
              <a:rPr lang="en-US" dirty="0">
                <a:sym typeface="Symbol" panose="05050102010706020507" pitchFamily="18" charset="2"/>
              </a:rPr>
              <a:t> (or increase of sensitivity) until  reach  </a:t>
            </a:r>
            <a:r>
              <a:rPr lang="en-US" dirty="0"/>
              <a:t>1e-7</a:t>
            </a:r>
            <a:r>
              <a:rPr lang="en-US" dirty="0">
                <a:sym typeface="Symbol" panose="05050102010706020507" pitchFamily="18" charset="2"/>
              </a:rPr>
              <a:t> degree.</a:t>
            </a:r>
            <a:r>
              <a:rPr lang="en-US" dirty="0"/>
              <a:t> After that point the divergence time remain approximately constant around 20s until </a:t>
            </a:r>
            <a:r>
              <a:rPr lang="en-US" dirty="0">
                <a:sym typeface="Symbol" panose="05050102010706020507" pitchFamily="18" charset="2"/>
              </a:rPr>
              <a:t>  reach </a:t>
            </a:r>
            <a:r>
              <a:rPr lang="en-US" dirty="0"/>
              <a:t>1e-17. After that the double pendulums use the program doesn’t consider the angle a significant number anymore.</a:t>
            </a:r>
          </a:p>
          <a:p>
            <a:r>
              <a:rPr lang="en-US" dirty="0"/>
              <a:t>   </a:t>
            </a:r>
          </a:p>
        </p:txBody>
      </p:sp>
      <p:grpSp>
        <p:nvGrpSpPr>
          <p:cNvPr id="7" name="Group 6">
            <a:extLst>
              <a:ext uri="{FF2B5EF4-FFF2-40B4-BE49-F238E27FC236}">
                <a16:creationId xmlns:a16="http://schemas.microsoft.com/office/drawing/2014/main" id="{684A3CD2-B732-4F92-98FB-7478F4EA8256}"/>
              </a:ext>
            </a:extLst>
          </p:cNvPr>
          <p:cNvGrpSpPr/>
          <p:nvPr/>
        </p:nvGrpSpPr>
        <p:grpSpPr>
          <a:xfrm>
            <a:off x="406286" y="1084631"/>
            <a:ext cx="6193131" cy="4202986"/>
            <a:chOff x="406286" y="1084631"/>
            <a:chExt cx="4760148" cy="3018310"/>
          </a:xfrm>
        </p:grpSpPr>
        <p:graphicFrame>
          <p:nvGraphicFramePr>
            <p:cNvPr id="9" name="Chart 8">
              <a:extLst>
                <a:ext uri="{FF2B5EF4-FFF2-40B4-BE49-F238E27FC236}">
                  <a16:creationId xmlns:a16="http://schemas.microsoft.com/office/drawing/2014/main" id="{6B344771-85CA-4CAE-9613-3F570A435330}"/>
                </a:ext>
              </a:extLst>
            </p:cNvPr>
            <p:cNvGraphicFramePr>
              <a:graphicFrameLocks/>
            </p:cNvGraphicFramePr>
            <p:nvPr>
              <p:extLst>
                <p:ext uri="{D42A27DB-BD31-4B8C-83A1-F6EECF244321}">
                  <p14:modId xmlns:p14="http://schemas.microsoft.com/office/powerpoint/2010/main" val="2884986267"/>
                </p:ext>
              </p:extLst>
            </p:nvPr>
          </p:nvGraphicFramePr>
          <p:xfrm>
            <a:off x="406286" y="1084631"/>
            <a:ext cx="4760148" cy="301831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E9F0F4AF-AC81-4533-B72F-59F31AD0564A}"/>
                </a:ext>
              </a:extLst>
            </p:cNvPr>
            <p:cNvSpPr txBox="1"/>
            <p:nvPr/>
          </p:nvSpPr>
          <p:spPr>
            <a:xfrm>
              <a:off x="2104192" y="2794246"/>
              <a:ext cx="2848353" cy="553998"/>
            </a:xfrm>
            <a:prstGeom prst="rect">
              <a:avLst/>
            </a:prstGeom>
            <a:noFill/>
          </p:spPr>
          <p:txBody>
            <a:bodyPr wrap="square" rtlCol="0">
              <a:spAutoFit/>
            </a:bodyPr>
            <a:lstStyle/>
            <a:p>
              <a:r>
                <a:rPr lang="en-US" sz="900" dirty="0"/>
                <a:t>Note: the scale is logarithmic. This was done to illustrate the data better. A linear scale would result in most of the data being on one side. </a:t>
              </a:r>
            </a:p>
            <a:p>
              <a:endParaRPr lang="en-US" sz="300" dirty="0"/>
            </a:p>
          </p:txBody>
        </p:sp>
        <p:sp>
          <p:nvSpPr>
            <p:cNvPr id="2" name="Oval 1">
              <a:extLst>
                <a:ext uri="{FF2B5EF4-FFF2-40B4-BE49-F238E27FC236}">
                  <a16:creationId xmlns:a16="http://schemas.microsoft.com/office/drawing/2014/main" id="{2B772DCF-7903-453B-8DFE-D34FF4956AE3}"/>
                </a:ext>
              </a:extLst>
            </p:cNvPr>
            <p:cNvSpPr/>
            <p:nvPr/>
          </p:nvSpPr>
          <p:spPr>
            <a:xfrm>
              <a:off x="1058226" y="2964929"/>
              <a:ext cx="527118" cy="492497"/>
            </a:xfrm>
            <a:prstGeom prst="ellipse">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D491360-B218-49F1-97D3-496A6CD004A9}"/>
                </a:ext>
              </a:extLst>
            </p:cNvPr>
            <p:cNvSpPr txBox="1"/>
            <p:nvPr/>
          </p:nvSpPr>
          <p:spPr>
            <a:xfrm>
              <a:off x="1172817" y="2549449"/>
              <a:ext cx="390821" cy="265230"/>
            </a:xfrm>
            <a:prstGeom prst="rect">
              <a:avLst/>
            </a:prstGeom>
            <a:noFill/>
          </p:spPr>
          <p:txBody>
            <a:bodyPr wrap="none" rtlCol="0">
              <a:spAutoFit/>
            </a:bodyPr>
            <a:lstStyle/>
            <a:p>
              <a:r>
                <a:rPr lang="en-US" b="1" dirty="0">
                  <a:solidFill>
                    <a:srgbClr val="C00000"/>
                  </a:solidFill>
                </a:rPr>
                <a:t>1.1</a:t>
              </a:r>
            </a:p>
          </p:txBody>
        </p:sp>
        <p:sp>
          <p:nvSpPr>
            <p:cNvPr id="16" name="Oval 15">
              <a:extLst>
                <a:ext uri="{FF2B5EF4-FFF2-40B4-BE49-F238E27FC236}">
                  <a16:creationId xmlns:a16="http://schemas.microsoft.com/office/drawing/2014/main" id="{DF884928-0E4E-44AA-A75F-866090385A38}"/>
                </a:ext>
              </a:extLst>
            </p:cNvPr>
            <p:cNvSpPr/>
            <p:nvPr/>
          </p:nvSpPr>
          <p:spPr>
            <a:xfrm>
              <a:off x="2373548" y="1621093"/>
              <a:ext cx="527118" cy="492497"/>
            </a:xfrm>
            <a:prstGeom prst="ellipse">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Oval 7">
            <a:extLst>
              <a:ext uri="{FF2B5EF4-FFF2-40B4-BE49-F238E27FC236}">
                <a16:creationId xmlns:a16="http://schemas.microsoft.com/office/drawing/2014/main" id="{4C51F529-744E-4C0E-ADDD-9A2ACC6793C1}"/>
              </a:ext>
            </a:extLst>
          </p:cNvPr>
          <p:cNvSpPr/>
          <p:nvPr/>
        </p:nvSpPr>
        <p:spPr>
          <a:xfrm>
            <a:off x="5565912" y="1928191"/>
            <a:ext cx="685800" cy="685800"/>
          </a:xfrm>
          <a:prstGeom prst="ellipse">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BA6FE443-3BBD-49E7-A874-3678000251F7}"/>
              </a:ext>
            </a:extLst>
          </p:cNvPr>
          <p:cNvSpPr>
            <a:spLocks noGrp="1"/>
          </p:cNvSpPr>
          <p:nvPr>
            <p:ph type="title"/>
          </p:nvPr>
        </p:nvSpPr>
        <p:spPr>
          <a:xfrm>
            <a:off x="2947153" y="438117"/>
            <a:ext cx="8610600" cy="1293028"/>
          </a:xfrm>
        </p:spPr>
        <p:txBody>
          <a:bodyPr/>
          <a:lstStyle/>
          <a:p>
            <a:r>
              <a:rPr lang="en-US" dirty="0"/>
              <a:t>Results: Angle variation</a:t>
            </a:r>
            <a:br>
              <a:rPr lang="en-US" dirty="0"/>
            </a:br>
            <a:endParaRPr lang="en-US" dirty="0"/>
          </a:p>
        </p:txBody>
      </p:sp>
      <p:sp>
        <p:nvSpPr>
          <p:cNvPr id="17" name="TextBox 16">
            <a:extLst>
              <a:ext uri="{FF2B5EF4-FFF2-40B4-BE49-F238E27FC236}">
                <a16:creationId xmlns:a16="http://schemas.microsoft.com/office/drawing/2014/main" id="{EF0FC259-14FD-472A-A38C-97605C732466}"/>
              </a:ext>
            </a:extLst>
          </p:cNvPr>
          <p:cNvSpPr txBox="1"/>
          <p:nvPr/>
        </p:nvSpPr>
        <p:spPr>
          <a:xfrm>
            <a:off x="3502851" y="2397752"/>
            <a:ext cx="508473" cy="369332"/>
          </a:xfrm>
          <a:prstGeom prst="rect">
            <a:avLst/>
          </a:prstGeom>
          <a:noFill/>
        </p:spPr>
        <p:txBody>
          <a:bodyPr wrap="none" rtlCol="0">
            <a:spAutoFit/>
          </a:bodyPr>
          <a:lstStyle/>
          <a:p>
            <a:r>
              <a:rPr lang="en-US" b="1" dirty="0">
                <a:solidFill>
                  <a:srgbClr val="C00000"/>
                </a:solidFill>
              </a:rPr>
              <a:t>1.2</a:t>
            </a:r>
          </a:p>
        </p:txBody>
      </p:sp>
      <p:sp>
        <p:nvSpPr>
          <p:cNvPr id="18" name="TextBox 17">
            <a:extLst>
              <a:ext uri="{FF2B5EF4-FFF2-40B4-BE49-F238E27FC236}">
                <a16:creationId xmlns:a16="http://schemas.microsoft.com/office/drawing/2014/main" id="{A483C650-B12F-4707-92CA-7626EA0577C9}"/>
              </a:ext>
            </a:extLst>
          </p:cNvPr>
          <p:cNvSpPr txBox="1"/>
          <p:nvPr/>
        </p:nvSpPr>
        <p:spPr>
          <a:xfrm>
            <a:off x="5727782" y="2683638"/>
            <a:ext cx="508473" cy="369332"/>
          </a:xfrm>
          <a:prstGeom prst="rect">
            <a:avLst/>
          </a:prstGeom>
          <a:noFill/>
        </p:spPr>
        <p:txBody>
          <a:bodyPr wrap="none" rtlCol="0">
            <a:spAutoFit/>
          </a:bodyPr>
          <a:lstStyle/>
          <a:p>
            <a:r>
              <a:rPr lang="en-US" b="1" dirty="0">
                <a:solidFill>
                  <a:srgbClr val="C00000"/>
                </a:solidFill>
              </a:rPr>
              <a:t>1.3</a:t>
            </a:r>
          </a:p>
        </p:txBody>
      </p:sp>
    </p:spTree>
    <p:extLst>
      <p:ext uri="{BB962C8B-B14F-4D97-AF65-F5344CB8AC3E}">
        <p14:creationId xmlns:p14="http://schemas.microsoft.com/office/powerpoint/2010/main" val="154763294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3372</TotalTime>
  <Words>2078</Words>
  <Application>Microsoft Office PowerPoint</Application>
  <PresentationFormat>Widescreen</PresentationFormat>
  <Paragraphs>242</Paragraphs>
  <Slides>17</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 Math</vt:lpstr>
      <vt:lpstr>Century Gothic</vt:lpstr>
      <vt:lpstr>Trebuchet MS</vt:lpstr>
      <vt:lpstr>Vapor Trail</vt:lpstr>
      <vt:lpstr>Background</vt:lpstr>
      <vt:lpstr>Background &amp; Research</vt:lpstr>
      <vt:lpstr>Background &amp; Research</vt:lpstr>
      <vt:lpstr>Hypothesis and Variables </vt:lpstr>
      <vt:lpstr>Materials</vt:lpstr>
      <vt:lpstr>PowerPoint Presentation</vt:lpstr>
      <vt:lpstr>Procedure </vt:lpstr>
      <vt:lpstr>Procedure (cont.)</vt:lpstr>
      <vt:lpstr>Results: Angle variation </vt:lpstr>
      <vt:lpstr>Results: Angle variation </vt:lpstr>
      <vt:lpstr>PowerPoint Presentation</vt:lpstr>
      <vt:lpstr>PowerPoint Presentation</vt:lpstr>
      <vt:lpstr>Does Potential Energy Control Chaos?</vt:lpstr>
      <vt:lpstr>PowerPoint Presentation</vt:lpstr>
      <vt:lpstr>PowerPoint Presentation</vt:lpstr>
      <vt:lpstr>Conclusion</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Chaos Theory Explored Through Double Pendulums</dc:title>
  <dc:creator>Minhtet Htoon</dc:creator>
  <cp:lastModifiedBy>Minhtet Htoon</cp:lastModifiedBy>
  <cp:revision>125</cp:revision>
  <cp:lastPrinted>2020-01-25T19:55:38Z</cp:lastPrinted>
  <dcterms:created xsi:type="dcterms:W3CDTF">2019-12-19T03:28:07Z</dcterms:created>
  <dcterms:modified xsi:type="dcterms:W3CDTF">2020-01-26T01:39:00Z</dcterms:modified>
</cp:coreProperties>
</file>