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56"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9142-796B-2E62-47AB-9DD91DF12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26E33F-0D1C-67E6-D9B2-906E32026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C3639-0825-6625-4972-EB958EF8FAE1}"/>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5" name="Footer Placeholder 4">
            <a:extLst>
              <a:ext uri="{FF2B5EF4-FFF2-40B4-BE49-F238E27FC236}">
                <a16:creationId xmlns:a16="http://schemas.microsoft.com/office/drawing/2014/main" id="{89629DF1-B198-6356-3CCB-E8AB5D961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46805-E58A-A2BE-F898-3725DE83E044}"/>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361910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7C9B-E323-5968-A88B-B6982E6620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08050-DDFE-53F1-1129-2FF8F51F9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40BF8-3160-A433-A5CB-B63B2455115E}"/>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5" name="Footer Placeholder 4">
            <a:extLst>
              <a:ext uri="{FF2B5EF4-FFF2-40B4-BE49-F238E27FC236}">
                <a16:creationId xmlns:a16="http://schemas.microsoft.com/office/drawing/2014/main" id="{04F9CB66-2D76-2ABE-0EBC-51D986B0F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61A73-11FA-A4DA-8561-638CC329A58A}"/>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18597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BEF1D-56FC-4A6B-84AD-B45578E5E4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6C03B-BC4E-E774-E4B9-56AFD45CB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8864CA-5C2E-C807-E604-61ECB89DD121}"/>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5" name="Footer Placeholder 4">
            <a:extLst>
              <a:ext uri="{FF2B5EF4-FFF2-40B4-BE49-F238E27FC236}">
                <a16:creationId xmlns:a16="http://schemas.microsoft.com/office/drawing/2014/main" id="{8CADAC19-0EA0-E0FE-1DB4-27DC63E80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75908-7C81-F6FE-C915-391DEEE96C64}"/>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240168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B53C-2EB3-F03D-48E4-44B79E83A6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2B8C-D8EF-E9C5-B3AF-25DB57EDC9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B6316-4C4E-D19D-783E-C1D35979D29D}"/>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5" name="Footer Placeholder 4">
            <a:extLst>
              <a:ext uri="{FF2B5EF4-FFF2-40B4-BE49-F238E27FC236}">
                <a16:creationId xmlns:a16="http://schemas.microsoft.com/office/drawing/2014/main" id="{861BBA90-0C6F-6310-6937-3D85A9F9B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69082-866E-B01B-F031-39647E94453F}"/>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410134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E118-8A20-1BEC-697F-7ACF47D1E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D2BF58-22D2-8A74-6521-75357AE31A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E0E86-E78A-D65A-6B58-C81FC55AA5FD}"/>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5" name="Footer Placeholder 4">
            <a:extLst>
              <a:ext uri="{FF2B5EF4-FFF2-40B4-BE49-F238E27FC236}">
                <a16:creationId xmlns:a16="http://schemas.microsoft.com/office/drawing/2014/main" id="{C165BEAE-5804-94CC-C863-F4C4571A4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3B738-32DA-C166-7C9E-0A27093ADC51}"/>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41643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51D1-D7EC-F1B4-12EA-C664B712F5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F6F5A6-EE96-AFB6-78B9-F2AEC5E5F0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8B3E3E-9EBB-C8A1-A95E-14FF664C4B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CDBC9-E98E-2E69-BDFC-75AD4F041500}"/>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6" name="Footer Placeholder 5">
            <a:extLst>
              <a:ext uri="{FF2B5EF4-FFF2-40B4-BE49-F238E27FC236}">
                <a16:creationId xmlns:a16="http://schemas.microsoft.com/office/drawing/2014/main" id="{3619873B-D5FE-4776-1F5C-CB6CB4304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51B95-7089-7AD9-3E2D-294E4BDB7C1A}"/>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286954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0A19-C862-0600-3553-5FEF696B80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CAF5E-8B42-8126-EBBE-7CF4A015B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329AF-C033-F7CC-2A55-D89BFF621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D198B-B433-B9FB-E91F-DE6602E78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4DF8E-3281-9389-3F46-D92C4A862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0C8AFE-FA07-FFC3-DF2F-BF70A7DFEDAA}"/>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8" name="Footer Placeholder 7">
            <a:extLst>
              <a:ext uri="{FF2B5EF4-FFF2-40B4-BE49-F238E27FC236}">
                <a16:creationId xmlns:a16="http://schemas.microsoft.com/office/drawing/2014/main" id="{B50D5D05-0F25-2407-BC09-D833E06942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B4CF3D-6777-7F11-D27D-145E9673419D}"/>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396471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12F9-767F-12B1-9FC7-351858BC9F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20E4BE-9A10-4356-A66F-0FD4320336E4}"/>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4" name="Footer Placeholder 3">
            <a:extLst>
              <a:ext uri="{FF2B5EF4-FFF2-40B4-BE49-F238E27FC236}">
                <a16:creationId xmlns:a16="http://schemas.microsoft.com/office/drawing/2014/main" id="{A178530F-3E6A-94C0-2B5A-FCC96D681C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BAA551-2649-42EA-5698-F63E2CB072AB}"/>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252281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6437E-C10A-FEB2-0B54-4C4F26F28A50}"/>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3" name="Footer Placeholder 2">
            <a:extLst>
              <a:ext uri="{FF2B5EF4-FFF2-40B4-BE49-F238E27FC236}">
                <a16:creationId xmlns:a16="http://schemas.microsoft.com/office/drawing/2014/main" id="{F0D04319-02D2-2DDC-9C39-39E69BD0F3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A45DC8-8AC3-F913-78AC-0D91A622F44A}"/>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357644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DC98-6ED8-90AB-BEB6-B0502ABB6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5450D-5B8D-10EE-9477-95D58006E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EA73FD-904A-3D9F-4C98-5965AE24A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00B65-9014-5F1E-03E4-2377E3F5C1D8}"/>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6" name="Footer Placeholder 5">
            <a:extLst>
              <a:ext uri="{FF2B5EF4-FFF2-40B4-BE49-F238E27FC236}">
                <a16:creationId xmlns:a16="http://schemas.microsoft.com/office/drawing/2014/main" id="{E21E0964-06F4-7F51-9AB2-32002B0E2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F9D65-19B1-0C23-42D7-CF6415800431}"/>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134564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07DA-3862-B9BA-D5B4-DF0F39A00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87E2E7-F842-782D-B825-8E6552D3D9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C80FB9-8362-8EF5-A4B7-EB2A04AF6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01798-08F4-9A60-8B48-A38DB8B5493B}"/>
              </a:ext>
            </a:extLst>
          </p:cNvPr>
          <p:cNvSpPr>
            <a:spLocks noGrp="1"/>
          </p:cNvSpPr>
          <p:nvPr>
            <p:ph type="dt" sz="half" idx="10"/>
          </p:nvPr>
        </p:nvSpPr>
        <p:spPr/>
        <p:txBody>
          <a:bodyPr/>
          <a:lstStyle/>
          <a:p>
            <a:fld id="{D51D5366-3AE2-4CD3-A73C-B178ECA9A97B}" type="datetimeFigureOut">
              <a:rPr lang="en-IN" smtClean="0"/>
              <a:t>25-09-2024</a:t>
            </a:fld>
            <a:endParaRPr lang="en-IN"/>
          </a:p>
        </p:txBody>
      </p:sp>
      <p:sp>
        <p:nvSpPr>
          <p:cNvPr id="6" name="Footer Placeholder 5">
            <a:extLst>
              <a:ext uri="{FF2B5EF4-FFF2-40B4-BE49-F238E27FC236}">
                <a16:creationId xmlns:a16="http://schemas.microsoft.com/office/drawing/2014/main" id="{6293FBEE-5301-0AD6-4B24-5E332319C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6BBC4-DF85-D167-7384-1AD45892FFFA}"/>
              </a:ext>
            </a:extLst>
          </p:cNvPr>
          <p:cNvSpPr>
            <a:spLocks noGrp="1"/>
          </p:cNvSpPr>
          <p:nvPr>
            <p:ph type="sldNum" sz="quarter" idx="12"/>
          </p:nvPr>
        </p:nvSpPr>
        <p:spPr/>
        <p:txBody>
          <a:bodyPr/>
          <a:lstStyle/>
          <a:p>
            <a:fld id="{E2245F3A-539C-4798-928D-412968054587}" type="slidenum">
              <a:rPr lang="en-IN" smtClean="0"/>
              <a:t>‹#›</a:t>
            </a:fld>
            <a:endParaRPr lang="en-IN"/>
          </a:p>
        </p:txBody>
      </p:sp>
    </p:spTree>
    <p:extLst>
      <p:ext uri="{BB962C8B-B14F-4D97-AF65-F5344CB8AC3E}">
        <p14:creationId xmlns:p14="http://schemas.microsoft.com/office/powerpoint/2010/main" val="426187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B2DAF0-969A-1335-6C16-FEC2F92B9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CA92EE-F13C-699A-D83A-2A5732AE4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E4F15-95CB-9898-98D1-E741F66D5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D5366-3AE2-4CD3-A73C-B178ECA9A97B}" type="datetimeFigureOut">
              <a:rPr lang="en-IN" smtClean="0"/>
              <a:t>25-09-2024</a:t>
            </a:fld>
            <a:endParaRPr lang="en-IN"/>
          </a:p>
        </p:txBody>
      </p:sp>
      <p:sp>
        <p:nvSpPr>
          <p:cNvPr id="5" name="Footer Placeholder 4">
            <a:extLst>
              <a:ext uri="{FF2B5EF4-FFF2-40B4-BE49-F238E27FC236}">
                <a16:creationId xmlns:a16="http://schemas.microsoft.com/office/drawing/2014/main" id="{63D0CDA6-85E8-58E5-2A8A-658FF5BAD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BE58D70-BFC5-A118-4E27-8D6F717CD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245F3A-539C-4798-928D-412968054587}" type="slidenum">
              <a:rPr lang="en-IN" smtClean="0"/>
              <a:t>‹#›</a:t>
            </a:fld>
            <a:endParaRPr lang="en-IN"/>
          </a:p>
        </p:txBody>
      </p:sp>
    </p:spTree>
    <p:extLst>
      <p:ext uri="{BB962C8B-B14F-4D97-AF65-F5344CB8AC3E}">
        <p14:creationId xmlns:p14="http://schemas.microsoft.com/office/powerpoint/2010/main" val="3053456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6EB6-4059-A3B6-827F-9C0B665E84B5}"/>
              </a:ext>
            </a:extLst>
          </p:cNvPr>
          <p:cNvSpPr>
            <a:spLocks noGrp="1"/>
          </p:cNvSpPr>
          <p:nvPr>
            <p:ph type="ctrTitle"/>
          </p:nvPr>
        </p:nvSpPr>
        <p:spPr/>
        <p:txBody>
          <a:bodyPr/>
          <a:lstStyle/>
          <a:p>
            <a:r>
              <a:rPr lang="en-US" dirty="0"/>
              <a:t>Boosting Algorithm in Machine Learning</a:t>
            </a:r>
            <a:endParaRPr lang="en-IN" dirty="0"/>
          </a:p>
        </p:txBody>
      </p:sp>
    </p:spTree>
    <p:extLst>
      <p:ext uri="{BB962C8B-B14F-4D97-AF65-F5344CB8AC3E}">
        <p14:creationId xmlns:p14="http://schemas.microsoft.com/office/powerpoint/2010/main" val="274317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1304-4D67-DE80-BB10-BC3AAA7FA604}"/>
              </a:ext>
            </a:extLst>
          </p:cNvPr>
          <p:cNvSpPr>
            <a:spLocks noGrp="1"/>
          </p:cNvSpPr>
          <p:nvPr>
            <p:ph type="ctrTitle"/>
          </p:nvPr>
        </p:nvSpPr>
        <p:spPr>
          <a:xfrm>
            <a:off x="1524000" y="1122363"/>
            <a:ext cx="9144000" cy="4255180"/>
          </a:xfrm>
        </p:spPr>
        <p:txBody>
          <a:bodyPr>
            <a:normAutofit fontScale="90000"/>
          </a:bodyPr>
          <a:lstStyle/>
          <a:p>
            <a:r>
              <a:rPr lang="en-US" b="0" i="0" dirty="0">
                <a:solidFill>
                  <a:srgbClr val="383838"/>
                </a:solidFill>
                <a:effectLst/>
                <a:highlight>
                  <a:srgbClr val="FFFFFF"/>
                </a:highlight>
                <a:latin typeface="Inter"/>
              </a:rPr>
              <a:t>Boosting – It is defined as ‘</a:t>
            </a:r>
            <a:r>
              <a:rPr lang="en-US" b="0" i="0" dirty="0">
                <a:solidFill>
                  <a:srgbClr val="FF0000"/>
                </a:solidFill>
                <a:effectLst/>
                <a:highlight>
                  <a:srgbClr val="FFFFFF"/>
                </a:highlight>
                <a:latin typeface="Inter"/>
              </a:rPr>
              <a:t>encouraging or assisting something in improving</a:t>
            </a:r>
            <a:r>
              <a:rPr lang="en-US" b="0" i="0" dirty="0">
                <a:solidFill>
                  <a:srgbClr val="383838"/>
                </a:solidFill>
                <a:effectLst/>
                <a:highlight>
                  <a:srgbClr val="FFFFFF"/>
                </a:highlight>
                <a:latin typeface="Inter"/>
              </a:rPr>
              <a:t>.’</a:t>
            </a:r>
            <a:br>
              <a:rPr lang="en-US" b="0" i="0" dirty="0">
                <a:solidFill>
                  <a:srgbClr val="383838"/>
                </a:solidFill>
                <a:effectLst/>
                <a:highlight>
                  <a:srgbClr val="FFFFFF"/>
                </a:highlight>
                <a:latin typeface="Inter"/>
              </a:rPr>
            </a:br>
            <a:r>
              <a:rPr lang="en-US" b="0" i="0" dirty="0">
                <a:solidFill>
                  <a:srgbClr val="383838"/>
                </a:solidFill>
                <a:effectLst/>
                <a:highlight>
                  <a:srgbClr val="FFFFFF"/>
                </a:highlight>
                <a:latin typeface="Inter"/>
              </a:rPr>
              <a:t>There are </a:t>
            </a:r>
            <a:r>
              <a:rPr lang="en-US" b="0" i="0" dirty="0">
                <a:solidFill>
                  <a:srgbClr val="FF0000"/>
                </a:solidFill>
                <a:effectLst/>
                <a:highlight>
                  <a:srgbClr val="FFFFFF"/>
                </a:highlight>
                <a:latin typeface="Inter"/>
              </a:rPr>
              <a:t>3</a:t>
            </a:r>
            <a:r>
              <a:rPr lang="en-US" b="0" i="0" dirty="0">
                <a:solidFill>
                  <a:srgbClr val="383838"/>
                </a:solidFill>
                <a:effectLst/>
                <a:highlight>
                  <a:srgbClr val="FFFFFF"/>
                </a:highlight>
                <a:latin typeface="Inter"/>
              </a:rPr>
              <a:t> primary types of Machine Learning augmentation algorithms</a:t>
            </a:r>
            <a:endParaRPr lang="en-IN" dirty="0"/>
          </a:p>
        </p:txBody>
      </p:sp>
    </p:spTree>
    <p:extLst>
      <p:ext uri="{BB962C8B-B14F-4D97-AF65-F5344CB8AC3E}">
        <p14:creationId xmlns:p14="http://schemas.microsoft.com/office/powerpoint/2010/main" val="33923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761D-8872-8EAD-9571-2E4532C810F7}"/>
              </a:ext>
            </a:extLst>
          </p:cNvPr>
          <p:cNvSpPr>
            <a:spLocks noGrp="1"/>
          </p:cNvSpPr>
          <p:nvPr>
            <p:ph type="title"/>
          </p:nvPr>
        </p:nvSpPr>
        <p:spPr>
          <a:xfrm>
            <a:off x="838200" y="365124"/>
            <a:ext cx="10515600" cy="5219247"/>
          </a:xfrm>
        </p:spPr>
        <p:txBody>
          <a:bodyPr>
            <a:normAutofit/>
          </a:bodyPr>
          <a:lstStyle/>
          <a:p>
            <a:r>
              <a:rPr lang="en-US" sz="4000" b="1" i="0" dirty="0">
                <a:solidFill>
                  <a:srgbClr val="383838"/>
                </a:solidFill>
                <a:effectLst/>
                <a:highlight>
                  <a:srgbClr val="FFFFFF"/>
                </a:highlight>
                <a:latin typeface="Inter"/>
              </a:rPr>
              <a:t>1.Adaptive Boosting (also known as </a:t>
            </a:r>
            <a:r>
              <a:rPr lang="en-US" sz="4000" b="1" i="0" dirty="0" err="1">
                <a:solidFill>
                  <a:srgbClr val="383838"/>
                </a:solidFill>
                <a:effectLst/>
                <a:highlight>
                  <a:srgbClr val="FFFFFF"/>
                </a:highlight>
                <a:latin typeface="Inter"/>
              </a:rPr>
              <a:t>AdaBoosta</a:t>
            </a:r>
            <a:r>
              <a:rPr lang="en-US" sz="4000" b="1" i="0" dirty="0">
                <a:solidFill>
                  <a:srgbClr val="383838"/>
                </a:solidFill>
                <a:effectLst/>
                <a:highlight>
                  <a:srgbClr val="FFFFFF"/>
                </a:highlight>
                <a:latin typeface="Inter"/>
              </a:rPr>
              <a:t>)</a:t>
            </a:r>
            <a:br>
              <a:rPr lang="en-US" sz="4000" b="0" i="0" dirty="0">
                <a:solidFill>
                  <a:srgbClr val="383838"/>
                </a:solidFill>
                <a:effectLst/>
                <a:highlight>
                  <a:srgbClr val="FFFFFF"/>
                </a:highlight>
                <a:latin typeface="Inter"/>
              </a:rPr>
            </a:br>
            <a:r>
              <a:rPr lang="en-US" sz="4000" b="0" i="0" dirty="0">
                <a:solidFill>
                  <a:srgbClr val="383838"/>
                </a:solidFill>
                <a:effectLst/>
                <a:highlight>
                  <a:srgbClr val="FFFFFF"/>
                </a:highlight>
                <a:latin typeface="Inter"/>
              </a:rPr>
              <a:t>2.</a:t>
            </a:r>
            <a:r>
              <a:rPr lang="en-US" sz="4000" b="1" i="0" dirty="0">
                <a:solidFill>
                  <a:srgbClr val="383838"/>
                </a:solidFill>
                <a:effectLst/>
                <a:highlight>
                  <a:srgbClr val="FFFFFF"/>
                </a:highlight>
                <a:latin typeface="Inter"/>
              </a:rPr>
              <a:t>Gradient Boosting</a:t>
            </a:r>
            <a:br>
              <a:rPr lang="en-US" sz="4000" b="0" i="0" dirty="0">
                <a:solidFill>
                  <a:srgbClr val="383838"/>
                </a:solidFill>
                <a:effectLst/>
                <a:highlight>
                  <a:srgbClr val="FFFFFF"/>
                </a:highlight>
                <a:latin typeface="Inter"/>
              </a:rPr>
            </a:br>
            <a:r>
              <a:rPr lang="en-US" sz="4000" b="0" i="0" dirty="0">
                <a:solidFill>
                  <a:srgbClr val="383838"/>
                </a:solidFill>
                <a:effectLst/>
                <a:highlight>
                  <a:srgbClr val="FFFFFF"/>
                </a:highlight>
                <a:latin typeface="Inter"/>
              </a:rPr>
              <a:t>3.</a:t>
            </a:r>
            <a:r>
              <a:rPr lang="en-US" sz="4000" b="1" i="0" dirty="0">
                <a:solidFill>
                  <a:srgbClr val="383838"/>
                </a:solidFill>
                <a:effectLst/>
                <a:highlight>
                  <a:srgbClr val="FFFFFF"/>
                </a:highlight>
                <a:latin typeface="Inter"/>
              </a:rPr>
              <a:t>XGBoost</a:t>
            </a:r>
            <a:br>
              <a:rPr lang="en-US" sz="4000" b="0" i="0" dirty="0">
                <a:solidFill>
                  <a:srgbClr val="383838"/>
                </a:solidFill>
                <a:effectLst/>
                <a:highlight>
                  <a:srgbClr val="FFFFFF"/>
                </a:highlight>
                <a:latin typeface="Inter"/>
              </a:rPr>
            </a:br>
            <a:br>
              <a:rPr lang="en-IN" dirty="0"/>
            </a:br>
            <a:endParaRPr lang="en-IN" dirty="0"/>
          </a:p>
        </p:txBody>
      </p:sp>
    </p:spTree>
    <p:extLst>
      <p:ext uri="{BB962C8B-B14F-4D97-AF65-F5344CB8AC3E}">
        <p14:creationId xmlns:p14="http://schemas.microsoft.com/office/powerpoint/2010/main" val="93667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77E532-AF03-B1CD-1DBE-E3A75E861D19}"/>
              </a:ext>
            </a:extLst>
          </p:cNvPr>
          <p:cNvSpPr>
            <a:spLocks noGrp="1"/>
          </p:cNvSpPr>
          <p:nvPr>
            <p:ph type="subTitle" idx="1"/>
          </p:nvPr>
        </p:nvSpPr>
        <p:spPr>
          <a:xfrm>
            <a:off x="599609" y="402772"/>
            <a:ext cx="4171994" cy="5318298"/>
          </a:xfrm>
        </p:spPr>
        <p:txBody>
          <a:bodyPr>
            <a:normAutofit/>
          </a:bodyPr>
          <a:lstStyle/>
          <a:p>
            <a:pPr algn="l"/>
            <a:r>
              <a:rPr lang="en-US" sz="2800" dirty="0">
                <a:latin typeface="Times New Roman" panose="02020603050405020304" pitchFamily="18" charset="0"/>
                <a:cs typeface="Times New Roman" panose="02020603050405020304" pitchFamily="18" charset="0"/>
              </a:rPr>
              <a:t>ADA BOOSTING</a:t>
            </a:r>
          </a:p>
          <a:p>
            <a:pPr algn="l"/>
            <a:endParaRPr lang="en-US" sz="2800" dirty="0">
              <a:latin typeface="Times New Roman" panose="02020603050405020304" pitchFamily="18" charset="0"/>
              <a:cs typeface="Times New Roman" panose="02020603050405020304" pitchFamily="18" charset="0"/>
            </a:endParaRPr>
          </a:p>
          <a:p>
            <a:pPr algn="l"/>
            <a:endParaRPr lang="en-IN" dirty="0"/>
          </a:p>
          <a:p>
            <a:pPr algn="l"/>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AdaBoost algorithm, short for Adaptive Boosting, is </a:t>
            </a:r>
            <a:r>
              <a:rPr lang="en-US" b="1" i="0" dirty="0">
                <a:solidFill>
                  <a:srgbClr val="383838"/>
                </a:solidFill>
                <a:effectLst/>
                <a:highlight>
                  <a:srgbClr val="FFFFFF"/>
                </a:highlight>
                <a:latin typeface="Times New Roman" panose="02020603050405020304" pitchFamily="18" charset="0"/>
                <a:cs typeface="Times New Roman" panose="02020603050405020304" pitchFamily="18" charset="0"/>
              </a:rPr>
              <a:t>a Boosting technique used as an Ensemble Method in Machine Learning</a:t>
            </a:r>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a:t>
            </a:r>
            <a:endParaRPr lang="en-IN"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5363DE-A7E5-AE3A-8777-E5FAE8CCBEAC}"/>
              </a:ext>
            </a:extLst>
          </p:cNvPr>
          <p:cNvPicPr>
            <a:picLocks noChangeAspect="1"/>
          </p:cNvPicPr>
          <p:nvPr/>
        </p:nvPicPr>
        <p:blipFill>
          <a:blip r:embed="rId2"/>
          <a:stretch>
            <a:fillRect/>
          </a:stretch>
        </p:blipFill>
        <p:spPr>
          <a:xfrm>
            <a:off x="6558518" y="269323"/>
            <a:ext cx="4485838" cy="5632704"/>
          </a:xfrm>
          <a:prstGeom prst="rect">
            <a:avLst/>
          </a:prstGeom>
        </p:spPr>
      </p:pic>
    </p:spTree>
    <p:extLst>
      <p:ext uri="{BB962C8B-B14F-4D97-AF65-F5344CB8AC3E}">
        <p14:creationId xmlns:p14="http://schemas.microsoft.com/office/powerpoint/2010/main" val="105979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77E532-AF03-B1CD-1DBE-E3A75E861D19}"/>
              </a:ext>
            </a:extLst>
          </p:cNvPr>
          <p:cNvSpPr>
            <a:spLocks noGrp="1"/>
          </p:cNvSpPr>
          <p:nvPr>
            <p:ph type="subTitle" idx="1"/>
          </p:nvPr>
        </p:nvSpPr>
        <p:spPr>
          <a:xfrm>
            <a:off x="599609" y="402772"/>
            <a:ext cx="4171994" cy="5318298"/>
          </a:xfrm>
        </p:spPr>
        <p:txBody>
          <a:bodyPr>
            <a:normAutofit/>
          </a:bodyPr>
          <a:lstStyle/>
          <a:p>
            <a:pPr algn="l"/>
            <a:r>
              <a:rPr lang="en-US" sz="2800" dirty="0">
                <a:latin typeface="Times New Roman" panose="02020603050405020304" pitchFamily="18" charset="0"/>
                <a:cs typeface="Times New Roman" panose="02020603050405020304" pitchFamily="18" charset="0"/>
              </a:rPr>
              <a:t>XG BOOSTING</a:t>
            </a:r>
          </a:p>
          <a:p>
            <a:pPr algn="l"/>
            <a:endParaRPr lang="en-US" sz="2800" dirty="0">
              <a:latin typeface="Times New Roman" panose="02020603050405020304" pitchFamily="18" charset="0"/>
              <a:cs typeface="Times New Roman" panose="02020603050405020304" pitchFamily="18" charset="0"/>
            </a:endParaRPr>
          </a:p>
          <a:p>
            <a:pPr algn="l"/>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XG Boost algorithm, </a:t>
            </a:r>
            <a:r>
              <a:rPr lang="en-US" dirty="0">
                <a:solidFill>
                  <a:srgbClr val="383838"/>
                </a:solidFill>
                <a:highlight>
                  <a:srgbClr val="FFFFFF"/>
                </a:highlight>
                <a:latin typeface="Times New Roman" panose="02020603050405020304" pitchFamily="18" charset="0"/>
                <a:cs typeface="Times New Roman" panose="02020603050405020304" pitchFamily="18" charset="0"/>
              </a:rPr>
              <a:t>stands for Extreme Gradient Boosting. This algorithm is an improved version of the Gradient Boosting Algorithm. It is used for supervised learning problems. and which has to be assigned the equal weights and find the residuals from the dataset.</a:t>
            </a:r>
            <a:endParaRPr lang="en-IN" dirty="0">
              <a:solidFill>
                <a:srgbClr val="383838"/>
              </a:solidFill>
              <a:highlight>
                <a:srgbClr val="FFFFFF"/>
              </a:highlight>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137FE7-8EF7-6448-55F0-4E2D98D47404}"/>
              </a:ext>
            </a:extLst>
          </p:cNvPr>
          <p:cNvPicPr>
            <a:picLocks noChangeAspect="1"/>
          </p:cNvPicPr>
          <p:nvPr/>
        </p:nvPicPr>
        <p:blipFill>
          <a:blip r:embed="rId2"/>
          <a:stretch>
            <a:fillRect/>
          </a:stretch>
        </p:blipFill>
        <p:spPr>
          <a:xfrm>
            <a:off x="5595258" y="825366"/>
            <a:ext cx="5660572" cy="5207268"/>
          </a:xfrm>
          <a:prstGeom prst="rect">
            <a:avLst/>
          </a:prstGeom>
        </p:spPr>
      </p:pic>
    </p:spTree>
    <p:extLst>
      <p:ext uri="{BB962C8B-B14F-4D97-AF65-F5344CB8AC3E}">
        <p14:creationId xmlns:p14="http://schemas.microsoft.com/office/powerpoint/2010/main" val="235452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302-7F1A-DB52-4B84-58BAF6115B61}"/>
              </a:ext>
            </a:extLst>
          </p:cNvPr>
          <p:cNvSpPr>
            <a:spLocks noGrp="1"/>
          </p:cNvSpPr>
          <p:nvPr>
            <p:ph type="ctrTitle"/>
          </p:nvPr>
        </p:nvSpPr>
        <p:spPr>
          <a:xfrm>
            <a:off x="1524000" y="315687"/>
            <a:ext cx="9144000" cy="816427"/>
          </a:xfrm>
        </p:spPr>
        <p:txBody>
          <a:bodyPr>
            <a:normAutofit fontScale="90000"/>
          </a:bodyPr>
          <a:lstStyle/>
          <a:p>
            <a:pPr fontAlgn="base"/>
            <a:r>
              <a:rPr lang="en-IN" sz="3600" b="1" i="0" dirty="0">
                <a:solidFill>
                  <a:srgbClr val="273239"/>
                </a:solidFill>
                <a:effectLst/>
                <a:highlight>
                  <a:srgbClr val="FFFFFF"/>
                </a:highlight>
                <a:latin typeface="Times New Roman" panose="02020603050405020304" pitchFamily="18" charset="0"/>
                <a:cs typeface="Times New Roman" panose="02020603050405020304" pitchFamily="18" charset="0"/>
              </a:rPr>
              <a:t>Optimization and Improvement in XG Boosting</a:t>
            </a:r>
          </a:p>
        </p:txBody>
      </p:sp>
      <p:sp>
        <p:nvSpPr>
          <p:cNvPr id="3" name="Subtitle 2">
            <a:extLst>
              <a:ext uri="{FF2B5EF4-FFF2-40B4-BE49-F238E27FC236}">
                <a16:creationId xmlns:a16="http://schemas.microsoft.com/office/drawing/2014/main" id="{B25381CE-EBD5-5D64-54F8-8BD5EE6A6AEA}"/>
              </a:ext>
            </a:extLst>
          </p:cNvPr>
          <p:cNvSpPr>
            <a:spLocks noGrp="1"/>
          </p:cNvSpPr>
          <p:nvPr>
            <p:ph type="subTitle" idx="1"/>
          </p:nvPr>
        </p:nvSpPr>
        <p:spPr>
          <a:xfrm>
            <a:off x="1524000" y="1426029"/>
            <a:ext cx="9144000" cy="3831771"/>
          </a:xfrm>
        </p:spPr>
        <p:txBody>
          <a:bodyPr/>
          <a:lstStyle/>
          <a:p>
            <a:pPr algn="l"/>
            <a:r>
              <a:rPr lang="en-IN" i="0" dirty="0">
                <a:solidFill>
                  <a:srgbClr val="273239"/>
                </a:solidFill>
                <a:effectLst/>
                <a:highlight>
                  <a:srgbClr val="FFFFFF"/>
                </a:highlight>
                <a:latin typeface="Nunito" pitchFamily="2" charset="0"/>
              </a:rPr>
              <a:t>Regularization</a:t>
            </a:r>
          </a:p>
          <a:p>
            <a:pPr algn="l"/>
            <a:r>
              <a:rPr lang="en-IN" i="0" dirty="0">
                <a:solidFill>
                  <a:srgbClr val="273239"/>
                </a:solidFill>
                <a:effectLst/>
                <a:highlight>
                  <a:srgbClr val="FFFFFF"/>
                </a:highlight>
                <a:latin typeface="Nunito" pitchFamily="2" charset="0"/>
              </a:rPr>
              <a:t>Parallelization and Cache block</a:t>
            </a:r>
            <a:endParaRPr lang="en-IN" dirty="0">
              <a:solidFill>
                <a:srgbClr val="273239"/>
              </a:solidFill>
              <a:highlight>
                <a:srgbClr val="FFFFFF"/>
              </a:highlight>
              <a:latin typeface="Nunito" pitchFamily="2" charset="0"/>
            </a:endParaRPr>
          </a:p>
          <a:p>
            <a:pPr algn="l"/>
            <a:r>
              <a:rPr lang="en-IN" i="0" dirty="0">
                <a:solidFill>
                  <a:srgbClr val="273239"/>
                </a:solidFill>
                <a:effectLst/>
                <a:highlight>
                  <a:srgbClr val="FFFFFF"/>
                </a:highlight>
                <a:latin typeface="Nunito" pitchFamily="2" charset="0"/>
              </a:rPr>
              <a:t>Tree Pruning</a:t>
            </a:r>
          </a:p>
          <a:p>
            <a:pPr algn="l"/>
            <a:r>
              <a:rPr lang="en-IN" i="0" dirty="0">
                <a:solidFill>
                  <a:srgbClr val="273239"/>
                </a:solidFill>
                <a:effectLst/>
                <a:highlight>
                  <a:srgbClr val="FFFFFF"/>
                </a:highlight>
                <a:latin typeface="Nunito" pitchFamily="2" charset="0"/>
              </a:rPr>
              <a:t>Cache-Awareness and Out-of-score computation</a:t>
            </a:r>
          </a:p>
          <a:p>
            <a:pPr algn="l"/>
            <a:r>
              <a:rPr lang="en-IN" i="0" dirty="0">
                <a:solidFill>
                  <a:srgbClr val="273239"/>
                </a:solidFill>
                <a:effectLst/>
                <a:highlight>
                  <a:srgbClr val="FFFFFF"/>
                </a:highlight>
                <a:latin typeface="Nunito" pitchFamily="2" charset="0"/>
              </a:rPr>
              <a:t>Sparsity Awareness</a:t>
            </a:r>
            <a:endParaRPr lang="en-IN" dirty="0">
              <a:solidFill>
                <a:srgbClr val="273239"/>
              </a:solidFill>
              <a:highlight>
                <a:srgbClr val="FFFFFF"/>
              </a:highlight>
              <a:latin typeface="Nunito" pitchFamily="2" charset="0"/>
            </a:endParaRPr>
          </a:p>
          <a:p>
            <a:pPr algn="l"/>
            <a:r>
              <a:rPr lang="en-IN" i="0" dirty="0">
                <a:solidFill>
                  <a:srgbClr val="273239"/>
                </a:solidFill>
                <a:effectLst/>
                <a:highlight>
                  <a:srgbClr val="FFFFFF"/>
                </a:highlight>
                <a:latin typeface="Nunito" pitchFamily="2" charset="0"/>
              </a:rPr>
              <a:t>Weighted Quantile Sketch</a:t>
            </a:r>
          </a:p>
          <a:p>
            <a:pPr algn="l"/>
            <a:r>
              <a:rPr lang="en-IN" i="0" dirty="0">
                <a:solidFill>
                  <a:srgbClr val="273239"/>
                </a:solidFill>
                <a:effectLst/>
                <a:highlight>
                  <a:srgbClr val="FFFFFF"/>
                </a:highlight>
                <a:latin typeface="Nunito" pitchFamily="2" charset="0"/>
              </a:rPr>
              <a:t>Cross-validation</a:t>
            </a:r>
            <a:endParaRPr lang="en-IN" dirty="0"/>
          </a:p>
        </p:txBody>
      </p:sp>
    </p:spTree>
    <p:extLst>
      <p:ext uri="{BB962C8B-B14F-4D97-AF65-F5344CB8AC3E}">
        <p14:creationId xmlns:p14="http://schemas.microsoft.com/office/powerpoint/2010/main" val="321127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77E532-AF03-B1CD-1DBE-E3A75E861D19}"/>
              </a:ext>
            </a:extLst>
          </p:cNvPr>
          <p:cNvSpPr>
            <a:spLocks noGrp="1"/>
          </p:cNvSpPr>
          <p:nvPr>
            <p:ph type="subTitle" idx="1"/>
          </p:nvPr>
        </p:nvSpPr>
        <p:spPr>
          <a:xfrm>
            <a:off x="599609" y="402772"/>
            <a:ext cx="4171994" cy="5318298"/>
          </a:xfrm>
        </p:spPr>
        <p:txBody>
          <a:bodyPr>
            <a:normAutofit/>
          </a:bodyPr>
          <a:lstStyle/>
          <a:p>
            <a:pPr algn="l"/>
            <a:r>
              <a:rPr lang="en-US" sz="2800" dirty="0">
                <a:latin typeface="Times New Roman" panose="02020603050405020304" pitchFamily="18" charset="0"/>
                <a:cs typeface="Times New Roman" panose="02020603050405020304" pitchFamily="18" charset="0"/>
              </a:rPr>
              <a:t>LGBM BOOSTING</a:t>
            </a:r>
          </a:p>
          <a:p>
            <a:pPr algn="l"/>
            <a:endParaRPr lang="en-IN" dirty="0">
              <a:solidFill>
                <a:srgbClr val="383838"/>
              </a:solidFill>
              <a:highlight>
                <a:srgbClr val="FFFFFF"/>
              </a:highlight>
              <a:latin typeface="Times New Roman" panose="02020603050405020304" pitchFamily="18" charset="0"/>
              <a:cs typeface="Times New Roman" panose="02020603050405020304" pitchFamily="18" charset="0"/>
            </a:endParaRPr>
          </a:p>
          <a:p>
            <a:pPr algn="l"/>
            <a:r>
              <a:rPr lang="en-US" dirty="0">
                <a:solidFill>
                  <a:srgbClr val="383838"/>
                </a:solidFill>
                <a:highlight>
                  <a:srgbClr val="FFFFFF"/>
                </a:highlight>
                <a:latin typeface="Times New Roman" panose="02020603050405020304" pitchFamily="18" charset="0"/>
                <a:cs typeface="Times New Roman" panose="02020603050405020304" pitchFamily="18" charset="0"/>
              </a:rPr>
              <a:t>LG algorithm, ‘Light Gradient Boosting Machine’, is an open source, high-performance gradient boosting framework designed for efficient and scalable machine learning tasks. It is specially tailored for speed and accuracy, making it a popular choice for both structured and unstructured data in diverse domains.</a:t>
            </a:r>
            <a:endParaRPr lang="en-IN" dirty="0">
              <a:solidFill>
                <a:srgbClr val="383838"/>
              </a:solidFill>
              <a:highlight>
                <a:srgbClr val="FFFFFF"/>
              </a:highlight>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C6CA84-05C3-E9EF-F4F4-F56434ECEDE4}"/>
              </a:ext>
            </a:extLst>
          </p:cNvPr>
          <p:cNvPicPr>
            <a:picLocks noChangeAspect="1"/>
          </p:cNvPicPr>
          <p:nvPr/>
        </p:nvPicPr>
        <p:blipFill>
          <a:blip r:embed="rId2"/>
          <a:stretch>
            <a:fillRect/>
          </a:stretch>
        </p:blipFill>
        <p:spPr>
          <a:xfrm>
            <a:off x="5697211" y="936171"/>
            <a:ext cx="5602160" cy="4141348"/>
          </a:xfrm>
          <a:prstGeom prst="rect">
            <a:avLst/>
          </a:prstGeom>
        </p:spPr>
      </p:pic>
    </p:spTree>
    <p:extLst>
      <p:ext uri="{BB962C8B-B14F-4D97-AF65-F5344CB8AC3E}">
        <p14:creationId xmlns:p14="http://schemas.microsoft.com/office/powerpoint/2010/main" val="225778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302-7F1A-DB52-4B84-58BAF6115B61}"/>
              </a:ext>
            </a:extLst>
          </p:cNvPr>
          <p:cNvSpPr>
            <a:spLocks noGrp="1"/>
          </p:cNvSpPr>
          <p:nvPr>
            <p:ph type="ctrTitle"/>
          </p:nvPr>
        </p:nvSpPr>
        <p:spPr>
          <a:xfrm>
            <a:off x="1524000" y="315687"/>
            <a:ext cx="9144000" cy="816427"/>
          </a:xfrm>
        </p:spPr>
        <p:txBody>
          <a:bodyPr>
            <a:normAutofit/>
          </a:bodyPr>
          <a:lstStyle/>
          <a:p>
            <a:pPr fontAlgn="base"/>
            <a:r>
              <a:rPr lang="en-US" sz="3200" b="1" i="0" dirty="0">
                <a:solidFill>
                  <a:srgbClr val="111111"/>
                </a:solidFill>
                <a:effectLst/>
                <a:highlight>
                  <a:srgbClr val="F7F7F7"/>
                </a:highlight>
                <a:latin typeface="Times New Roman" panose="02020603050405020304" pitchFamily="18" charset="0"/>
                <a:cs typeface="Times New Roman" panose="02020603050405020304" pitchFamily="18" charset="0"/>
              </a:rPr>
              <a:t>Key Features of </a:t>
            </a:r>
            <a:r>
              <a:rPr lang="en-US" sz="3200" b="1" i="0" dirty="0" err="1">
                <a:solidFill>
                  <a:srgbClr val="111111"/>
                </a:solidFill>
                <a:effectLst/>
                <a:highlight>
                  <a:srgbClr val="F7F7F7"/>
                </a:highlight>
                <a:latin typeface="Times New Roman" panose="02020603050405020304" pitchFamily="18" charset="0"/>
                <a:cs typeface="Times New Roman" panose="02020603050405020304" pitchFamily="18" charset="0"/>
              </a:rPr>
              <a:t>LightGBM</a:t>
            </a:r>
            <a:endParaRPr lang="en-IN" sz="32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5381CE-EBD5-5D64-54F8-8BD5EE6A6AEA}"/>
              </a:ext>
            </a:extLst>
          </p:cNvPr>
          <p:cNvSpPr>
            <a:spLocks noGrp="1"/>
          </p:cNvSpPr>
          <p:nvPr>
            <p:ph type="subTitle" idx="1"/>
          </p:nvPr>
        </p:nvSpPr>
        <p:spPr>
          <a:xfrm>
            <a:off x="1524000" y="1426029"/>
            <a:ext cx="9144000" cy="3831771"/>
          </a:xfrm>
        </p:spPr>
        <p:txBody>
          <a:bodyPr>
            <a:normAutofit/>
          </a:bodyPr>
          <a:lstStyle/>
          <a:p>
            <a:pPr algn="l"/>
            <a:r>
              <a:rPr lang="en-US" sz="2200" b="1" dirty="0">
                <a:solidFill>
                  <a:srgbClr val="111111"/>
                </a:solidFill>
                <a:highlight>
                  <a:srgbClr val="F7F7F7"/>
                </a:highlight>
                <a:latin typeface="Times New Roman" panose="02020603050405020304" pitchFamily="18" charset="0"/>
                <a:ea typeface="+mj-ea"/>
                <a:cs typeface="Times New Roman" panose="02020603050405020304" pitchFamily="18" charset="0"/>
              </a:rPr>
              <a:t>Leaf-wise Tree Growth: </a:t>
            </a:r>
            <a:r>
              <a:rPr lang="en-US" sz="2200" dirty="0">
                <a:solidFill>
                  <a:srgbClr val="111111"/>
                </a:solidFill>
                <a:highlight>
                  <a:srgbClr val="F7F7F7"/>
                </a:highlight>
                <a:latin typeface="Times New Roman" panose="02020603050405020304" pitchFamily="18" charset="0"/>
                <a:ea typeface="+mj-ea"/>
                <a:cs typeface="Times New Roman" panose="02020603050405020304" pitchFamily="18" charset="0"/>
              </a:rPr>
              <a:t>Unlike other algorithms that grow trees level-wise, </a:t>
            </a:r>
            <a:r>
              <a:rPr lang="en-US" sz="2200" dirty="0" err="1">
                <a:solidFill>
                  <a:srgbClr val="111111"/>
                </a:solidFill>
                <a:highlight>
                  <a:srgbClr val="F7F7F7"/>
                </a:highlight>
                <a:latin typeface="Times New Roman" panose="02020603050405020304" pitchFamily="18" charset="0"/>
                <a:ea typeface="+mj-ea"/>
                <a:cs typeface="Times New Roman" panose="02020603050405020304" pitchFamily="18" charset="0"/>
              </a:rPr>
              <a:t>LightGBM</a:t>
            </a:r>
            <a:r>
              <a:rPr lang="en-US" sz="2200" dirty="0">
                <a:solidFill>
                  <a:srgbClr val="111111"/>
                </a:solidFill>
                <a:highlight>
                  <a:srgbClr val="F7F7F7"/>
                </a:highlight>
                <a:latin typeface="Times New Roman" panose="02020603050405020304" pitchFamily="18" charset="0"/>
                <a:ea typeface="+mj-ea"/>
                <a:cs typeface="Times New Roman" panose="02020603050405020304" pitchFamily="18" charset="0"/>
              </a:rPr>
              <a:t> grows trees leaf-wise, which can lead to better accuracy.</a:t>
            </a:r>
          </a:p>
          <a:p>
            <a:pPr algn="l"/>
            <a:r>
              <a:rPr lang="en-US" sz="2200" b="1" dirty="0">
                <a:solidFill>
                  <a:srgbClr val="111111"/>
                </a:solidFill>
                <a:highlight>
                  <a:srgbClr val="F7F7F7"/>
                </a:highlight>
                <a:latin typeface="Times New Roman" panose="02020603050405020304" pitchFamily="18" charset="0"/>
                <a:ea typeface="+mj-ea"/>
                <a:cs typeface="Times New Roman" panose="02020603050405020304" pitchFamily="18" charset="0"/>
              </a:rPr>
              <a:t>Gradient-Based One-Side Sampling (GOSS): </a:t>
            </a:r>
            <a:r>
              <a:rPr lang="en-US" sz="2200" dirty="0">
                <a:solidFill>
                  <a:srgbClr val="111111"/>
                </a:solidFill>
                <a:highlight>
                  <a:srgbClr val="F7F7F7"/>
                </a:highlight>
                <a:latin typeface="Times New Roman" panose="02020603050405020304" pitchFamily="18" charset="0"/>
                <a:ea typeface="+mj-ea"/>
                <a:cs typeface="Times New Roman" panose="02020603050405020304" pitchFamily="18" charset="0"/>
              </a:rPr>
              <a:t>This technique retains instances with large gradients and randomly drops those with small gradients, optimizing memory usage and training time.</a:t>
            </a:r>
          </a:p>
          <a:p>
            <a:pPr algn="l"/>
            <a:r>
              <a:rPr lang="en-US" sz="2200" b="1" dirty="0">
                <a:solidFill>
                  <a:srgbClr val="111111"/>
                </a:solidFill>
                <a:highlight>
                  <a:srgbClr val="F7F7F7"/>
                </a:highlight>
                <a:latin typeface="Times New Roman" panose="02020603050405020304" pitchFamily="18" charset="0"/>
                <a:ea typeface="+mj-ea"/>
                <a:cs typeface="Times New Roman" panose="02020603050405020304" pitchFamily="18" charset="0"/>
              </a:rPr>
              <a:t>Exclusive Features Bunding(EFB): </a:t>
            </a:r>
            <a:r>
              <a:rPr lang="en-US" sz="2200" dirty="0">
                <a:solidFill>
                  <a:srgbClr val="111111"/>
                </a:solidFill>
                <a:highlight>
                  <a:srgbClr val="F7F7F7"/>
                </a:highlight>
                <a:latin typeface="Times New Roman" panose="02020603050405020304" pitchFamily="18" charset="0"/>
                <a:ea typeface="+mj-ea"/>
                <a:cs typeface="Times New Roman" panose="02020603050405020304" pitchFamily="18" charset="0"/>
              </a:rPr>
              <a:t>EFB reduces the numbers of efficient features by bunding nearly exclusive features, improving efficiency, while maintaining accuracy. </a:t>
            </a:r>
          </a:p>
          <a:p>
            <a:pPr algn="l"/>
            <a:r>
              <a:rPr lang="en-US" sz="2200" b="1" dirty="0">
                <a:solidFill>
                  <a:srgbClr val="111111"/>
                </a:solidFill>
                <a:highlight>
                  <a:srgbClr val="F7F7F7"/>
                </a:highlight>
                <a:latin typeface="Times New Roman" panose="02020603050405020304" pitchFamily="18" charset="0"/>
                <a:ea typeface="+mj-ea"/>
                <a:cs typeface="Times New Roman" panose="02020603050405020304" pitchFamily="18" charset="0"/>
              </a:rPr>
              <a:t>Histogram-based Decision Tree Learning: </a:t>
            </a:r>
            <a:r>
              <a:rPr lang="en-US" sz="2200" dirty="0">
                <a:solidFill>
                  <a:srgbClr val="111111"/>
                </a:solidFill>
                <a:highlight>
                  <a:srgbClr val="F7F7F7"/>
                </a:highlight>
                <a:latin typeface="Times New Roman" panose="02020603050405020304" pitchFamily="18" charset="0"/>
                <a:ea typeface="+mj-ea"/>
                <a:cs typeface="Times New Roman" panose="02020603050405020304" pitchFamily="18" charset="0"/>
              </a:rPr>
              <a:t>This method is more efficient in terms of both speed memory consumption compared to traditional sorted- based algorithm.</a:t>
            </a:r>
            <a:endParaRPr lang="en-US" sz="2200" b="1" dirty="0">
              <a:solidFill>
                <a:srgbClr val="111111"/>
              </a:solidFill>
              <a:highlight>
                <a:srgbClr val="F7F7F7"/>
              </a:highlight>
              <a:latin typeface="Times New Roman" panose="02020603050405020304" pitchFamily="18" charset="0"/>
              <a:ea typeface="+mj-ea"/>
              <a:cs typeface="Times New Roman" panose="02020603050405020304" pitchFamily="18" charset="0"/>
            </a:endParaRPr>
          </a:p>
          <a:p>
            <a:pPr algn="l"/>
            <a:endParaRPr lang="en-US" sz="2400" dirty="0">
              <a:solidFill>
                <a:srgbClr val="111111"/>
              </a:solidFill>
              <a:highlight>
                <a:srgbClr val="F7F7F7"/>
              </a:highlight>
              <a:latin typeface="Times New Roman" panose="02020603050405020304" pitchFamily="18" charset="0"/>
              <a:ea typeface="+mj-ea"/>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56110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2578</TotalTime>
  <Words>328</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Inter</vt:lpstr>
      <vt:lpstr>Nunito</vt:lpstr>
      <vt:lpstr>Times New Roman</vt:lpstr>
      <vt:lpstr>Office Theme</vt:lpstr>
      <vt:lpstr>Boosting Algorithm in Machine Learning</vt:lpstr>
      <vt:lpstr>Boosting – It is defined as ‘encouraging or assisting something in improving.’ There are 3 primary types of Machine Learning augmentation algorithms</vt:lpstr>
      <vt:lpstr>1.Adaptive Boosting (also known as AdaBoosta) 2.Gradient Boosting 3.XGBoost  </vt:lpstr>
      <vt:lpstr>PowerPoint Presentation</vt:lpstr>
      <vt:lpstr>PowerPoint Presentation</vt:lpstr>
      <vt:lpstr>Optimization and Improvement in XG Boosting</vt:lpstr>
      <vt:lpstr>PowerPoint Presentation</vt:lpstr>
      <vt:lpstr>Key Features of LightGBM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Kannan Kavithakumari, Tharani (Cognizant)</dc:creator>
  <cp:lastModifiedBy>Kannan Kavithakumari, Tharani (Cognizant)</cp:lastModifiedBy>
  <cp:revision>15</cp:revision>
  <dcterms:created xsi:type="dcterms:W3CDTF">2024-09-25T16:04:01Z</dcterms:created>
  <dcterms:modified xsi:type="dcterms:W3CDTF">2024-09-27T11:03:00Z</dcterms:modified>
</cp:coreProperties>
</file>