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340" r:id="rId5"/>
    <p:sldId id="345" r:id="rId6"/>
    <p:sldId id="347" r:id="rId7"/>
    <p:sldId id="341" r:id="rId8"/>
    <p:sldId id="343" r:id="rId9"/>
    <p:sldId id="344" r:id="rId10"/>
    <p:sldId id="348" r:id="rId11"/>
    <p:sldId id="346" r:id="rId12"/>
    <p:sldId id="350" r:id="rId13"/>
    <p:sldId id="349" r:id="rId14"/>
    <p:sldId id="351" r:id="rId15"/>
    <p:sldId id="353" r:id="rId16"/>
    <p:sldId id="354" r:id="rId17"/>
    <p:sldId id="358" r:id="rId18"/>
    <p:sldId id="356" r:id="rId19"/>
    <p:sldId id="355" r:id="rId20"/>
    <p:sldId id="357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4"/>
    <p:restoredTop sz="96327"/>
  </p:normalViewPr>
  <p:slideViewPr>
    <p:cSldViewPr snapToGrid="0">
      <p:cViewPr varScale="1">
        <p:scale>
          <a:sx n="119" d="100"/>
          <a:sy n="119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DD1CB-F2CA-44C3-BEEA-4D53006288A8}" type="datetimeFigureOut">
              <a:rPr lang="sv-SE" smtClean="0"/>
              <a:t>2023-10-27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DBCFF-BFF0-423C-AD16-139BDD80AA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23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06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AC2-EEE7-FB48-B736-B3942F5584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47E1-0F63-8F42-B903-55B73ED23F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0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AC2-EEE7-FB48-B736-B3942F5584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47E1-0F63-8F42-B903-55B73ED23F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6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AC2-EEE7-FB48-B736-B3942F5584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47E1-0F63-8F42-B903-55B73ED23F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AC2-EEE7-FB48-B736-B3942F5584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47E1-0F63-8F42-B903-55B73ED23F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AC2-EEE7-FB48-B736-B3942F5584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47E1-0F63-8F42-B903-55B73ED23F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9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AC2-EEE7-FB48-B736-B3942F5584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47E1-0F63-8F42-B903-55B73ED23F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1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AC2-EEE7-FB48-B736-B3942F5584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47E1-0F63-8F42-B903-55B73ED23F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8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AC2-EEE7-FB48-B736-B3942F5584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47E1-0F63-8F42-B903-55B73ED23F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3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AC2-EEE7-FB48-B736-B3942F5584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47E1-0F63-8F42-B903-55B73ED23F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1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AC2-EEE7-FB48-B736-B3942F5584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47E1-0F63-8F42-B903-55B73ED23F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0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9AC2-EEE7-FB48-B736-B3942F5584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47E1-0F63-8F42-B903-55B73ED23F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5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AC2-EEE7-FB48-B736-B3942F5584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47E1-0F63-8F42-B903-55B73ED23F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3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F1E3B-9EFF-4661-8C4C-D49FBA207F87}"/>
              </a:ext>
            </a:extLst>
          </p:cNvPr>
          <p:cNvCxnSpPr>
            <a:cxnSpLocks/>
          </p:cNvCxnSpPr>
          <p:nvPr/>
        </p:nvCxnSpPr>
        <p:spPr>
          <a:xfrm>
            <a:off x="894651" y="1784790"/>
            <a:ext cx="10402698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A22813A-7286-4C1A-9B5D-47A6B241248F}"/>
              </a:ext>
            </a:extLst>
          </p:cNvPr>
          <p:cNvSpPr txBox="1">
            <a:spLocks/>
          </p:cNvSpPr>
          <p:nvPr/>
        </p:nvSpPr>
        <p:spPr>
          <a:xfrm>
            <a:off x="811402" y="1443543"/>
            <a:ext cx="10402698" cy="397091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Arial" panose="020B0604020202020204" pitchFamily="34" charset="0"/>
                <a:cs typeface="+mj-cs"/>
              </a:rPr>
              <a:t>HINTS, Theme D “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Arial" panose="020B0604020202020204" pitchFamily="34" charset="0"/>
                <a:cs typeface="+mj-cs"/>
              </a:rPr>
              <a:t>Adaptive and Distributed AI for Intelligent Realities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Arial" panose="020B0604020202020204" pitchFamily="34" charset="0"/>
                <a:cs typeface="+mj-cs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200" dirty="0">
              <a:solidFill>
                <a:prstClr val="black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endParaRPr lang="en-US" sz="2400" dirty="0">
              <a:solidFill>
                <a:prstClr val="black"/>
              </a:solidFill>
              <a:latin typeface="Calibri"/>
              <a:cs typeface="Lucida Sans Unicode" panose="020B0602030504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Calibri"/>
                <a:cs typeface="Lucida Sans Unicode" panose="020B0602030504020204" pitchFamily="34" charset="0"/>
              </a:rPr>
              <a:t>Client Behavior Monitoring in Federated Learning via Eccentricity Analysis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j-ea"/>
              <a:cs typeface="Lucida Sans Unicode" panose="020B0602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Lucida Sans Unicode" panose="020B0602030504020204" pitchFamily="34" charset="0"/>
              </a:rPr>
              <a:t>Oct 27, 2023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34A90"/>
              </a:solidFill>
              <a:effectLst/>
              <a:uLnTx/>
              <a:uFillTx/>
              <a:latin typeface="Calibri"/>
              <a:ea typeface="+mj-ea"/>
              <a:cs typeface="Lucida Sans Unicode" panose="020B0602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34A90"/>
              </a:solidFill>
              <a:effectLst/>
              <a:uLnTx/>
              <a:uFillTx/>
              <a:latin typeface="Calibri"/>
              <a:ea typeface="+mj-ea"/>
              <a:cs typeface="Lucida Sans Unicode" panose="020B0602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j-ea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5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3DF0-F9BD-2E29-03A4-2BBBE233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8C18-1DAE-5EAF-BBDF-C0AB3D97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E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Approach 1 – Hessian Based Eccentricity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For client </a:t>
            </a:r>
            <a:r>
              <a:rPr lang="en-GB" i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, we can calculate two hessian matrixes. One is based on the client's local model and its data, </a:t>
            </a:r>
            <a:r>
              <a:rPr lang="en-GB" b="0" i="1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H</a:t>
            </a:r>
            <a:r>
              <a:rPr lang="en-GB" b="0" u="none" strike="noStrike" baseline="3000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l-GR" sz="1800" b="0" u="none" strike="noStrike" baseline="-25000" dirty="0">
                <a:effectLst/>
                <a:latin typeface="Arial" panose="020B0604020202020204" pitchFamily="34" charset="0"/>
                <a:cs typeface="Angsana New" panose="02020603050405020304" pitchFamily="18" charset="-34"/>
              </a:rPr>
              <a:t>μ</a:t>
            </a:r>
            <a:r>
              <a:rPr lang="en-GB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. 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One is on the global model </a:t>
            </a:r>
            <a:r>
              <a:rPr lang="en-GB" b="0" i="1" u="none" strike="noStrike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H</a:t>
            </a:r>
            <a:r>
              <a:rPr lang="en-GB" b="0" u="none" strike="noStrike" baseline="3000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GB" sz="2400" b="0" u="none" strike="noStrike" baseline="-2500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M</a:t>
            </a:r>
            <a:r>
              <a:rPr lang="en-GB" sz="2400" b="0" u="none" strike="noStrike" baseline="-2500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sz="2400" b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and client data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local model-based eccentricity score for client </a:t>
            </a:r>
            <a:r>
              <a:rPr lang="en-GB" b="0" i="1" u="none" strike="noStrike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pPr marL="0" indent="0">
              <a:buNone/>
            </a:pPr>
            <a:endParaRPr lang="en-SE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global </a:t>
            </a:r>
            <a:r>
              <a:rPr lang="en-US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model-based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eccentricity score for client </a:t>
            </a:r>
            <a:r>
              <a:rPr lang="en-GB" b="0" i="1" u="none" strike="noStrike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endParaRPr lang="en-SE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GB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A76DF9-D6E4-1063-F42D-74E38AE1D4C6}"/>
              </a:ext>
            </a:extLst>
          </p:cNvPr>
          <p:cNvSpPr txBox="1">
            <a:spLocks/>
          </p:cNvSpPr>
          <p:nvPr/>
        </p:nvSpPr>
        <p:spPr>
          <a:xfrm>
            <a:off x="6467168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E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Approach 2 – Parameter Based Eccentricity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C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alculate the eccentricity scores for clients without transforming the NN local models into Hessian matrices.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For each layer’s weights and biases, the respective eccentricity scores are computed separately and then averaged to get the overall eccentricity score (called </a:t>
            </a:r>
            <a:r>
              <a:rPr lang="el-GR" sz="1800" b="0" i="0" u="none" strike="noStrike" dirty="0">
                <a:effectLst/>
                <a:latin typeface="Arial" panose="020B0604020202020204" pitchFamily="34" charset="0"/>
                <a:cs typeface="Angsana New" panose="02020603050405020304" pitchFamily="18" charset="-34"/>
              </a:rPr>
              <a:t>ξ</a:t>
            </a:r>
            <a:r>
              <a:rPr lang="en-US" sz="1800" b="0" i="0" u="none" strike="noStrike" baseline="30000" dirty="0" err="1">
                <a:effectLst/>
                <a:latin typeface="Arial" panose="020B0604020202020204" pitchFamily="34" charset="0"/>
                <a:cs typeface="Angsana New" panose="02020603050405020304" pitchFamily="18" charset="-34"/>
              </a:rPr>
              <a:t>i</a:t>
            </a:r>
            <a:r>
              <a:rPr lang="en-GB" sz="1800" b="0" i="0" u="none" strike="noStrike" baseline="-2500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</a:t>
            </a:r>
            <a:r>
              <a:rPr lang="en-GB" sz="18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for client </a:t>
            </a:r>
            <a:r>
              <a:rPr lang="en-GB" i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GB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endParaRPr lang="en-GB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B8A8809B-26FD-51BB-A1F7-5A4869F1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83" y="3940432"/>
            <a:ext cx="2603500" cy="723900"/>
          </a:xfrm>
          <a:prstGeom prst="rect">
            <a:avLst/>
          </a:prstGeom>
        </p:spPr>
      </p:pic>
      <p:pic>
        <p:nvPicPr>
          <p:cNvPr id="8" name="Picture 7" descr="A mathematical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309F5371-A428-45CC-2F9A-32CAA6F75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183" y="5318126"/>
            <a:ext cx="2565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1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A166-5BF3-1DB1-E67A-F9C816D9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Results</a:t>
            </a:r>
          </a:p>
        </p:txBody>
      </p:sp>
      <p:pic>
        <p:nvPicPr>
          <p:cNvPr id="5" name="Content Placeholder 4" descr="A table of numbers with a number of letters&#10;&#10;Description automatically generated with medium confidence">
            <a:extLst>
              <a:ext uri="{FF2B5EF4-FFF2-40B4-BE49-F238E27FC236}">
                <a16:creationId xmlns:a16="http://schemas.microsoft.com/office/drawing/2014/main" id="{9EA91E9B-ECE1-3B54-B381-2E9203D08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3" y="1363508"/>
            <a:ext cx="5725552" cy="534210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09AC3B-BBC1-8CB8-2D9F-A488E3C594BE}"/>
              </a:ext>
            </a:extLst>
          </p:cNvPr>
          <p:cNvSpPr txBox="1">
            <a:spLocks/>
          </p:cNvSpPr>
          <p:nvPr/>
        </p:nvSpPr>
        <p:spPr>
          <a:xfrm>
            <a:off x="6563752" y="1422041"/>
            <a:ext cx="5403846" cy="50708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Experiment 1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500 global model updates are conducted for each client with one local training round before calculating these measures.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7 clients (1,2,3,4,5,6,10) are not benefitting from the federation.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6 topmost influencing (contributing) clients are marked in bold.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eccentric values above 0.0416 (1/24) are marked in bold. 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Observe the 12</a:t>
            </a:r>
            <a:r>
              <a:rPr lang="en-GB" b="0" i="0" u="none" strike="noStrike" baseline="3000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client is benefiting influencing and eccentric with two approaches.</a:t>
            </a:r>
          </a:p>
          <a:p>
            <a:endParaRPr lang="en-GB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003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A166-5BF3-1DB1-E67A-F9C816D9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91E9B-ECE1-3B54-B381-2E9203D08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903" y="1418554"/>
            <a:ext cx="5666555" cy="528706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09AC3B-BBC1-8CB8-2D9F-A488E3C594BE}"/>
              </a:ext>
            </a:extLst>
          </p:cNvPr>
          <p:cNvSpPr txBox="1">
            <a:spLocks/>
          </p:cNvSpPr>
          <p:nvPr/>
        </p:nvSpPr>
        <p:spPr>
          <a:xfrm>
            <a:off x="6563752" y="1422041"/>
            <a:ext cx="5403846" cy="50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Experiment 2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E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valuations after 25 local and 1 global updates at the</a:t>
            </a:r>
            <a:b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first training round.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At this stage, none of the clients are benefitting from the federation.</a:t>
            </a:r>
          </a:p>
          <a:p>
            <a:r>
              <a:rPr lang="en-GB" sz="28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This eccentricity metric cannot provide meaningful information about the clients’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Influences</a:t>
            </a:r>
            <a:r>
              <a:rPr lang="en-GB" sz="28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on the federated model at such an early stage of model training.</a:t>
            </a:r>
          </a:p>
          <a:p>
            <a:pPr marL="0" indent="0">
              <a:buNone/>
            </a:pPr>
            <a:endParaRPr lang="en-GB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GB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283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4181-57B2-7D6F-E8A7-19EBD675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Kendal Ranking Comparison</a:t>
            </a:r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449A175-9AA3-838C-B9B1-752637C7A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5" y="1575272"/>
            <a:ext cx="3502778" cy="26430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42EDB-36E9-8C3F-A629-6CFABCD8EC81}"/>
              </a:ext>
            </a:extLst>
          </p:cNvPr>
          <p:cNvSpPr txBox="1"/>
          <p:nvPr/>
        </p:nvSpPr>
        <p:spPr>
          <a:xfrm>
            <a:off x="4905936" y="1575272"/>
            <a:ext cx="155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Experiment 1</a:t>
            </a:r>
          </a:p>
        </p:txBody>
      </p:sp>
      <p:pic>
        <p:nvPicPr>
          <p:cNvPr id="8" name="Picture 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E2C4B99-53BA-2643-9F3C-7A3C2EA48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15775"/>
            <a:ext cx="3509883" cy="2643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48DD4D-F2A8-9E96-64A3-24BFF2609EF8}"/>
              </a:ext>
            </a:extLst>
          </p:cNvPr>
          <p:cNvSpPr txBox="1"/>
          <p:nvPr/>
        </p:nvSpPr>
        <p:spPr>
          <a:xfrm>
            <a:off x="4905936" y="4063598"/>
            <a:ext cx="155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Experiment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3C48D-64FE-0D36-AA32-62A8D2A6FEE2}"/>
              </a:ext>
            </a:extLst>
          </p:cNvPr>
          <p:cNvSpPr txBox="1"/>
          <p:nvPr/>
        </p:nvSpPr>
        <p:spPr>
          <a:xfrm>
            <a:off x="4905936" y="2011521"/>
            <a:ext cx="7453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Correlations evaluated by Kendal ranking between the clients’ local model eccentricity and </a:t>
            </a:r>
            <a:r>
              <a:rPr lang="en-GB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c</a:t>
            </a:r>
            <a:r>
              <a:rPr lang="en-GB" sz="24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lients’ benefit and influence are 0.36 and -0.14, respectively.</a:t>
            </a:r>
          </a:p>
          <a:p>
            <a:r>
              <a:rPr lang="en-GB" sz="24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Kendall correlations based on global model-based eccentricity scores and clients’ benefit and influence rankings are -0.63 and 0.34, respectively.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90514-9E48-FC61-8620-CF21A29B9A95}"/>
              </a:ext>
            </a:extLst>
          </p:cNvPr>
          <p:cNvSpPr txBox="1"/>
          <p:nvPr/>
        </p:nvSpPr>
        <p:spPr>
          <a:xfrm>
            <a:off x="4905936" y="4525263"/>
            <a:ext cx="7079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correlation evaluated by Kendal ranking between the clients’ local model eccentricity and clients’ benefit and influence is close to zero and opposite from experiment 1.</a:t>
            </a:r>
          </a:p>
          <a:p>
            <a:r>
              <a:rPr lang="en-GB" sz="24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Kendall correlations based on global model-based eccentricity scores and clients’ benefit and influence rankings are -0.41 and 0.41, respectively. </a:t>
            </a:r>
          </a:p>
          <a:p>
            <a:endParaRPr lang="en-SE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860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9570-1919-9B35-D16D-F5C6A017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Eccentric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2AB-BAB2-0D45-87CB-BC2287D3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We have also built the clients’ eccentricity vectors by calculating </a:t>
            </a:r>
            <a:r>
              <a:rPr lang="el-GR" sz="2000" b="0" i="0" u="none" strike="noStrike" dirty="0">
                <a:effectLst/>
                <a:latin typeface="Arial" panose="020B0604020202020204" pitchFamily="34" charset="0"/>
                <a:cs typeface="Angsana New" panose="02020603050405020304" pitchFamily="18" charset="-34"/>
              </a:rPr>
              <a:t>ξ</a:t>
            </a:r>
            <a:r>
              <a:rPr lang="en-GB" b="0" i="0" u="none" strike="noStrike" baseline="3000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 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and </a:t>
            </a:r>
            <a:r>
              <a:rPr lang="el-GR" sz="2000" b="0" i="0" u="none" strike="noStrike" dirty="0">
                <a:effectLst/>
                <a:latin typeface="Arial" panose="020B0604020202020204" pitchFamily="34" charset="0"/>
                <a:cs typeface="Angsana New" panose="02020603050405020304" pitchFamily="18" charset="-34"/>
              </a:rPr>
              <a:t>ξ</a:t>
            </a:r>
            <a:r>
              <a:rPr lang="en-GB" baseline="30000" dirty="0">
                <a:latin typeface="Angsana New" panose="02020603050405020304" pitchFamily="18" charset="-34"/>
                <a:cs typeface="Angsana New" panose="02020603050405020304" pitchFamily="18" charset="-34"/>
              </a:rPr>
              <a:t>G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scores for each client for each global (communication) round.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These vectors (clients’ eccentricity signatures) can be used to </a:t>
            </a:r>
            <a:r>
              <a:rPr lang="en-GB" b="0" i="0" u="none" strike="noStrike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analyze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and better understand the client’s </a:t>
            </a:r>
            <a:r>
              <a:rPr lang="en-GB" b="0" i="0" u="none" strike="noStrike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behavioral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patterns throughout the training process.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To obtain the eccentric signature, we trained the global model for 20 global rounds, with each client training with 25 local rounds at each global iteration.</a:t>
            </a:r>
            <a:endParaRPr lang="en-GB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SE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142414CE-95ED-2180-63F2-248B4519B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69" y="4483510"/>
            <a:ext cx="3246220" cy="230566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B52DC1A-D1E6-70A9-ECC5-059DCB5D9282}"/>
              </a:ext>
            </a:extLst>
          </p:cNvPr>
          <p:cNvSpPr/>
          <p:nvPr/>
        </p:nvSpPr>
        <p:spPr>
          <a:xfrm>
            <a:off x="3095589" y="5926388"/>
            <a:ext cx="2209280" cy="68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77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8F47-C357-7797-6C3D-D7A72D9A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Eccentric Signature with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400A1-E133-DB46-4455-EC9255D1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343844"/>
            <a:ext cx="6593606" cy="34936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ACE3C5-E488-85EF-8EC5-3F4C7DD67397}"/>
              </a:ext>
            </a:extLst>
          </p:cNvPr>
          <p:cNvSpPr txBox="1"/>
          <p:nvPr/>
        </p:nvSpPr>
        <p:spPr>
          <a:xfrm>
            <a:off x="1061883" y="4935794"/>
            <a:ext cx="6369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To evaluate the influence of these five clients on the global model, we removed the clients from the federation and retrained the model. </a:t>
            </a:r>
          </a:p>
          <a:p>
            <a:r>
              <a:rPr lang="en-GB" sz="24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global </a:t>
            </a:r>
            <a:r>
              <a:rPr lang="en-GB" sz="2400" b="0" i="0" u="none" strike="noStrike" dirty="0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model</a:t>
            </a:r>
            <a:r>
              <a:rPr lang="en-GB" sz="24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sz="2400" b="0" i="0" u="none" strike="noStrike" dirty="0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trained only using selected clients, shows MAE of 0.45</a:t>
            </a:r>
            <a:r>
              <a:rPr lang="en-GB" sz="24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, and the </a:t>
            </a:r>
            <a:r>
              <a:rPr lang="en-GB" sz="2400" b="0" i="0" u="none" strike="noStrike" dirty="0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model trained with data from all 24 clients, had an MAE of 0.47</a:t>
            </a:r>
            <a:r>
              <a:rPr lang="en-GB" sz="24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endParaRPr lang="en-SE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FA4A6-5CA4-7A24-B7E5-7D7403F1D981}"/>
              </a:ext>
            </a:extLst>
          </p:cNvPr>
          <p:cNvSpPr txBox="1"/>
          <p:nvPr/>
        </p:nvSpPr>
        <p:spPr>
          <a:xfrm>
            <a:off x="7610168" y="1769806"/>
            <a:ext cx="4345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</a:t>
            </a:r>
            <a:r>
              <a:rPr lang="en-GB" sz="2800" b="0" i="0" u="none" strike="noStrike" dirty="0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ive clients </a:t>
            </a:r>
            <a:r>
              <a:rPr lang="en-GB" sz="28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(2, 6, 10, 12, and 20) demonstrate </a:t>
            </a:r>
            <a:r>
              <a:rPr lang="en-GB" sz="2800" b="0" i="0" u="none" strike="noStrike" dirty="0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deviating </a:t>
            </a:r>
            <a:r>
              <a:rPr lang="en-GB" sz="2800" b="0" i="0" u="none" strike="noStrike" dirty="0" err="1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behavioral</a:t>
            </a:r>
            <a:r>
              <a:rPr lang="en-GB" sz="2800" b="0" i="0" u="none" strike="noStrike" dirty="0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sz="28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patterns.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We have also calculated the clients’ </a:t>
            </a:r>
            <a:r>
              <a:rPr lang="en-GB" sz="2800" b="0" i="0" u="none" strike="noStrike" dirty="0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average eccentricity scores </a:t>
            </a:r>
            <a:r>
              <a:rPr lang="en-GB" sz="28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over all 20 rounds.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We observed</a:t>
            </a:r>
            <a:r>
              <a:rPr lang="en-GB" sz="28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these five clients are eccentric according to their average eccentricity scores.</a:t>
            </a:r>
            <a:endParaRPr lang="en-SE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944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8F47-C357-7797-6C3D-D7A72D9A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Eccentric Signature with Hessian Matrixes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B2400A1-E133-DB46-4455-EC9255D1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844"/>
            <a:ext cx="6593606" cy="34936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140F3-5869-7250-B90D-D10782D77146}"/>
              </a:ext>
            </a:extLst>
          </p:cNvPr>
          <p:cNvSpPr txBox="1"/>
          <p:nvPr/>
        </p:nvSpPr>
        <p:spPr>
          <a:xfrm>
            <a:off x="7610168" y="1769806"/>
            <a:ext cx="43458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</a:t>
            </a:r>
            <a:r>
              <a:rPr lang="en-GB" sz="2800" b="0" i="0" u="none" strike="noStrike" dirty="0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ive clients </a:t>
            </a:r>
            <a:r>
              <a:rPr lang="en-GB" sz="28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(3, 4, 5,9, and 10) demonstrate </a:t>
            </a:r>
            <a:r>
              <a:rPr lang="en-GB" sz="2800" b="0" i="0" u="none" strike="noStrike" dirty="0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deviating </a:t>
            </a:r>
            <a:r>
              <a:rPr lang="en-GB" sz="2800" b="0" i="0" u="none" strike="noStrike" dirty="0" err="1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behavioral</a:t>
            </a:r>
            <a:r>
              <a:rPr lang="en-GB" sz="2800" b="0" i="0" u="none" strike="noStrike" dirty="0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sz="2800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patterns.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C6F46-4F47-EB70-75D1-DDD962CAE073}"/>
              </a:ext>
            </a:extLst>
          </p:cNvPr>
          <p:cNvSpPr txBox="1"/>
          <p:nvPr/>
        </p:nvSpPr>
        <p:spPr>
          <a:xfrm>
            <a:off x="1179871" y="4837471"/>
            <a:ext cx="6251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u="none" strike="noStrike" dirty="0">
                <a:solidFill>
                  <a:srgbClr val="21212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These two eccentricity measures (parameter-based and global model-based) evaluate different things (local model </a:t>
            </a:r>
            <a:r>
              <a:rPr lang="en-GB" sz="2400" b="0" i="0" u="none" strike="noStrike" dirty="0" err="1">
                <a:solidFill>
                  <a:srgbClr val="21212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behavior</a:t>
            </a:r>
            <a:r>
              <a:rPr lang="en-GB" sz="2400" b="0" i="0" u="none" strike="noStrike" dirty="0">
                <a:solidFill>
                  <a:srgbClr val="21212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sz="2400" b="0" i="0" u="none" strike="noStrike" dirty="0" err="1">
                <a:solidFill>
                  <a:srgbClr val="21212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w.r.t.</a:t>
            </a:r>
            <a:r>
              <a:rPr lang="en-GB" sz="2400" b="0" i="0" u="none" strike="noStrike" dirty="0">
                <a:solidFill>
                  <a:srgbClr val="21212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the other clients’ local models and global model </a:t>
            </a:r>
            <a:r>
              <a:rPr lang="en-GB" sz="2400" b="0" i="0" u="none" strike="noStrike" dirty="0" err="1">
                <a:solidFill>
                  <a:srgbClr val="21212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behavior</a:t>
            </a:r>
            <a:r>
              <a:rPr lang="en-GB" sz="2400" b="0" i="0" u="none" strike="noStrike" dirty="0">
                <a:solidFill>
                  <a:srgbClr val="21212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sz="2400" b="0" i="0" u="none" strike="noStrike" dirty="0" err="1">
                <a:solidFill>
                  <a:srgbClr val="21212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w.r.t.</a:t>
            </a:r>
            <a:r>
              <a:rPr lang="en-GB" sz="2400" b="0" i="0" u="none" strike="noStrike" dirty="0">
                <a:solidFill>
                  <a:srgbClr val="21212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the client data, respectively). Hence, it is logical that they identify different clients with outlying </a:t>
            </a:r>
            <a:r>
              <a:rPr lang="en-GB" sz="2400" b="0" i="0" u="none" strike="noStrike" dirty="0" err="1">
                <a:solidFill>
                  <a:srgbClr val="21212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behavior</a:t>
            </a:r>
            <a:r>
              <a:rPr lang="en-GB" sz="2400" b="0" i="0" u="none" strike="noStrike" dirty="0">
                <a:solidFill>
                  <a:srgbClr val="21212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. </a:t>
            </a:r>
            <a:endParaRPr lang="en-SE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062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B472-31DF-C0E3-64D6-663ADD8A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8539-8207-AC7A-BC85-F78F1312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W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e have studied how eccentricity analysis can be used to evaluate the clients’ local models’ </a:t>
            </a:r>
            <a:r>
              <a:rPr lang="en-GB" b="0" i="0" u="none" strike="noStrike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behavior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and the global model’s customization to the client’s data.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defined eccentricity metrics have been benchmarked to the clients’ benefits and influence to investigate whether there 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re correlations between these concepts. The Kendall ranking 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m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ethod has been used for this purpose. </a:t>
            </a:r>
          </a:p>
          <a:p>
            <a:r>
              <a:rPr lang="en-GB" b="0" i="0" u="none" strike="noStrike" dirty="0">
                <a:solidFill>
                  <a:srgbClr val="37415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Our initial experiments with publicly available data have demonstrated that our defined measures can effectively monitor and identify clients with deviating </a:t>
            </a:r>
            <a:r>
              <a:rPr lang="en-GB" b="0" i="0" u="none" strike="noStrike" dirty="0" err="1">
                <a:solidFill>
                  <a:srgbClr val="37415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behavioral</a:t>
            </a:r>
            <a:r>
              <a:rPr lang="en-GB" b="0" i="0" u="none" strike="noStrike" dirty="0">
                <a:solidFill>
                  <a:srgbClr val="37415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patterns, individually or in combination, providing valuable insights.</a:t>
            </a:r>
            <a:endParaRPr lang="en-SE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246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B233-CE39-659B-84BE-D5B0E1F6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619F-FF85-0AEB-4CE5-3937E612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In federated learning, devices collaborate to train a global model while protecting their data privacy. </a:t>
            </a:r>
            <a:r>
              <a:rPr lang="en-GB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FL’s success depends on edge devices actively participating and their contributions towards the better performance of the federated model.</a:t>
            </a:r>
            <a:r>
              <a:rPr lang="en-GB" dirty="0">
                <a:solidFill>
                  <a:schemeClr val="accent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en-GB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Measuring how much each client contributes to the federation is </a:t>
            </a:r>
            <a:r>
              <a:rPr lang="en-GB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challenging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 in FL.</a:t>
            </a:r>
          </a:p>
          <a:p>
            <a:r>
              <a:rPr lang="en-GB" b="0" i="0" u="none" strike="noStrike" dirty="0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Evaluating clients’ contributions 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for optimal client selection and better performance is crucial.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To address these issues and understand client </a:t>
            </a:r>
            <a:r>
              <a:rPr lang="en-GB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behavior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 in FL, this research introduces a new method via </a:t>
            </a:r>
            <a:r>
              <a:rPr lang="en-GB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eccentricity analysis, 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as a promising solution.</a:t>
            </a:r>
            <a:endParaRPr lang="en-SE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188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4E9F-C15A-A749-C5ED-6CA6903B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Federated Learning</a:t>
            </a:r>
            <a:endParaRPr lang="en-SE" sz="5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7AAA-1F15-D505-2AEC-EACD77A402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E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F6E7FE-102C-C359-9BF4-C84557697A7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FL was introduced by Google researchers in a 2017 paper, "Communication-Efficient Learning of Deep Networks from Decentralized Data”.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FL 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is a decentralized machine learning approach that enables model training across multiple edge devices or servers while keeping data localized and private.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FL is gaining popularity because of its 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Privacy Preservation, Reduced Data Transfer, Edge Computing, Scalability, and Collaborative Training.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hree different FL categories can be recognized: horizontal FL, where clients hold distinct samples of the same features, vertical FL where clients possess unique attributes for shared instances, and transfer FL, a specialized form focused on adapting knowledge from one domain to enhance models in related domains.</a:t>
            </a:r>
          </a:p>
          <a:p>
            <a:endParaRPr lang="en-SE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278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FDDFE-41F4-F935-91A5-8FD62EE4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3" y="327799"/>
            <a:ext cx="10515600" cy="1325563"/>
          </a:xfrm>
        </p:spPr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Cont…</a:t>
            </a:r>
          </a:p>
        </p:txBody>
      </p:sp>
      <p:pic>
        <p:nvPicPr>
          <p:cNvPr id="12" name="Picture 11" descr="A diagram of a server&#10;&#10;Description automatically generated">
            <a:extLst>
              <a:ext uri="{FF2B5EF4-FFF2-40B4-BE49-F238E27FC236}">
                <a16:creationId xmlns:a16="http://schemas.microsoft.com/office/drawing/2014/main" id="{36EE70C9-DA23-8013-6F2A-060D69DD6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171" y="2370106"/>
            <a:ext cx="4295450" cy="27166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thickThin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6" name="Picture 15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18035046-9321-3F0B-271C-D08A6D74D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3" y="1503991"/>
            <a:ext cx="6066298" cy="43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1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F9604E-A1E4-FE83-9385-842E8528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Eccentricity Analysis</a:t>
            </a:r>
            <a:endParaRPr lang="en-SE" sz="5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5CADAE-93AD-F5A6-F953-03001017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TEDA (Typicality and Eccentricity-Based Data Analytics) is an alternative statistical framework. It is a systematic methodology that doesn't rely on prior assumptions and is based entirely on data and its mutual distribution in the data space.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Unlike some traditional statistical methods, TEDA doesn't require the assumption of independence among individual data samples and does not need an infinite number of data samples.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The eccentricity of a particular data sample </a:t>
            </a:r>
            <a:r>
              <a:rPr lang="en-GB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X</a:t>
            </a:r>
            <a:r>
              <a:rPr lang="en-GB" baseline="-25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</a:t>
            </a:r>
            <a:r>
              <a:rPr lang="en-GB" baseline="-25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when n ( &gt; 2</a:t>
            </a:r>
            <a:r>
              <a:rPr lang="en-GB" baseline="-25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) non-identical data samples are available i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 defined as the sum of the distances of </a:t>
            </a:r>
            <a:r>
              <a:rPr lang="en-GB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X</a:t>
            </a:r>
            <a:r>
              <a:rPr lang="en-GB" b="0" i="0" u="none" strike="noStrike" baseline="-2500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k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to all other existing data samples, divided by the sums of the distances from all data samples to all other data samples.</a:t>
            </a:r>
          </a:p>
          <a:p>
            <a:endParaRPr lang="en-SE" dirty="0"/>
          </a:p>
        </p:txBody>
      </p:sp>
      <p:pic>
        <p:nvPicPr>
          <p:cNvPr id="9" name="Picture 8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0503342B-D566-120A-9799-7D62BC992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27" y="5220009"/>
            <a:ext cx="3597874" cy="12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4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53106-62DF-4791-098D-D854A4E9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b="1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Neural Network Parameters and Hessian Matrix</a:t>
            </a:r>
            <a:endParaRPr lang="en-SE" sz="6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4656B9-D0AC-E66E-90C6-2BF3DFB4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A Neural Network (NN) typically contains an input layer, a few hidden layers, and an output layer. These layers are interconnected with weights and biases.</a:t>
            </a:r>
          </a:p>
          <a:p>
            <a:r>
              <a:rPr lang="en-GB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weights and biases of the NN are initially set to random values and updated iteratively during the training process to minimize the prediction error over time.</a:t>
            </a:r>
          </a:p>
          <a:p>
            <a:r>
              <a:rPr lang="en-GB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prediction error is assessed using a loss function, which is used to compute gradients for weight and bias updates.</a:t>
            </a:r>
          </a:p>
          <a:p>
            <a:pPr marL="0" indent="0">
              <a:buNone/>
            </a:pPr>
            <a:endParaRPr lang="en-GB" b="1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7252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0211-1F7C-5142-B36E-94C7616F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A3BA-5299-A16F-80B4-547A225E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1825625"/>
            <a:ext cx="5867400" cy="3247820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37415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Hessian is a mathematical function that describes the curvature of a scalar function at a specific point.</a:t>
            </a:r>
          </a:p>
          <a:p>
            <a:r>
              <a:rPr lang="en-GB" b="0" i="0" u="none" strike="noStrike" dirty="0">
                <a:solidFill>
                  <a:srgbClr val="37415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Hessian matrix can capture curvature information of the loss function concerning NN parameter changes.</a:t>
            </a:r>
          </a:p>
          <a:p>
            <a:r>
              <a:rPr lang="en-GB" b="0" i="0" u="none" strike="noStrike" dirty="0">
                <a:solidFill>
                  <a:srgbClr val="37415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It provides insights into how small changes in individual parameters collectively affect the change in the overall loss function.</a:t>
            </a:r>
          </a:p>
          <a:p>
            <a:endParaRPr lang="en-GB" b="0" i="0" u="none" strike="noStrike" dirty="0">
              <a:solidFill>
                <a:srgbClr val="37415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GB" b="0" i="0" u="none" strike="noStrike" dirty="0">
              <a:solidFill>
                <a:srgbClr val="37415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GB" b="0" i="0" u="none" strike="noStrike" dirty="0">
              <a:solidFill>
                <a:srgbClr val="37415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SE" dirty="0"/>
          </a:p>
        </p:txBody>
      </p:sp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EB8A59F5-ACDB-ED07-58EC-63258D90F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" y="1514168"/>
            <a:ext cx="5212557" cy="46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2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A09D-2E16-8FBE-CDB6-FBD1F1D8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C46B-1E74-215C-6523-B0D7F8B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" y="1690688"/>
            <a:ext cx="50316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Data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The data set was obtained through experiments at a key-value store database in a cluster and is publicly available.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Contained </a:t>
            </a:r>
            <a:r>
              <a:rPr lang="en-GB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24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 distinct clients, </a:t>
            </a:r>
            <a:r>
              <a:rPr lang="en-GB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197 features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, and </a:t>
            </a:r>
            <a:r>
              <a:rPr lang="en-GB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24,225 data points </a:t>
            </a:r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per client</a:t>
            </a:r>
          </a:p>
          <a:p>
            <a:r>
              <a:rPr lang="en-GB" dirty="0">
                <a:latin typeface="Angsana New" panose="02020603050405020304" pitchFamily="18" charset="-34"/>
                <a:cs typeface="Angsana New" panose="02020603050405020304" pitchFamily="18" charset="-34"/>
              </a:rPr>
              <a:t>In this study, the target variable to predict was “a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verage read latency, " a continuous value.</a:t>
            </a:r>
            <a:endParaRPr lang="en-GB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SE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72F927-E269-10AC-FD05-8EC835A11EB0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633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E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Federated Model Training Setup</a:t>
            </a:r>
          </a:p>
          <a:p>
            <a:r>
              <a:rPr lang="en-SE" dirty="0">
                <a:latin typeface="Angsana New" panose="02020603050405020304" pitchFamily="18" charset="-34"/>
                <a:cs typeface="Angsana New" panose="02020603050405020304" pitchFamily="18" charset="-34"/>
              </a:rPr>
              <a:t>A </a:t>
            </a:r>
            <a:r>
              <a:rPr lang="en-SE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shallow neural network for regression </a:t>
            </a:r>
            <a:r>
              <a:rPr lang="en-SE" dirty="0">
                <a:latin typeface="Angsana New" panose="02020603050405020304" pitchFamily="18" charset="-34"/>
                <a:cs typeface="Angsana New" panose="02020603050405020304" pitchFamily="18" charset="-34"/>
              </a:rPr>
              <a:t>with an input layer, two hidden layers, and the output layer.</a:t>
            </a:r>
          </a:p>
          <a:p>
            <a:r>
              <a:rPr lang="en-SE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SGD</a:t>
            </a:r>
            <a:r>
              <a:rPr lang="en-SE" dirty="0">
                <a:latin typeface="Angsana New" panose="02020603050405020304" pitchFamily="18" charset="-34"/>
                <a:cs typeface="Angsana New" panose="02020603050405020304" pitchFamily="18" charset="-34"/>
              </a:rPr>
              <a:t> as optimization algorithm, learning rate set at </a:t>
            </a:r>
            <a:r>
              <a:rPr lang="en-SE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0.005</a:t>
            </a:r>
            <a:r>
              <a:rPr lang="en-SE" dirty="0">
                <a:latin typeface="Angsana New" panose="02020603050405020304" pitchFamily="18" charset="-34"/>
                <a:cs typeface="Angsana New" panose="02020603050405020304" pitchFamily="18" charset="-34"/>
              </a:rPr>
              <a:t>, where </a:t>
            </a:r>
            <a:r>
              <a:rPr lang="en-SE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MAE</a:t>
            </a:r>
            <a:r>
              <a:rPr lang="en-SE" dirty="0">
                <a:latin typeface="Angsana New" panose="02020603050405020304" pitchFamily="18" charset="-34"/>
                <a:cs typeface="Angsana New" panose="02020603050405020304" pitchFamily="18" charset="-34"/>
              </a:rPr>
              <a:t> was the loss function.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During training, </a:t>
            </a:r>
            <a:r>
              <a:rPr lang="en-GB" b="0" i="0" u="none" strike="noStrike" dirty="0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mini-batch SGD 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was utilized, with a batch size of </a:t>
            </a:r>
            <a:r>
              <a:rPr lang="en-GB" b="0" i="0" u="none" strike="noStrike" dirty="0">
                <a:solidFill>
                  <a:schemeClr val="accent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64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following Experimentation was carried out with a holdout validation set compromising 33% of the entire data.</a:t>
            </a:r>
          </a:p>
        </p:txBody>
      </p:sp>
    </p:spTree>
    <p:extLst>
      <p:ext uri="{BB962C8B-B14F-4D97-AF65-F5344CB8AC3E}">
        <p14:creationId xmlns:p14="http://schemas.microsoft.com/office/powerpoint/2010/main" val="364280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48BE-D642-E09D-D8F1-7A84243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5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Baseline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D293-F5F1-FC4E-9A6E-85E8F392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4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SE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Clients Benefit from the federation.</a:t>
            </a:r>
          </a:p>
          <a:p>
            <a:r>
              <a:rPr lang="en-SE" dirty="0">
                <a:latin typeface="Angsana New" panose="02020603050405020304" pitchFamily="18" charset="-34"/>
                <a:cs typeface="Angsana New" panose="02020603050405020304" pitchFamily="18" charset="-34"/>
              </a:rPr>
              <a:t>We trained clients’ local models (only using clients’ data) and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calculated the performance difference between the local and federated models.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For the client </a:t>
            </a:r>
            <a:r>
              <a:rPr lang="en-US" i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US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benefit score is given in the following equation.</a:t>
            </a: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SE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080D71-A530-DBF5-3E44-599177E5307B}"/>
              </a:ext>
            </a:extLst>
          </p:cNvPr>
          <p:cNvSpPr txBox="1">
            <a:spLocks/>
          </p:cNvSpPr>
          <p:nvPr/>
        </p:nvSpPr>
        <p:spPr>
          <a:xfrm>
            <a:off x="6211529" y="180278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SE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Contribution Evaluation via Deletion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The influence (contribution) of each party involved in horizontal FL can be calculated using the client deletion approach.</a:t>
            </a:r>
          </a:p>
          <a:p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In this strategy, the dataset provided by a certain client (e.g., client </a:t>
            </a:r>
            <a:r>
              <a:rPr lang="en-GB" b="0" i="0" u="none" strike="noStrike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GB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 is skipped, and the global model (M′) is built considering other clients’ local models.</a:t>
            </a:r>
            <a:endParaRPr lang="en-SE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C5F5E-A20E-B585-DC6D-151FADC52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05" y="4896805"/>
            <a:ext cx="2989621" cy="535107"/>
          </a:xfrm>
          <a:prstGeom prst="rect">
            <a:avLst/>
          </a:prstGeom>
        </p:spPr>
      </p:pic>
      <p:pic>
        <p:nvPicPr>
          <p:cNvPr id="8" name="Picture 7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A727419E-59F2-7617-426F-E3B11C15F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79" y="5139813"/>
            <a:ext cx="2603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013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ricsson-BTH_meeting_2023-06-21" id="{AED4F1DB-B544-0C47-840D-96112D58D761}" vid="{9B3008DE-F962-2A49-BCD8-172774EDF5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72CEAB34FD4D44B5A809D05A37A17F" ma:contentTypeVersion="12" ma:contentTypeDescription="Skapa ett nytt dokument." ma:contentTypeScope="" ma:versionID="c4bbe2705bde80869ff221d4330f1fe9">
  <xsd:schema xmlns:xsd="http://www.w3.org/2001/XMLSchema" xmlns:xs="http://www.w3.org/2001/XMLSchema" xmlns:p="http://schemas.microsoft.com/office/2006/metadata/properties" xmlns:ns3="60627fb2-bcc0-4b7f-bcf2-982747665f8e" xmlns:ns4="4b8dfc27-481f-429a-9578-59dce73bc6f8" targetNamespace="http://schemas.microsoft.com/office/2006/metadata/properties" ma:root="true" ma:fieldsID="035459ddf76f45acfcfb5a4922d25339" ns3:_="" ns4:_="">
    <xsd:import namespace="60627fb2-bcc0-4b7f-bcf2-982747665f8e"/>
    <xsd:import namespace="4b8dfc27-481f-429a-9578-59dce73bc6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27fb2-bcc0-4b7f-bcf2-982747665f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dfc27-481f-429a-9578-59dce73bc6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627fb2-bcc0-4b7f-bcf2-982747665f8e" xsi:nil="true"/>
  </documentManagement>
</p:properties>
</file>

<file path=customXml/itemProps1.xml><?xml version="1.0" encoding="utf-8"?>
<ds:datastoreItem xmlns:ds="http://schemas.openxmlformats.org/officeDocument/2006/customXml" ds:itemID="{61B89066-907F-480F-9F9C-8E1983C362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05B249-6242-4728-93F7-8E0E5D5F0908}">
  <ds:schemaRefs>
    <ds:schemaRef ds:uri="4b8dfc27-481f-429a-9578-59dce73bc6f8"/>
    <ds:schemaRef ds:uri="60627fb2-bcc0-4b7f-bcf2-982747665f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C997D3-E3E2-43B3-8A0F-232DFA2446C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60627fb2-bcc0-4b7f-bcf2-982747665f8e"/>
    <ds:schemaRef ds:uri="4b8dfc27-481f-429a-9578-59dce73bc6f8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2_Office Theme</Template>
  <TotalTime>1857</TotalTime>
  <Words>1478</Words>
  <Application>Microsoft Macintosh PowerPoint</Application>
  <PresentationFormat>Widescreen</PresentationFormat>
  <Paragraphs>94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Angsana New</vt:lpstr>
      <vt:lpstr>Arial</vt:lpstr>
      <vt:lpstr>Calibri</vt:lpstr>
      <vt:lpstr>Calibri Light</vt:lpstr>
      <vt:lpstr>Söhne</vt:lpstr>
      <vt:lpstr>2_Office Theme</vt:lpstr>
      <vt:lpstr>PowerPoint Presentation</vt:lpstr>
      <vt:lpstr>Introduction</vt:lpstr>
      <vt:lpstr>Federated Learning</vt:lpstr>
      <vt:lpstr>Cont…</vt:lpstr>
      <vt:lpstr>Eccentricity Analysis</vt:lpstr>
      <vt:lpstr>Neural Network Parameters and Hessian Matrix</vt:lpstr>
      <vt:lpstr>Cont…</vt:lpstr>
      <vt:lpstr>Experimental Setup</vt:lpstr>
      <vt:lpstr>Baseline Approaches</vt:lpstr>
      <vt:lpstr>Proposed Approach</vt:lpstr>
      <vt:lpstr>Results</vt:lpstr>
      <vt:lpstr>Results</vt:lpstr>
      <vt:lpstr>Kendal Ranking Comparison</vt:lpstr>
      <vt:lpstr>Eccentric Signatures</vt:lpstr>
      <vt:lpstr>Eccentric Signature with Parameters</vt:lpstr>
      <vt:lpstr>Eccentric Signature with Hessian Matrixes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Tharuka Kasthuriarachchige</dc:creator>
  <cp:lastModifiedBy>Tharuka Kasthuriarachchige</cp:lastModifiedBy>
  <cp:revision>8</cp:revision>
  <dcterms:created xsi:type="dcterms:W3CDTF">2023-10-26T11:30:56Z</dcterms:created>
  <dcterms:modified xsi:type="dcterms:W3CDTF">2023-10-27T22:59:48Z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0x0101003172CEAB34FD4D44B5A809D05A37A17F</vt:lpwstr>
  </property>
</Properties>
</file>