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70" r:id="rId6"/>
    <p:sldId id="271" r:id="rId7"/>
    <p:sldId id="272" r:id="rId8"/>
    <p:sldId id="273" r:id="rId9"/>
    <p:sldId id="274" r:id="rId10"/>
    <p:sldId id="262" r:id="rId11"/>
    <p:sldId id="265" r:id="rId12"/>
    <p:sldId id="263" r:id="rId13"/>
    <p:sldId id="266" r:id="rId14"/>
    <p:sldId id="264" r:id="rId15"/>
    <p:sldId id="275" r:id="rId16"/>
    <p:sldId id="297" r:id="rId17"/>
    <p:sldId id="277" r:id="rId18"/>
    <p:sldId id="298" r:id="rId19"/>
    <p:sldId id="299" r:id="rId20"/>
    <p:sldId id="300" r:id="rId21"/>
    <p:sldId id="276" r:id="rId22"/>
    <p:sldId id="278" r:id="rId23"/>
    <p:sldId id="279" r:id="rId24"/>
    <p:sldId id="280" r:id="rId25"/>
    <p:sldId id="281" r:id="rId26"/>
    <p:sldId id="282" r:id="rId27"/>
    <p:sldId id="292" r:id="rId28"/>
    <p:sldId id="293" r:id="rId29"/>
    <p:sldId id="294" r:id="rId30"/>
    <p:sldId id="295" r:id="rId31"/>
    <p:sldId id="296" r:id="rId32"/>
    <p:sldId id="283" r:id="rId33"/>
    <p:sldId id="284" r:id="rId34"/>
    <p:sldId id="288" r:id="rId35"/>
    <p:sldId id="285" r:id="rId36"/>
    <p:sldId id="289" r:id="rId37"/>
    <p:sldId id="286" r:id="rId38"/>
    <p:sldId id="287" r:id="rId39"/>
    <p:sldId id="290" r:id="rId40"/>
    <p:sldId id="267" r:id="rId41"/>
    <p:sldId id="268" r:id="rId42"/>
    <p:sldId id="269" r:id="rId43"/>
    <p:sldId id="291" r:id="rId44"/>
    <p:sldId id="259" r:id="rId45"/>
    <p:sldId id="26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25-07-2017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25-07-2017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25-07-2017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25-07-2017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25-07-2017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25-07-2017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25-07-2017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25-07-2017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25-07-2017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25-07-2017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25-07-2017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25-07-2017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
        <p:nvSpPr>
          <p:cNvPr id="3" name="Subtitle 2"/>
          <p:cNvSpPr>
            <a:spLocks noGrp="1"/>
          </p:cNvSpPr>
          <p:nvPr>
            <p:ph type="subTitle" idx="1"/>
          </p:nvPr>
        </p:nvSpPr>
        <p:spPr/>
        <p:txBody>
          <a:bodyPr/>
          <a:lstStyle/>
          <a:p>
            <a:r>
              <a:rPr lang="en-US" dirty="0" smtClean="0"/>
              <a:t>Se/2013/059</a:t>
            </a:r>
          </a:p>
          <a:p>
            <a:r>
              <a:rPr lang="en-US" dirty="0" smtClean="0"/>
              <a:t>W.J.A.J.K. Wijesinghe</a:t>
            </a:r>
            <a:endParaRPr lang="en-US" dirty="0"/>
          </a:p>
        </p:txBody>
      </p:sp>
    </p:spTree>
    <p:extLst>
      <p:ext uri="{BB962C8B-B14F-4D97-AF65-F5344CB8AC3E}">
        <p14:creationId xmlns:p14="http://schemas.microsoft.com/office/powerpoint/2010/main" val="32171901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Verification</a:t>
            </a:r>
            <a:endParaRPr lang="en-US" dirty="0"/>
          </a:p>
        </p:txBody>
      </p:sp>
      <p:sp>
        <p:nvSpPr>
          <p:cNvPr id="3" name="Content Placeholder 2"/>
          <p:cNvSpPr>
            <a:spLocks noGrp="1"/>
          </p:cNvSpPr>
          <p:nvPr>
            <p:ph idx="1"/>
          </p:nvPr>
        </p:nvSpPr>
        <p:spPr/>
        <p:txBody>
          <a:bodyPr>
            <a:normAutofit lnSpcReduction="10000"/>
          </a:bodyPr>
          <a:lstStyle/>
          <a:p>
            <a:pPr lvl="0"/>
            <a:r>
              <a:rPr lang="en-US" dirty="0"/>
              <a:t>Software verification is a discipline of software engineering whose goal is to assure that software fully satisfies all the expected requirements.</a:t>
            </a:r>
          </a:p>
          <a:p>
            <a:r>
              <a:rPr lang="en-US" i="1" dirty="0"/>
              <a:t>Source: Wikipedia </a:t>
            </a:r>
            <a:endParaRPr lang="en-US" dirty="0"/>
          </a:p>
          <a:p>
            <a:r>
              <a:rPr lang="en-US" dirty="0"/>
              <a:t>T</a:t>
            </a:r>
            <a:r>
              <a:rPr lang="en-US" dirty="0" smtClean="0"/>
              <a:t>he </a:t>
            </a:r>
            <a:r>
              <a:rPr lang="en-US" dirty="0"/>
              <a:t>process of evaluating a system or component to determine whether the product of a given development phase satisfy the conditions imposed at the start of that process.</a:t>
            </a:r>
          </a:p>
          <a:p>
            <a:r>
              <a:rPr lang="en-US" i="1" dirty="0"/>
              <a:t>Source: IEEE</a:t>
            </a:r>
            <a:endParaRPr lang="en-US" dirty="0"/>
          </a:p>
          <a:p>
            <a:endParaRPr lang="en-US" dirty="0"/>
          </a:p>
        </p:txBody>
      </p:sp>
    </p:spTree>
    <p:extLst>
      <p:ext uri="{BB962C8B-B14F-4D97-AF65-F5344CB8AC3E}">
        <p14:creationId xmlns:p14="http://schemas.microsoft.com/office/powerpoint/2010/main" val="24447861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Verification(Cont.)</a:t>
            </a:r>
            <a:endParaRPr lang="en-US" dirty="0"/>
          </a:p>
        </p:txBody>
      </p:sp>
      <p:sp>
        <p:nvSpPr>
          <p:cNvPr id="3" name="Content Placeholder 2"/>
          <p:cNvSpPr>
            <a:spLocks noGrp="1"/>
          </p:cNvSpPr>
          <p:nvPr>
            <p:ph idx="1"/>
          </p:nvPr>
        </p:nvSpPr>
        <p:spPr/>
        <p:txBody>
          <a:bodyPr/>
          <a:lstStyle/>
          <a:p>
            <a:r>
              <a:rPr lang="en-US" dirty="0" smtClean="0"/>
              <a:t>Process -  related</a:t>
            </a:r>
          </a:p>
          <a:p>
            <a:r>
              <a:rPr lang="en-US" dirty="0" smtClean="0"/>
              <a:t>Am I building the product right ?</a:t>
            </a:r>
          </a:p>
          <a:p>
            <a:r>
              <a:rPr lang="en-US" dirty="0" smtClean="0"/>
              <a:t>Am I accessing the right data ? (in the right place; in the right way)</a:t>
            </a:r>
            <a:endParaRPr lang="en-US" dirty="0"/>
          </a:p>
        </p:txBody>
      </p:sp>
    </p:spTree>
    <p:extLst>
      <p:ext uri="{BB962C8B-B14F-4D97-AF65-F5344CB8AC3E}">
        <p14:creationId xmlns:p14="http://schemas.microsoft.com/office/powerpoint/2010/main" val="22954091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Validation</a:t>
            </a:r>
            <a:endParaRPr lang="en-US" dirty="0"/>
          </a:p>
        </p:txBody>
      </p:sp>
      <p:sp>
        <p:nvSpPr>
          <p:cNvPr id="3" name="Content Placeholder 2"/>
          <p:cNvSpPr>
            <a:spLocks noGrp="1"/>
          </p:cNvSpPr>
          <p:nvPr>
            <p:ph idx="1"/>
          </p:nvPr>
        </p:nvSpPr>
        <p:spPr/>
        <p:txBody>
          <a:bodyPr/>
          <a:lstStyle/>
          <a:p>
            <a:r>
              <a:rPr lang="en-US" dirty="0"/>
              <a:t>Validation: process of evaluating a system or component during or at the end of the development process to determine whether it satisfies specified requirements.</a:t>
            </a:r>
          </a:p>
          <a:p>
            <a:r>
              <a:rPr lang="en-US" i="1" dirty="0"/>
              <a:t>Source: IEEE</a:t>
            </a:r>
            <a:endParaRPr lang="en-US" dirty="0"/>
          </a:p>
          <a:p>
            <a:endParaRPr lang="en-US" dirty="0"/>
          </a:p>
        </p:txBody>
      </p:sp>
    </p:spTree>
    <p:extLst>
      <p:ext uri="{BB962C8B-B14F-4D97-AF65-F5344CB8AC3E}">
        <p14:creationId xmlns:p14="http://schemas.microsoft.com/office/powerpoint/2010/main" val="22840416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Validation(cont.)</a:t>
            </a:r>
            <a:endParaRPr lang="en-US" dirty="0"/>
          </a:p>
        </p:txBody>
      </p:sp>
      <p:sp>
        <p:nvSpPr>
          <p:cNvPr id="3" name="Content Placeholder 2"/>
          <p:cNvSpPr>
            <a:spLocks noGrp="1"/>
          </p:cNvSpPr>
          <p:nvPr>
            <p:ph idx="1"/>
          </p:nvPr>
        </p:nvSpPr>
        <p:spPr/>
        <p:txBody>
          <a:bodyPr/>
          <a:lstStyle/>
          <a:p>
            <a:r>
              <a:rPr lang="en-US" dirty="0" smtClean="0"/>
              <a:t>Product - related</a:t>
            </a:r>
          </a:p>
          <a:p>
            <a:r>
              <a:rPr lang="en-US" dirty="0" smtClean="0"/>
              <a:t>Am </a:t>
            </a:r>
            <a:r>
              <a:rPr lang="en-US" dirty="0"/>
              <a:t>I building the right product ?</a:t>
            </a:r>
          </a:p>
          <a:p>
            <a:r>
              <a:rPr lang="en-US" dirty="0"/>
              <a:t>Am I accessing the right data ? ( in terms of the data required to satisfy the customer requirements.)</a:t>
            </a:r>
          </a:p>
          <a:p>
            <a:endParaRPr lang="en-US" dirty="0"/>
          </a:p>
        </p:txBody>
      </p:sp>
    </p:spTree>
    <p:extLst>
      <p:ext uri="{BB962C8B-B14F-4D97-AF65-F5344CB8AC3E}">
        <p14:creationId xmlns:p14="http://schemas.microsoft.com/office/powerpoint/2010/main" val="28769341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vs. Validation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10316578" cy="3015825"/>
          </a:xfrm>
        </p:spPr>
      </p:pic>
    </p:spTree>
    <p:extLst>
      <p:ext uri="{BB962C8B-B14F-4D97-AF65-F5344CB8AC3E}">
        <p14:creationId xmlns:p14="http://schemas.microsoft.com/office/powerpoint/2010/main" val="17802775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vs. </a:t>
            </a:r>
            <a:r>
              <a:rPr lang="en-US" dirty="0" smtClean="0"/>
              <a:t>Validation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9509415" cy="4583844"/>
          </a:xfrm>
        </p:spPr>
      </p:pic>
    </p:spTree>
    <p:extLst>
      <p:ext uri="{BB962C8B-B14F-4D97-AF65-F5344CB8AC3E}">
        <p14:creationId xmlns:p14="http://schemas.microsoft.com/office/powerpoint/2010/main" val="94954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inspection and reviews</a:t>
            </a:r>
          </a:p>
        </p:txBody>
      </p:sp>
      <p:sp>
        <p:nvSpPr>
          <p:cNvPr id="3" name="Content Placeholder 2"/>
          <p:cNvSpPr>
            <a:spLocks noGrp="1"/>
          </p:cNvSpPr>
          <p:nvPr>
            <p:ph idx="1"/>
          </p:nvPr>
        </p:nvSpPr>
        <p:spPr/>
        <p:txBody>
          <a:bodyPr/>
          <a:lstStyle/>
          <a:p>
            <a:r>
              <a:rPr lang="en-US" dirty="0"/>
              <a:t>Inspection in software engineering, refers to peer review of any work product by trained individuals who look for defects using a well defined process. An inspection might also be referred to as a Fagan inspection after Michael Fagan, the creator of a very popular software inspection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41" y="4343399"/>
            <a:ext cx="3072684" cy="2304513"/>
          </a:xfrm>
          <a:prstGeom prst="rect">
            <a:avLst/>
          </a:prstGeom>
        </p:spPr>
      </p:pic>
    </p:spTree>
    <p:extLst>
      <p:ext uri="{BB962C8B-B14F-4D97-AF65-F5344CB8AC3E}">
        <p14:creationId xmlns:p14="http://schemas.microsoft.com/office/powerpoint/2010/main" val="39377684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 LEVELS </a:t>
            </a:r>
          </a:p>
        </p:txBody>
      </p:sp>
      <p:sp>
        <p:nvSpPr>
          <p:cNvPr id="3" name="Content Placeholder 2"/>
          <p:cNvSpPr>
            <a:spLocks noGrp="1"/>
          </p:cNvSpPr>
          <p:nvPr>
            <p:ph idx="1"/>
          </p:nvPr>
        </p:nvSpPr>
        <p:spPr/>
        <p:txBody>
          <a:bodyPr>
            <a:normAutofit fontScale="92500" lnSpcReduction="10000"/>
          </a:bodyPr>
          <a:lstStyle/>
          <a:p>
            <a:r>
              <a:rPr lang="en-US" dirty="0"/>
              <a:t>Functional </a:t>
            </a:r>
            <a:r>
              <a:rPr lang="en-US" dirty="0" smtClean="0"/>
              <a:t>Testing</a:t>
            </a:r>
          </a:p>
          <a:p>
            <a:pPr lvl="1"/>
            <a:r>
              <a:rPr lang="en-US" dirty="0"/>
              <a:t>This is a type of black-box testing that is based on the specifications of the software that is to </a:t>
            </a:r>
            <a:r>
              <a:rPr lang="en-US" dirty="0" smtClean="0"/>
              <a:t>be tested</a:t>
            </a:r>
            <a:r>
              <a:rPr lang="en-US" dirty="0"/>
              <a:t>. The application is tested by providing input and then the results are examined that need </a:t>
            </a:r>
            <a:r>
              <a:rPr lang="en-US" dirty="0" smtClean="0"/>
              <a:t>to conform </a:t>
            </a:r>
            <a:r>
              <a:rPr lang="en-US" dirty="0"/>
              <a:t>to the functionality it was intended for. Functional testing of a software is conducted on </a:t>
            </a:r>
            <a:r>
              <a:rPr lang="en-US" dirty="0" smtClean="0"/>
              <a:t>a complete</a:t>
            </a:r>
            <a:r>
              <a:rPr lang="en-US" dirty="0"/>
              <a:t>, integrated system to evaluate the system's compliance with its specified requirements.</a:t>
            </a:r>
          </a:p>
          <a:p>
            <a:r>
              <a:rPr lang="en-US" dirty="0"/>
              <a:t>Non-functional </a:t>
            </a:r>
            <a:r>
              <a:rPr lang="en-US" dirty="0" smtClean="0"/>
              <a:t>Testing</a:t>
            </a:r>
          </a:p>
          <a:p>
            <a:pPr lvl="1"/>
            <a:r>
              <a:rPr lang="en-US" dirty="0" smtClean="0"/>
              <a:t>Non-functional testing </a:t>
            </a:r>
            <a:r>
              <a:rPr lang="en-US" dirty="0"/>
              <a:t>involves testing a software from the requirements which are nonfunctional in nature </a:t>
            </a:r>
            <a:r>
              <a:rPr lang="en-US" dirty="0" smtClean="0"/>
              <a:t>but important </a:t>
            </a:r>
            <a:r>
              <a:rPr lang="en-US" dirty="0"/>
              <a:t>such as performance, security, user interface, etc.</a:t>
            </a:r>
          </a:p>
        </p:txBody>
      </p:sp>
    </p:spTree>
    <p:extLst>
      <p:ext uri="{BB962C8B-B14F-4D97-AF65-F5344CB8AC3E}">
        <p14:creationId xmlns:p14="http://schemas.microsoft.com/office/powerpoint/2010/main" val="6608273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a:t>
            </a:r>
            <a:r>
              <a:rPr lang="en-US" dirty="0"/>
              <a:t>prioritization</a:t>
            </a:r>
          </a:p>
        </p:txBody>
      </p:sp>
      <p:sp>
        <p:nvSpPr>
          <p:cNvPr id="3" name="Content Placeholder 2"/>
          <p:cNvSpPr>
            <a:spLocks noGrp="1"/>
          </p:cNvSpPr>
          <p:nvPr>
            <p:ph idx="1"/>
          </p:nvPr>
        </p:nvSpPr>
        <p:spPr/>
        <p:txBody>
          <a:bodyPr/>
          <a:lstStyle/>
          <a:p>
            <a:r>
              <a:rPr lang="en-US" dirty="0"/>
              <a:t>Test case prioritization provides a way to schedule and run test cases, which have the highest priority in order to provide earlier detect faults</a:t>
            </a:r>
            <a:r>
              <a:rPr lang="en-US" dirty="0" smtClean="0"/>
              <a:t>. </a:t>
            </a:r>
            <a:r>
              <a:rPr lang="en-US" dirty="0"/>
              <a:t>Test Case Prioritization Techniques Prioritization for Rate of Fault Detection This goal is described as one of improving our test suite's rate of fault detection.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48" y="4117408"/>
            <a:ext cx="3067231" cy="2740591"/>
          </a:xfrm>
          <a:prstGeom prst="rect">
            <a:avLst/>
          </a:prstGeom>
        </p:spPr>
      </p:pic>
    </p:spTree>
    <p:extLst>
      <p:ext uri="{BB962C8B-B14F-4D97-AF65-F5344CB8AC3E}">
        <p14:creationId xmlns:p14="http://schemas.microsoft.com/office/powerpoint/2010/main" val="10292277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US" dirty="0"/>
              <a:t>Automated testing tools are capable of executing tests, reporting outcomes and comparing results with earlier test runs. Tests carried out with these tools can be run repeatedly, at any time of day. The method or process being used to implement automation is called a test automation framework.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664" y="4250028"/>
            <a:ext cx="5614507" cy="2467915"/>
          </a:xfrm>
          <a:prstGeom prst="rect">
            <a:avLst/>
          </a:prstGeom>
        </p:spPr>
      </p:pic>
    </p:spTree>
    <p:extLst>
      <p:ext uri="{BB962C8B-B14F-4D97-AF65-F5344CB8AC3E}">
        <p14:creationId xmlns:p14="http://schemas.microsoft.com/office/powerpoint/2010/main" val="9184965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numCol="2">
            <a:normAutofit fontScale="92500" lnSpcReduction="10000"/>
          </a:bodyPr>
          <a:lstStyle/>
          <a:p>
            <a:r>
              <a:rPr lang="en-US" dirty="0" smtClean="0"/>
              <a:t>Definition</a:t>
            </a:r>
          </a:p>
          <a:p>
            <a:r>
              <a:rPr lang="en-US" dirty="0" smtClean="0"/>
              <a:t>What is Quality ?</a:t>
            </a:r>
          </a:p>
          <a:p>
            <a:r>
              <a:rPr lang="en-US" dirty="0" smtClean="0"/>
              <a:t>Who does Testing ?</a:t>
            </a:r>
          </a:p>
          <a:p>
            <a:r>
              <a:rPr lang="en-US" dirty="0"/>
              <a:t>When to Start Testing </a:t>
            </a:r>
            <a:r>
              <a:rPr lang="en-US" dirty="0" smtClean="0"/>
              <a:t>?</a:t>
            </a:r>
          </a:p>
          <a:p>
            <a:r>
              <a:rPr lang="en-US" dirty="0"/>
              <a:t>When to Stop Testing </a:t>
            </a:r>
            <a:r>
              <a:rPr lang="en-US" dirty="0" smtClean="0"/>
              <a:t>?</a:t>
            </a:r>
          </a:p>
          <a:p>
            <a:r>
              <a:rPr lang="en-US" dirty="0"/>
              <a:t>Software </a:t>
            </a:r>
            <a:r>
              <a:rPr lang="en-US" dirty="0" smtClean="0"/>
              <a:t>Verification</a:t>
            </a:r>
          </a:p>
          <a:p>
            <a:r>
              <a:rPr lang="en-US" dirty="0"/>
              <a:t>Software </a:t>
            </a:r>
            <a:r>
              <a:rPr lang="en-US" dirty="0" smtClean="0"/>
              <a:t>Validation</a:t>
            </a:r>
          </a:p>
          <a:p>
            <a:r>
              <a:rPr lang="en-US" dirty="0" smtClean="0"/>
              <a:t>Software Testing Levels</a:t>
            </a:r>
          </a:p>
          <a:p>
            <a:r>
              <a:rPr lang="en-US" dirty="0"/>
              <a:t>Software Testing </a:t>
            </a:r>
            <a:r>
              <a:rPr lang="en-US" dirty="0" smtClean="0"/>
              <a:t>Methods</a:t>
            </a:r>
          </a:p>
          <a:p>
            <a:r>
              <a:rPr lang="en-US" dirty="0"/>
              <a:t>Software Testing </a:t>
            </a:r>
            <a:r>
              <a:rPr lang="en-US" dirty="0" smtClean="0"/>
              <a:t>Standards</a:t>
            </a:r>
          </a:p>
          <a:p>
            <a:r>
              <a:rPr lang="en-US" dirty="0" smtClean="0"/>
              <a:t>QA, QC &amp; Testing</a:t>
            </a:r>
          </a:p>
          <a:p>
            <a:endParaRPr lang="en-US" dirty="0" smtClean="0"/>
          </a:p>
          <a:p>
            <a:endParaRPr lang="en-US" dirty="0" smtClean="0"/>
          </a:p>
          <a:p>
            <a:endParaRPr lang="en-US" dirty="0"/>
          </a:p>
        </p:txBody>
      </p:sp>
    </p:spTree>
    <p:extLst>
      <p:ext uri="{BB962C8B-B14F-4D97-AF65-F5344CB8AC3E}">
        <p14:creationId xmlns:p14="http://schemas.microsoft.com/office/powerpoint/2010/main" val="1611873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tools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640" y="1931819"/>
            <a:ext cx="7687055" cy="4831863"/>
          </a:xfrm>
        </p:spPr>
      </p:pic>
    </p:spTree>
    <p:extLst>
      <p:ext uri="{BB962C8B-B14F-4D97-AF65-F5344CB8AC3E}">
        <p14:creationId xmlns:p14="http://schemas.microsoft.com/office/powerpoint/2010/main" val="23639698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Testing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Functional </a:t>
            </a:r>
            <a:r>
              <a:rPr lang="en-US" dirty="0" smtClean="0"/>
              <a:t>Testing</a:t>
            </a:r>
          </a:p>
          <a:p>
            <a:r>
              <a:rPr lang="en-US" dirty="0"/>
              <a:t>Unit </a:t>
            </a:r>
            <a:r>
              <a:rPr lang="en-US" dirty="0" smtClean="0"/>
              <a:t>Testing</a:t>
            </a:r>
          </a:p>
          <a:p>
            <a:r>
              <a:rPr lang="en-US" dirty="0"/>
              <a:t>Integration </a:t>
            </a:r>
            <a:r>
              <a:rPr lang="en-US" dirty="0" smtClean="0"/>
              <a:t>Testing</a:t>
            </a:r>
          </a:p>
          <a:p>
            <a:r>
              <a:rPr lang="en-US" dirty="0"/>
              <a:t>System </a:t>
            </a:r>
            <a:r>
              <a:rPr lang="en-US" dirty="0" smtClean="0"/>
              <a:t>Testing</a:t>
            </a:r>
          </a:p>
          <a:p>
            <a:r>
              <a:rPr lang="en-US" dirty="0"/>
              <a:t>Regression </a:t>
            </a:r>
            <a:r>
              <a:rPr lang="en-US" dirty="0" smtClean="0"/>
              <a:t>Testing</a:t>
            </a:r>
          </a:p>
          <a:p>
            <a:r>
              <a:rPr lang="en-US" dirty="0"/>
              <a:t>Acceptance </a:t>
            </a:r>
            <a:r>
              <a:rPr lang="en-US" dirty="0" smtClean="0"/>
              <a:t>Testing</a:t>
            </a:r>
          </a:p>
          <a:p>
            <a:r>
              <a:rPr lang="en-US" dirty="0"/>
              <a:t>Alpha </a:t>
            </a:r>
            <a:r>
              <a:rPr lang="en-US" dirty="0" smtClean="0"/>
              <a:t>Testing</a:t>
            </a:r>
          </a:p>
          <a:p>
            <a:r>
              <a:rPr lang="en-US" dirty="0"/>
              <a:t>Beta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959134"/>
            <a:ext cx="2727960" cy="4122420"/>
          </a:xfrm>
          <a:prstGeom prst="rect">
            <a:avLst/>
          </a:prstGeom>
        </p:spPr>
      </p:pic>
    </p:spTree>
    <p:extLst>
      <p:ext uri="{BB962C8B-B14F-4D97-AF65-F5344CB8AC3E}">
        <p14:creationId xmlns:p14="http://schemas.microsoft.com/office/powerpoint/2010/main" val="24793189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a:t>
            </a:r>
            <a:r>
              <a:rPr lang="en-US" dirty="0" smtClean="0"/>
              <a:t>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Performance </a:t>
            </a:r>
            <a:r>
              <a:rPr lang="en-US" dirty="0" smtClean="0"/>
              <a:t>Testing</a:t>
            </a:r>
          </a:p>
          <a:p>
            <a:r>
              <a:rPr lang="en-US" dirty="0"/>
              <a:t>Load </a:t>
            </a:r>
            <a:r>
              <a:rPr lang="en-US" dirty="0" smtClean="0"/>
              <a:t>Testing</a:t>
            </a:r>
          </a:p>
          <a:p>
            <a:r>
              <a:rPr lang="en-US" dirty="0"/>
              <a:t>Stress </a:t>
            </a:r>
            <a:r>
              <a:rPr lang="en-US" dirty="0" smtClean="0"/>
              <a:t>Testing</a:t>
            </a:r>
          </a:p>
          <a:p>
            <a:r>
              <a:rPr lang="en-US" dirty="0"/>
              <a:t>Usability </a:t>
            </a:r>
            <a:r>
              <a:rPr lang="en-US" dirty="0" smtClean="0"/>
              <a:t>Testing</a:t>
            </a:r>
          </a:p>
          <a:p>
            <a:r>
              <a:rPr lang="en-US" dirty="0"/>
              <a:t>UI vs Usability </a:t>
            </a:r>
            <a:r>
              <a:rPr lang="en-US" dirty="0" smtClean="0"/>
              <a:t>Testing</a:t>
            </a:r>
          </a:p>
          <a:p>
            <a:r>
              <a:rPr lang="en-US" dirty="0"/>
              <a:t>Security </a:t>
            </a:r>
            <a:r>
              <a:rPr lang="en-US" dirty="0" smtClean="0"/>
              <a:t>Testing</a:t>
            </a:r>
          </a:p>
          <a:p>
            <a:r>
              <a:rPr lang="en-US" dirty="0"/>
              <a:t>Portability Testing</a:t>
            </a:r>
          </a:p>
        </p:txBody>
      </p:sp>
    </p:spTree>
    <p:extLst>
      <p:ext uri="{BB962C8B-B14F-4D97-AF65-F5344CB8AC3E}">
        <p14:creationId xmlns:p14="http://schemas.microsoft.com/office/powerpoint/2010/main" val="9533624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a:xfrm>
            <a:off x="1141412" y="2249487"/>
            <a:ext cx="6882126" cy="3541714"/>
          </a:xfrm>
        </p:spPr>
        <p:txBody>
          <a:bodyPr/>
          <a:lstStyle/>
          <a:p>
            <a:r>
              <a:rPr lang="en-US" b="1" dirty="0"/>
              <a:t>Unit Testing</a:t>
            </a:r>
            <a:r>
              <a:rPr lang="en-US" dirty="0"/>
              <a:t> is a level of software </a:t>
            </a:r>
            <a:r>
              <a:rPr lang="en-US" b="1" dirty="0"/>
              <a:t>testing</a:t>
            </a:r>
            <a:r>
              <a:rPr lang="en-US" dirty="0"/>
              <a:t> where individual units/ components of a software are tested. The purpose is to validate that each </a:t>
            </a:r>
            <a:r>
              <a:rPr lang="en-US" b="1" dirty="0"/>
              <a:t>unit</a:t>
            </a:r>
            <a:r>
              <a:rPr lang="en-US" dirty="0"/>
              <a:t> of the software performs as designed. A </a:t>
            </a:r>
            <a:r>
              <a:rPr lang="en-US" b="1" dirty="0"/>
              <a:t>unit</a:t>
            </a:r>
            <a:r>
              <a:rPr lang="en-US" dirty="0"/>
              <a:t> is the smallest testable part of software. It usually has one or a few inputs and usually a single output.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161" y="2249487"/>
            <a:ext cx="2762250" cy="2590800"/>
          </a:xfrm>
          <a:prstGeom prst="rect">
            <a:avLst/>
          </a:prstGeom>
        </p:spPr>
      </p:pic>
    </p:spTree>
    <p:extLst>
      <p:ext uri="{BB962C8B-B14F-4D97-AF65-F5344CB8AC3E}">
        <p14:creationId xmlns:p14="http://schemas.microsoft.com/office/powerpoint/2010/main" val="27256607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a:t>
            </a:r>
          </a:p>
        </p:txBody>
      </p:sp>
      <p:sp>
        <p:nvSpPr>
          <p:cNvPr id="3" name="Content Placeholder 2"/>
          <p:cNvSpPr>
            <a:spLocks noGrp="1"/>
          </p:cNvSpPr>
          <p:nvPr>
            <p:ph idx="1"/>
          </p:nvPr>
        </p:nvSpPr>
        <p:spPr/>
        <p:txBody>
          <a:bodyPr/>
          <a:lstStyle/>
          <a:p>
            <a:r>
              <a:rPr lang="en-US" dirty="0"/>
              <a:t>Integration Testing is a level of software testing where individual units are combined and tested as a group.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813" y="3550276"/>
            <a:ext cx="2762250" cy="2590800"/>
          </a:xfrm>
          <a:prstGeom prst="rect">
            <a:avLst/>
          </a:prstGeom>
        </p:spPr>
      </p:pic>
    </p:spTree>
    <p:extLst>
      <p:ext uri="{BB962C8B-B14F-4D97-AF65-F5344CB8AC3E}">
        <p14:creationId xmlns:p14="http://schemas.microsoft.com/office/powerpoint/2010/main" val="6744145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is a level of the software testing where a complete and integrated software is </a:t>
            </a:r>
            <a:r>
              <a:rPr lang="en-US" dirty="0" smtClean="0"/>
              <a:t>tested. The </a:t>
            </a:r>
            <a:r>
              <a:rPr lang="en-US" dirty="0"/>
              <a:t>purpose of this test is to evaluate the system’s compliance with the specified requirements.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336" y="3889888"/>
            <a:ext cx="2724150" cy="2581275"/>
          </a:xfrm>
          <a:prstGeom prst="rect">
            <a:avLst/>
          </a:prstGeom>
        </p:spPr>
      </p:pic>
    </p:spTree>
    <p:extLst>
      <p:ext uri="{BB962C8B-B14F-4D97-AF65-F5344CB8AC3E}">
        <p14:creationId xmlns:p14="http://schemas.microsoft.com/office/powerpoint/2010/main" val="28208311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Acceptance Testing is a level of the software testing where a system is tested for </a:t>
            </a:r>
            <a:r>
              <a:rPr lang="en-US" dirty="0" smtClean="0"/>
              <a:t>acceptability. The </a:t>
            </a:r>
            <a:r>
              <a:rPr lang="en-US" dirty="0"/>
              <a:t>purpose of this test is to evaluate the system’s compliance with the business requirements and assess whether it is acceptable for delivery.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336" y="4020344"/>
            <a:ext cx="2724150" cy="2581275"/>
          </a:xfrm>
          <a:prstGeom prst="rect">
            <a:avLst/>
          </a:prstGeom>
        </p:spPr>
      </p:pic>
    </p:spTree>
    <p:extLst>
      <p:ext uri="{BB962C8B-B14F-4D97-AF65-F5344CB8AC3E}">
        <p14:creationId xmlns:p14="http://schemas.microsoft.com/office/powerpoint/2010/main" val="4692849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Testing</a:t>
            </a:r>
          </a:p>
        </p:txBody>
      </p:sp>
      <p:sp>
        <p:nvSpPr>
          <p:cNvPr id="3" name="Content Placeholder 2"/>
          <p:cNvSpPr>
            <a:spLocks noGrp="1"/>
          </p:cNvSpPr>
          <p:nvPr>
            <p:ph idx="1"/>
          </p:nvPr>
        </p:nvSpPr>
        <p:spPr/>
        <p:txBody>
          <a:bodyPr>
            <a:normAutofit fontScale="92500" lnSpcReduction="10000"/>
          </a:bodyPr>
          <a:lstStyle/>
          <a:p>
            <a:r>
              <a:rPr lang="en-US" dirty="0"/>
              <a:t>This test is the first stage of testing and will be performed amongst the teams </a:t>
            </a:r>
            <a:r>
              <a:rPr lang="en-US" i="1" dirty="0" smtClean="0"/>
              <a:t>developer and QA teams</a:t>
            </a:r>
            <a:r>
              <a:rPr lang="en-US" dirty="0" smtClean="0"/>
              <a:t>. Unit </a:t>
            </a:r>
            <a:r>
              <a:rPr lang="en-US" dirty="0"/>
              <a:t>testing, integration testing and system testing when combined </a:t>
            </a:r>
            <a:r>
              <a:rPr lang="en-US" dirty="0" smtClean="0"/>
              <a:t>together is </a:t>
            </a:r>
            <a:r>
              <a:rPr lang="en-US" dirty="0"/>
              <a:t>known as </a:t>
            </a:r>
            <a:r>
              <a:rPr lang="en-US" dirty="0" smtClean="0"/>
              <a:t>alpha testing</a:t>
            </a:r>
            <a:r>
              <a:rPr lang="en-US" dirty="0"/>
              <a:t>. During this phase, the following aspects will be tested in the application:</a:t>
            </a:r>
          </a:p>
          <a:p>
            <a:pPr lvl="1"/>
            <a:r>
              <a:rPr lang="en-US" dirty="0"/>
              <a:t>Spelling Mistakes</a:t>
            </a:r>
          </a:p>
          <a:p>
            <a:pPr lvl="1"/>
            <a:r>
              <a:rPr lang="en-US" dirty="0"/>
              <a:t>Broken Links</a:t>
            </a:r>
          </a:p>
          <a:p>
            <a:pPr lvl="1"/>
            <a:r>
              <a:rPr lang="en-US" dirty="0"/>
              <a:t>Cloudy Directions</a:t>
            </a:r>
          </a:p>
          <a:p>
            <a:pPr lvl="1"/>
            <a:r>
              <a:rPr lang="en-US" dirty="0"/>
              <a:t>The Application will be tested on machines with the lowest specification to test loading </a:t>
            </a:r>
            <a:r>
              <a:rPr lang="en-US" dirty="0" smtClean="0"/>
              <a:t>times and </a:t>
            </a:r>
            <a:r>
              <a:rPr lang="en-US" dirty="0"/>
              <a:t>any latency problems.</a:t>
            </a:r>
          </a:p>
        </p:txBody>
      </p:sp>
    </p:spTree>
    <p:extLst>
      <p:ext uri="{BB962C8B-B14F-4D97-AF65-F5344CB8AC3E}">
        <p14:creationId xmlns:p14="http://schemas.microsoft.com/office/powerpoint/2010/main" val="27361956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Testing</a:t>
            </a:r>
          </a:p>
        </p:txBody>
      </p:sp>
      <p:sp>
        <p:nvSpPr>
          <p:cNvPr id="3" name="Content Placeholder 2"/>
          <p:cNvSpPr>
            <a:spLocks noGrp="1"/>
          </p:cNvSpPr>
          <p:nvPr>
            <p:ph idx="1"/>
          </p:nvPr>
        </p:nvSpPr>
        <p:spPr/>
        <p:txBody>
          <a:bodyPr>
            <a:normAutofit/>
          </a:bodyPr>
          <a:lstStyle/>
          <a:p>
            <a:r>
              <a:rPr lang="en-US" dirty="0"/>
              <a:t>This test is performed after alpha testing has been successfully performed. In beta testing, </a:t>
            </a:r>
            <a:r>
              <a:rPr lang="en-US" dirty="0" smtClean="0"/>
              <a:t>a sample </a:t>
            </a:r>
            <a:r>
              <a:rPr lang="en-US" dirty="0"/>
              <a:t>of the intended audience tests the application. Beta testing is also known as </a:t>
            </a:r>
            <a:r>
              <a:rPr lang="en-US" b="1" dirty="0" smtClean="0"/>
              <a:t>pre-release testing</a:t>
            </a:r>
            <a:r>
              <a:rPr lang="en-US" dirty="0"/>
              <a:t>. Beta test versions of software are ideally distributed to a wide audience on the </a:t>
            </a:r>
            <a:r>
              <a:rPr lang="en-US" dirty="0" smtClean="0"/>
              <a:t>Web, partly </a:t>
            </a:r>
            <a:r>
              <a:rPr lang="en-US" dirty="0"/>
              <a:t>to give the program a "real-world" test and partly to provide a preview of the next release. </a:t>
            </a:r>
            <a:r>
              <a:rPr lang="en-US" dirty="0" smtClean="0"/>
              <a:t>In this </a:t>
            </a:r>
            <a:r>
              <a:rPr lang="en-US" dirty="0"/>
              <a:t>phase, the audience will be testing the </a:t>
            </a:r>
            <a:r>
              <a:rPr lang="en-US" dirty="0" smtClean="0"/>
              <a:t>following: </a:t>
            </a:r>
          </a:p>
        </p:txBody>
      </p:sp>
    </p:spTree>
    <p:extLst>
      <p:ext uri="{BB962C8B-B14F-4D97-AF65-F5344CB8AC3E}">
        <p14:creationId xmlns:p14="http://schemas.microsoft.com/office/powerpoint/2010/main" val="9197790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a:t>
            </a:r>
            <a:r>
              <a:rPr lang="en-US" dirty="0" smtClean="0"/>
              <a:t>Testing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Users will install, run the application and send their feedback to the project team.</a:t>
            </a:r>
          </a:p>
          <a:p>
            <a:r>
              <a:rPr lang="en-US" dirty="0"/>
              <a:t>Typographical errors, confusing application flow, and even crashes.</a:t>
            </a:r>
          </a:p>
          <a:p>
            <a:r>
              <a:rPr lang="en-US" dirty="0"/>
              <a:t>Getting the feedback, the project team can fix the problems before releasing the software </a:t>
            </a:r>
            <a:r>
              <a:rPr lang="en-US" dirty="0" smtClean="0"/>
              <a:t>to the </a:t>
            </a:r>
            <a:r>
              <a:rPr lang="en-US" dirty="0"/>
              <a:t>actual users.</a:t>
            </a:r>
          </a:p>
          <a:p>
            <a:r>
              <a:rPr lang="en-US" dirty="0"/>
              <a:t>The more issues you fix that solve real user problems, the higher the quality of </a:t>
            </a:r>
            <a:r>
              <a:rPr lang="en-US" dirty="0" smtClean="0"/>
              <a:t>your application </a:t>
            </a:r>
            <a:r>
              <a:rPr lang="en-US" dirty="0"/>
              <a:t>will be.</a:t>
            </a:r>
          </a:p>
          <a:p>
            <a:r>
              <a:rPr lang="en-US" dirty="0"/>
              <a:t>Having a higher-quality application when you release it to the general public will </a:t>
            </a:r>
            <a:r>
              <a:rPr lang="en-US" dirty="0" smtClean="0"/>
              <a:t>increase customer </a:t>
            </a:r>
            <a:r>
              <a:rPr lang="en-US" dirty="0"/>
              <a:t>satisfaction.</a:t>
            </a:r>
          </a:p>
          <a:p>
            <a:endParaRPr lang="en-US" dirty="0"/>
          </a:p>
        </p:txBody>
      </p:sp>
    </p:spTree>
    <p:extLst>
      <p:ext uri="{BB962C8B-B14F-4D97-AF65-F5344CB8AC3E}">
        <p14:creationId xmlns:p14="http://schemas.microsoft.com/office/powerpoint/2010/main" val="31906526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Software </a:t>
            </a:r>
            <a:r>
              <a:rPr lang="en-US" dirty="0"/>
              <a:t>testing is a process of executing a program or application with the intent of finding the software bugs. It can also be stated as the process of validating and verifying that a software program or application or product: Meets the business and technical requirements that guided it's design and development.</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315" y="316600"/>
            <a:ext cx="4595096" cy="2283395"/>
          </a:xfrm>
          <a:prstGeom prst="rect">
            <a:avLst/>
          </a:prstGeom>
        </p:spPr>
      </p:pic>
    </p:spTree>
    <p:extLst>
      <p:ext uri="{BB962C8B-B14F-4D97-AF65-F5344CB8AC3E}">
        <p14:creationId xmlns:p14="http://schemas.microsoft.com/office/powerpoint/2010/main" val="32503213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cleanroom software engineering process</a:t>
            </a:r>
          </a:p>
        </p:txBody>
      </p:sp>
      <p:sp>
        <p:nvSpPr>
          <p:cNvPr id="3" name="Content Placeholder 2"/>
          <p:cNvSpPr>
            <a:spLocks noGrp="1"/>
          </p:cNvSpPr>
          <p:nvPr>
            <p:ph idx="1"/>
          </p:nvPr>
        </p:nvSpPr>
        <p:spPr/>
        <p:txBody>
          <a:bodyPr/>
          <a:lstStyle/>
          <a:p>
            <a:r>
              <a:rPr lang="en-US" dirty="0"/>
              <a:t>The cleanroom software engineering process is a software development process intended to produce software with a certifiable level of reliability. The cleanroom process was originally developed by Harlan Mills and several of his colleagues including Alan </a:t>
            </a:r>
            <a:r>
              <a:rPr lang="en-US" dirty="0" err="1"/>
              <a:t>Hevner</a:t>
            </a:r>
            <a:r>
              <a:rPr lang="en-US" dirty="0"/>
              <a:t> at IBM.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105" y="4318371"/>
            <a:ext cx="7145628" cy="2247625"/>
          </a:xfrm>
          <a:prstGeom prst="rect">
            <a:avLst/>
          </a:prstGeom>
        </p:spPr>
      </p:pic>
    </p:spTree>
    <p:extLst>
      <p:ext uri="{BB962C8B-B14F-4D97-AF65-F5344CB8AC3E}">
        <p14:creationId xmlns:p14="http://schemas.microsoft.com/office/powerpoint/2010/main" val="9184470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cleanroom software engineering </a:t>
            </a:r>
            <a:r>
              <a:rPr lang="en-US" dirty="0" smtClean="0"/>
              <a:t>process - </a:t>
            </a:r>
            <a:r>
              <a:rPr lang="en-US" dirty="0"/>
              <a:t>Central principles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Software development based on formal </a:t>
            </a:r>
            <a:r>
              <a:rPr lang="en-US" dirty="0" smtClean="0"/>
              <a:t>methods</a:t>
            </a:r>
          </a:p>
          <a:p>
            <a:r>
              <a:rPr lang="en-US" dirty="0"/>
              <a:t>Incremental implementation under statistical quality </a:t>
            </a:r>
            <a:r>
              <a:rPr lang="en-US" dirty="0" smtClean="0"/>
              <a:t>control</a:t>
            </a:r>
          </a:p>
          <a:p>
            <a:r>
              <a:rPr lang="en-US" dirty="0"/>
              <a:t>Statistically sound testing</a:t>
            </a:r>
          </a:p>
        </p:txBody>
      </p:sp>
    </p:spTree>
    <p:extLst>
      <p:ext uri="{BB962C8B-B14F-4D97-AF65-F5344CB8AC3E}">
        <p14:creationId xmlns:p14="http://schemas.microsoft.com/office/powerpoint/2010/main" val="38459972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TESTING - METHODS</a:t>
            </a:r>
            <a:endParaRPr lang="en-US" dirty="0"/>
          </a:p>
        </p:txBody>
      </p:sp>
      <p:sp>
        <p:nvSpPr>
          <p:cNvPr id="3" name="Content Placeholder 2"/>
          <p:cNvSpPr>
            <a:spLocks noGrp="1"/>
          </p:cNvSpPr>
          <p:nvPr>
            <p:ph idx="1"/>
          </p:nvPr>
        </p:nvSpPr>
        <p:spPr/>
        <p:txBody>
          <a:bodyPr/>
          <a:lstStyle/>
          <a:p>
            <a:r>
              <a:rPr lang="en-US" dirty="0"/>
              <a:t>Black-Box </a:t>
            </a:r>
            <a:r>
              <a:rPr lang="en-US" dirty="0" smtClean="0"/>
              <a:t>Testing</a:t>
            </a:r>
          </a:p>
          <a:p>
            <a:r>
              <a:rPr lang="en-US" dirty="0"/>
              <a:t>White-Box </a:t>
            </a:r>
            <a:r>
              <a:rPr lang="en-US" dirty="0" smtClean="0"/>
              <a:t>Testing</a:t>
            </a:r>
          </a:p>
          <a:p>
            <a:r>
              <a:rPr lang="en-US" dirty="0"/>
              <a:t>Grey-Box Testing</a:t>
            </a:r>
          </a:p>
        </p:txBody>
      </p:sp>
    </p:spTree>
    <p:extLst>
      <p:ext uri="{BB962C8B-B14F-4D97-AF65-F5344CB8AC3E}">
        <p14:creationId xmlns:p14="http://schemas.microsoft.com/office/powerpoint/2010/main" val="32807306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Black-Box </a:t>
            </a:r>
            <a:r>
              <a:rPr lang="en-US" dirty="0" smtClean="0"/>
              <a:t>Testing</a:t>
            </a:r>
            <a:endParaRPr lang="en-US" dirty="0"/>
          </a:p>
        </p:txBody>
      </p:sp>
      <p:sp>
        <p:nvSpPr>
          <p:cNvPr id="3" name="Content Placeholder 2"/>
          <p:cNvSpPr>
            <a:spLocks noGrp="1"/>
          </p:cNvSpPr>
          <p:nvPr>
            <p:ph idx="1"/>
          </p:nvPr>
        </p:nvSpPr>
        <p:spPr/>
        <p:txBody>
          <a:bodyPr/>
          <a:lstStyle/>
          <a:p>
            <a:r>
              <a:rPr lang="en-US" dirty="0"/>
              <a:t>Black-box testing is a method of software testing that examines the functionality of an application without peering into its internal structures or workings. This method of test can be applied virtually to every level of software testing: unit, integration, system and acceptance.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566" y="4192532"/>
            <a:ext cx="4817914" cy="2438245"/>
          </a:xfrm>
          <a:prstGeom prst="rect">
            <a:avLst/>
          </a:prstGeom>
        </p:spPr>
      </p:pic>
    </p:spTree>
    <p:extLst>
      <p:ext uri="{BB962C8B-B14F-4D97-AF65-F5344CB8AC3E}">
        <p14:creationId xmlns:p14="http://schemas.microsoft.com/office/powerpoint/2010/main" val="30268428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Black-Box </a:t>
            </a:r>
            <a:r>
              <a:rPr lang="en-US" dirty="0" smtClean="0"/>
              <a:t>Testing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909953"/>
            <a:ext cx="10182574" cy="3859782"/>
          </a:xfrm>
        </p:spPr>
      </p:pic>
    </p:spTree>
    <p:extLst>
      <p:ext uri="{BB962C8B-B14F-4D97-AF65-F5344CB8AC3E}">
        <p14:creationId xmlns:p14="http://schemas.microsoft.com/office/powerpoint/2010/main" val="39690011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a:t>
            </a:r>
            <a:r>
              <a:rPr lang="en-US" dirty="0" smtClean="0"/>
              <a:t>Testing</a:t>
            </a:r>
            <a:endParaRPr lang="en-US" dirty="0"/>
          </a:p>
        </p:txBody>
      </p:sp>
      <p:sp>
        <p:nvSpPr>
          <p:cNvPr id="3" name="Content Placeholder 2"/>
          <p:cNvSpPr>
            <a:spLocks noGrp="1"/>
          </p:cNvSpPr>
          <p:nvPr>
            <p:ph idx="1"/>
          </p:nvPr>
        </p:nvSpPr>
        <p:spPr/>
        <p:txBody>
          <a:bodyPr/>
          <a:lstStyle/>
          <a:p>
            <a:r>
              <a:rPr lang="en-US" dirty="0"/>
              <a:t>White-box testing (also known as clear box testing, glass box testing, transparent box testing, and structural testing) is a method of testing software that tests internal structures or workings of an application, as opposed to its functionality (i.e. black-box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233" y="4245300"/>
            <a:ext cx="4611851" cy="2333961"/>
          </a:xfrm>
          <a:prstGeom prst="rect">
            <a:avLst/>
          </a:prstGeom>
        </p:spPr>
      </p:pic>
    </p:spTree>
    <p:extLst>
      <p:ext uri="{BB962C8B-B14F-4D97-AF65-F5344CB8AC3E}">
        <p14:creationId xmlns:p14="http://schemas.microsoft.com/office/powerpoint/2010/main" val="31869099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a:t>
            </a:r>
            <a:r>
              <a:rPr lang="en-US" dirty="0" smtClean="0"/>
              <a:t>Testing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9"/>
            <a:ext cx="10189733" cy="3659768"/>
          </a:xfrm>
        </p:spPr>
      </p:pic>
    </p:spTree>
    <p:extLst>
      <p:ext uri="{BB962C8B-B14F-4D97-AF65-F5344CB8AC3E}">
        <p14:creationId xmlns:p14="http://schemas.microsoft.com/office/powerpoint/2010/main" val="40267911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Grey-Box </a:t>
            </a:r>
            <a:r>
              <a:rPr lang="en-US" dirty="0" smtClean="0"/>
              <a:t>Testing</a:t>
            </a:r>
            <a:endParaRPr lang="en-US" dirty="0"/>
          </a:p>
        </p:txBody>
      </p:sp>
      <p:sp>
        <p:nvSpPr>
          <p:cNvPr id="3" name="Content Placeholder 2"/>
          <p:cNvSpPr>
            <a:spLocks noGrp="1"/>
          </p:cNvSpPr>
          <p:nvPr>
            <p:ph idx="1"/>
          </p:nvPr>
        </p:nvSpPr>
        <p:spPr/>
        <p:txBody>
          <a:bodyPr/>
          <a:lstStyle/>
          <a:p>
            <a:r>
              <a:rPr lang="en-US" dirty="0"/>
              <a:t>Gray box testing, also called gray box analysis, is a strategy for software debugging in which the tester has limited knowledge of the internal details of the program. A gray box is a device, program or system whose workings are partially understood.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175" y="4067568"/>
            <a:ext cx="3662543" cy="2657139"/>
          </a:xfrm>
          <a:prstGeom prst="rect">
            <a:avLst/>
          </a:prstGeom>
        </p:spPr>
      </p:pic>
    </p:spTree>
    <p:extLst>
      <p:ext uri="{BB962C8B-B14F-4D97-AF65-F5344CB8AC3E}">
        <p14:creationId xmlns:p14="http://schemas.microsoft.com/office/powerpoint/2010/main" val="29941045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Grey-Box </a:t>
            </a:r>
            <a:r>
              <a:rPr lang="en-US" dirty="0" smtClean="0"/>
              <a:t>Testing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2097088"/>
            <a:ext cx="10191995" cy="4223614"/>
          </a:xfrm>
        </p:spPr>
      </p:pic>
    </p:spTree>
    <p:extLst>
      <p:ext uri="{BB962C8B-B14F-4D97-AF65-F5344CB8AC3E}">
        <p14:creationId xmlns:p14="http://schemas.microsoft.com/office/powerpoint/2010/main" val="30809546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356" y="2097088"/>
            <a:ext cx="8273043" cy="4680531"/>
          </a:xfrm>
        </p:spPr>
      </p:pic>
    </p:spTree>
    <p:extLst>
      <p:ext uri="{BB962C8B-B14F-4D97-AF65-F5344CB8AC3E}">
        <p14:creationId xmlns:p14="http://schemas.microsoft.com/office/powerpoint/2010/main" val="30425693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quality ?</a:t>
            </a:r>
            <a:endParaRPr lang="en-US" dirty="0"/>
          </a:p>
        </p:txBody>
      </p:sp>
      <p:sp>
        <p:nvSpPr>
          <p:cNvPr id="3" name="Content Placeholder 2"/>
          <p:cNvSpPr>
            <a:spLocks noGrp="1"/>
          </p:cNvSpPr>
          <p:nvPr>
            <p:ph idx="1"/>
          </p:nvPr>
        </p:nvSpPr>
        <p:spPr/>
        <p:txBody>
          <a:bodyPr>
            <a:normAutofit/>
          </a:bodyPr>
          <a:lstStyle/>
          <a:p>
            <a:r>
              <a:rPr lang="en-US" sz="2800" dirty="0"/>
              <a:t>the standard of something as measured against other things of a similar kind; the degree of excellence of something.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521" y="3567448"/>
            <a:ext cx="2178345" cy="2831848"/>
          </a:xfrm>
          <a:prstGeom prst="rect">
            <a:avLst/>
          </a:prstGeom>
        </p:spPr>
      </p:pic>
    </p:spTree>
    <p:extLst>
      <p:ext uri="{BB962C8B-B14F-4D97-AF65-F5344CB8AC3E}">
        <p14:creationId xmlns:p14="http://schemas.microsoft.com/office/powerpoint/2010/main" val="41869396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Iso</a:t>
            </a:r>
            <a:r>
              <a:rPr lang="en-US" dirty="0" smtClean="0"/>
              <a:t> standards</a:t>
            </a:r>
            <a:endParaRPr lang="en-US" dirty="0"/>
          </a:p>
        </p:txBody>
      </p:sp>
      <p:sp>
        <p:nvSpPr>
          <p:cNvPr id="3" name="Content Placeholder 2"/>
          <p:cNvSpPr>
            <a:spLocks noGrp="1"/>
          </p:cNvSpPr>
          <p:nvPr>
            <p:ph idx="1"/>
          </p:nvPr>
        </p:nvSpPr>
        <p:spPr/>
        <p:txBody>
          <a:bodyPr/>
          <a:lstStyle/>
          <a:p>
            <a:r>
              <a:rPr lang="en-US" b="1" dirty="0"/>
              <a:t>ISO/IEC </a:t>
            </a:r>
            <a:r>
              <a:rPr lang="en-US" b="1" dirty="0" smtClean="0"/>
              <a:t>9126</a:t>
            </a:r>
          </a:p>
          <a:p>
            <a:r>
              <a:rPr lang="en-US" b="1" dirty="0"/>
              <a:t>ISO/IEC </a:t>
            </a:r>
            <a:r>
              <a:rPr lang="en-US" b="1" dirty="0" smtClean="0"/>
              <a:t>9241-11</a:t>
            </a:r>
          </a:p>
          <a:p>
            <a:r>
              <a:rPr lang="en-US" b="1" dirty="0"/>
              <a:t>ISO/IEC </a:t>
            </a:r>
            <a:r>
              <a:rPr lang="en-US" b="1" dirty="0" smtClean="0"/>
              <a:t>25000:2005</a:t>
            </a:r>
          </a:p>
          <a:p>
            <a:r>
              <a:rPr lang="en-US" b="1" dirty="0"/>
              <a:t>ISO/IEC 12119</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440" y="2605669"/>
            <a:ext cx="2886478" cy="1286054"/>
          </a:xfrm>
          <a:prstGeom prst="rect">
            <a:avLst/>
          </a:prstGeom>
        </p:spPr>
      </p:pic>
    </p:spTree>
    <p:extLst>
      <p:ext uri="{BB962C8B-B14F-4D97-AF65-F5344CB8AC3E}">
        <p14:creationId xmlns:p14="http://schemas.microsoft.com/office/powerpoint/2010/main" val="10596123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standards</a:t>
            </a:r>
            <a:endParaRPr lang="en-US" dirty="0"/>
          </a:p>
        </p:txBody>
      </p:sp>
      <p:sp>
        <p:nvSpPr>
          <p:cNvPr id="3" name="Content Placeholder 2"/>
          <p:cNvSpPr>
            <a:spLocks noGrp="1"/>
          </p:cNvSpPr>
          <p:nvPr>
            <p:ph idx="1"/>
          </p:nvPr>
        </p:nvSpPr>
        <p:spPr/>
        <p:txBody>
          <a:bodyPr>
            <a:normAutofit fontScale="85000" lnSpcReduction="10000"/>
          </a:bodyPr>
          <a:lstStyle/>
          <a:p>
            <a:r>
              <a:rPr lang="en-US" dirty="0"/>
              <a:t>IEEE 829 A standard for the format of documents used in different stages of </a:t>
            </a:r>
            <a:r>
              <a:rPr lang="en-US" dirty="0" smtClean="0"/>
              <a:t>software testing</a:t>
            </a:r>
            <a:r>
              <a:rPr lang="en-US" dirty="0"/>
              <a:t>.</a:t>
            </a:r>
          </a:p>
          <a:p>
            <a:r>
              <a:rPr lang="en-US" dirty="0"/>
              <a:t>IEEE 1061 A methodology for establishing quality requirements, </a:t>
            </a:r>
            <a:r>
              <a:rPr lang="en-US" dirty="0" smtClean="0"/>
              <a:t>identifying, implementing, </a:t>
            </a:r>
            <a:r>
              <a:rPr lang="en-US" dirty="0"/>
              <a:t>analyzing, and validating the process, and product of </a:t>
            </a:r>
            <a:r>
              <a:rPr lang="en-US" dirty="0" smtClean="0"/>
              <a:t>software quality </a:t>
            </a:r>
            <a:r>
              <a:rPr lang="en-US" dirty="0"/>
              <a:t>metrics.</a:t>
            </a:r>
          </a:p>
          <a:p>
            <a:r>
              <a:rPr lang="en-US" dirty="0"/>
              <a:t>IEEE 1059 Guide for Software Verification and Validation Plans.</a:t>
            </a:r>
          </a:p>
          <a:p>
            <a:r>
              <a:rPr lang="en-US" dirty="0"/>
              <a:t>IEEE 1008 A standard for unit testing.</a:t>
            </a:r>
          </a:p>
          <a:p>
            <a:r>
              <a:rPr lang="en-US" dirty="0"/>
              <a:t>IEEE 1012 A standard for Software Verification and Validation.</a:t>
            </a:r>
          </a:p>
          <a:p>
            <a:r>
              <a:rPr lang="en-US" dirty="0"/>
              <a:t>IEEE 1028 A standard for software inspections.</a:t>
            </a:r>
          </a:p>
        </p:txBody>
      </p:sp>
    </p:spTree>
    <p:extLst>
      <p:ext uri="{BB962C8B-B14F-4D97-AF65-F5344CB8AC3E}">
        <p14:creationId xmlns:p14="http://schemas.microsoft.com/office/powerpoint/2010/main" val="7932151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standards</a:t>
            </a:r>
          </a:p>
        </p:txBody>
      </p:sp>
      <p:sp>
        <p:nvSpPr>
          <p:cNvPr id="3" name="Content Placeholder 2"/>
          <p:cNvSpPr>
            <a:spLocks noGrp="1"/>
          </p:cNvSpPr>
          <p:nvPr>
            <p:ph idx="1"/>
          </p:nvPr>
        </p:nvSpPr>
        <p:spPr/>
        <p:txBody>
          <a:bodyPr>
            <a:normAutofit fontScale="85000" lnSpcReduction="20000"/>
          </a:bodyPr>
          <a:lstStyle/>
          <a:p>
            <a:r>
              <a:rPr lang="en-US" dirty="0"/>
              <a:t>IEEE 1044 A standard for the classification of software anomalies.</a:t>
            </a:r>
          </a:p>
          <a:p>
            <a:r>
              <a:rPr lang="en-US" dirty="0"/>
              <a:t>IEEE 1044-1 A guide for the classification of software anomalies.</a:t>
            </a:r>
          </a:p>
          <a:p>
            <a:r>
              <a:rPr lang="en-US" dirty="0"/>
              <a:t>IEEE 830 A guide for developing system requirements specifications.</a:t>
            </a:r>
          </a:p>
          <a:p>
            <a:r>
              <a:rPr lang="en-US" dirty="0"/>
              <a:t>IEEE 730 A standard for software quality assurance plans.</a:t>
            </a:r>
          </a:p>
          <a:p>
            <a:r>
              <a:rPr lang="en-US" dirty="0"/>
              <a:t>IEEE 1061 A standard for software quality metrics and methodology.</a:t>
            </a:r>
          </a:p>
          <a:p>
            <a:r>
              <a:rPr lang="en-US" dirty="0"/>
              <a:t>IEEE 12207 A standard for software life cycle processes and life cycle data.</a:t>
            </a:r>
          </a:p>
          <a:p>
            <a:r>
              <a:rPr lang="en-US" dirty="0"/>
              <a:t>BS 7925-1 A vocabulary of terms used in software testing.</a:t>
            </a:r>
          </a:p>
          <a:p>
            <a:r>
              <a:rPr lang="en-US" dirty="0"/>
              <a:t>BS 7925-2 A standard for software component testing.</a:t>
            </a:r>
          </a:p>
        </p:txBody>
      </p:sp>
    </p:spTree>
    <p:extLst>
      <p:ext uri="{BB962C8B-B14F-4D97-AF65-F5344CB8AC3E}">
        <p14:creationId xmlns:p14="http://schemas.microsoft.com/office/powerpoint/2010/main" val="2119664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QC &amp; </a:t>
            </a:r>
            <a:r>
              <a:rPr lang="en-US" dirty="0" smtClean="0"/>
              <a:t>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8556379" cy="4693938"/>
          </a:xfrm>
        </p:spPr>
      </p:pic>
    </p:spTree>
    <p:extLst>
      <p:ext uri="{BB962C8B-B14F-4D97-AF65-F5344CB8AC3E}">
        <p14:creationId xmlns:p14="http://schemas.microsoft.com/office/powerpoint/2010/main" val="27108644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10130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24537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Testing?</a:t>
            </a:r>
          </a:p>
        </p:txBody>
      </p:sp>
      <p:sp>
        <p:nvSpPr>
          <p:cNvPr id="3" name="Content Placeholder 2"/>
          <p:cNvSpPr>
            <a:spLocks noGrp="1"/>
          </p:cNvSpPr>
          <p:nvPr>
            <p:ph idx="1"/>
          </p:nvPr>
        </p:nvSpPr>
        <p:spPr/>
        <p:txBody>
          <a:bodyPr/>
          <a:lstStyle/>
          <a:p>
            <a:r>
              <a:rPr lang="en-US" dirty="0"/>
              <a:t>Software Tester</a:t>
            </a:r>
          </a:p>
          <a:p>
            <a:r>
              <a:rPr lang="en-US" dirty="0"/>
              <a:t>Software Developer</a:t>
            </a:r>
          </a:p>
          <a:p>
            <a:r>
              <a:rPr lang="en-US" dirty="0"/>
              <a:t>Project Lead/Manager</a:t>
            </a:r>
          </a:p>
          <a:p>
            <a:r>
              <a:rPr lang="en-US" dirty="0"/>
              <a:t>End User</a:t>
            </a:r>
          </a:p>
        </p:txBody>
      </p:sp>
    </p:spTree>
    <p:extLst>
      <p:ext uri="{BB962C8B-B14F-4D97-AF65-F5344CB8AC3E}">
        <p14:creationId xmlns:p14="http://schemas.microsoft.com/office/powerpoint/2010/main" val="35188042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Start </a:t>
            </a:r>
            <a:r>
              <a:rPr lang="en-US" dirty="0" smtClean="0"/>
              <a:t>Testing ?</a:t>
            </a:r>
            <a:endParaRPr lang="en-US" dirty="0"/>
          </a:p>
        </p:txBody>
      </p:sp>
      <p:sp>
        <p:nvSpPr>
          <p:cNvPr id="3" name="Content Placeholder 2"/>
          <p:cNvSpPr>
            <a:spLocks noGrp="1"/>
          </p:cNvSpPr>
          <p:nvPr>
            <p:ph idx="1"/>
          </p:nvPr>
        </p:nvSpPr>
        <p:spPr/>
        <p:txBody>
          <a:bodyPr/>
          <a:lstStyle/>
          <a:p>
            <a:r>
              <a:rPr lang="en-US" dirty="0"/>
              <a:t>An early start to testing reduces the cost and time to rework and produce error-free software </a:t>
            </a:r>
            <a:r>
              <a:rPr lang="en-US" dirty="0" smtClean="0"/>
              <a:t>that is </a:t>
            </a:r>
            <a:r>
              <a:rPr lang="en-US" dirty="0"/>
              <a:t>delivered to the client. However in Software Development Life Cycle SDLC, testing can be </a:t>
            </a:r>
            <a:r>
              <a:rPr lang="en-US" dirty="0" smtClean="0"/>
              <a:t>started from </a:t>
            </a:r>
            <a:r>
              <a:rPr lang="en-US" dirty="0"/>
              <a:t>the Requirements Gathering phase and continued till the deployment of the software.</a:t>
            </a:r>
          </a:p>
        </p:txBody>
      </p:sp>
    </p:spTree>
    <p:extLst>
      <p:ext uri="{BB962C8B-B14F-4D97-AF65-F5344CB8AC3E}">
        <p14:creationId xmlns:p14="http://schemas.microsoft.com/office/powerpoint/2010/main" val="31674647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Start </a:t>
            </a:r>
            <a:r>
              <a:rPr lang="en-US" dirty="0" smtClean="0"/>
              <a:t>Testing ? (cont.)</a:t>
            </a:r>
            <a:endParaRPr lang="en-US" dirty="0"/>
          </a:p>
        </p:txBody>
      </p:sp>
      <p:sp>
        <p:nvSpPr>
          <p:cNvPr id="3" name="Content Placeholder 2"/>
          <p:cNvSpPr>
            <a:spLocks noGrp="1"/>
          </p:cNvSpPr>
          <p:nvPr>
            <p:ph idx="1"/>
          </p:nvPr>
        </p:nvSpPr>
        <p:spPr/>
        <p:txBody>
          <a:bodyPr>
            <a:normAutofit/>
          </a:bodyPr>
          <a:lstStyle/>
          <a:p>
            <a:r>
              <a:rPr lang="en-US" dirty="0"/>
              <a:t>During the requirement gathering phase, the analysis and verification of requirements </a:t>
            </a:r>
            <a:r>
              <a:rPr lang="en-US" dirty="0" smtClean="0"/>
              <a:t>are also </a:t>
            </a:r>
            <a:r>
              <a:rPr lang="en-US" dirty="0"/>
              <a:t>considered as testing.</a:t>
            </a:r>
          </a:p>
          <a:p>
            <a:r>
              <a:rPr lang="en-US" dirty="0"/>
              <a:t>Reviewing the design in the design phase with the intent to improve the design is </a:t>
            </a:r>
            <a:r>
              <a:rPr lang="en-US" dirty="0" smtClean="0"/>
              <a:t>also considered </a:t>
            </a:r>
            <a:r>
              <a:rPr lang="en-US" dirty="0"/>
              <a:t>as testing.</a:t>
            </a:r>
          </a:p>
          <a:p>
            <a:r>
              <a:rPr lang="en-US" dirty="0"/>
              <a:t>Testing performed by a developer on completion of the code is also categorized as testing.</a:t>
            </a:r>
          </a:p>
        </p:txBody>
      </p:sp>
    </p:spTree>
    <p:extLst>
      <p:ext uri="{BB962C8B-B14F-4D97-AF65-F5344CB8AC3E}">
        <p14:creationId xmlns:p14="http://schemas.microsoft.com/office/powerpoint/2010/main" val="31480940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Stop </a:t>
            </a:r>
            <a:r>
              <a:rPr lang="en-US" dirty="0" smtClean="0"/>
              <a:t>Testing ?</a:t>
            </a:r>
            <a:endParaRPr lang="en-US" dirty="0"/>
          </a:p>
        </p:txBody>
      </p:sp>
      <p:sp>
        <p:nvSpPr>
          <p:cNvPr id="3" name="Content Placeholder 2"/>
          <p:cNvSpPr>
            <a:spLocks noGrp="1"/>
          </p:cNvSpPr>
          <p:nvPr>
            <p:ph idx="1"/>
          </p:nvPr>
        </p:nvSpPr>
        <p:spPr/>
        <p:txBody>
          <a:bodyPr/>
          <a:lstStyle/>
          <a:p>
            <a:r>
              <a:rPr lang="en-US" dirty="0"/>
              <a:t>It is difficult to determine when to stop testing, as testing is a never-ending process and no one </a:t>
            </a:r>
            <a:r>
              <a:rPr lang="en-US" dirty="0" smtClean="0"/>
              <a:t>can claim </a:t>
            </a:r>
            <a:r>
              <a:rPr lang="en-US" dirty="0"/>
              <a:t>that a software is 100% tested.</a:t>
            </a:r>
          </a:p>
        </p:txBody>
      </p:sp>
    </p:spTree>
    <p:extLst>
      <p:ext uri="{BB962C8B-B14F-4D97-AF65-F5344CB8AC3E}">
        <p14:creationId xmlns:p14="http://schemas.microsoft.com/office/powerpoint/2010/main" val="35710802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Stop Testing </a:t>
            </a:r>
            <a:r>
              <a:rPr lang="en-US" dirty="0" smtClean="0"/>
              <a:t>? (cont.)</a:t>
            </a:r>
            <a:endParaRPr lang="en-US" dirty="0"/>
          </a:p>
        </p:txBody>
      </p:sp>
      <p:sp>
        <p:nvSpPr>
          <p:cNvPr id="3" name="Content Placeholder 2"/>
          <p:cNvSpPr>
            <a:spLocks noGrp="1"/>
          </p:cNvSpPr>
          <p:nvPr>
            <p:ph idx="1"/>
          </p:nvPr>
        </p:nvSpPr>
        <p:spPr/>
        <p:txBody>
          <a:bodyPr>
            <a:normAutofit/>
          </a:bodyPr>
          <a:lstStyle/>
          <a:p>
            <a:r>
              <a:rPr lang="en-US" dirty="0"/>
              <a:t>The following aspects are to be considered for stopping </a:t>
            </a:r>
            <a:r>
              <a:rPr lang="en-US" dirty="0" smtClean="0"/>
              <a:t>the testing </a:t>
            </a:r>
            <a:r>
              <a:rPr lang="en-US" dirty="0"/>
              <a:t>process:</a:t>
            </a:r>
          </a:p>
          <a:p>
            <a:pPr lvl="1"/>
            <a:r>
              <a:rPr lang="en-US" dirty="0"/>
              <a:t>Testing Deadlines</a:t>
            </a:r>
          </a:p>
          <a:p>
            <a:pPr lvl="1"/>
            <a:r>
              <a:rPr lang="en-US" dirty="0"/>
              <a:t>Completion of test case execution</a:t>
            </a:r>
          </a:p>
          <a:p>
            <a:pPr lvl="1"/>
            <a:r>
              <a:rPr lang="en-US" dirty="0"/>
              <a:t>Completion of functional and code coverage to a certain point</a:t>
            </a:r>
          </a:p>
          <a:p>
            <a:pPr lvl="1"/>
            <a:r>
              <a:rPr lang="en-US" dirty="0"/>
              <a:t>Bug rate falls below a certain level and no high-priority bugs are identified</a:t>
            </a:r>
          </a:p>
          <a:p>
            <a:pPr lvl="1"/>
            <a:r>
              <a:rPr lang="en-US" dirty="0"/>
              <a:t>Management decision</a:t>
            </a:r>
          </a:p>
        </p:txBody>
      </p:sp>
    </p:spTree>
    <p:extLst>
      <p:ext uri="{BB962C8B-B14F-4D97-AF65-F5344CB8AC3E}">
        <p14:creationId xmlns:p14="http://schemas.microsoft.com/office/powerpoint/2010/main" val="30121890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162</TotalTime>
  <Words>1662</Words>
  <Application>Microsoft Office PowerPoint</Application>
  <PresentationFormat>Widescreen</PresentationFormat>
  <Paragraphs>154</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Trebuchet MS</vt:lpstr>
      <vt:lpstr>Tw Cen MT</vt:lpstr>
      <vt:lpstr>Circuit</vt:lpstr>
      <vt:lpstr>Software testing</vt:lpstr>
      <vt:lpstr>Introduction</vt:lpstr>
      <vt:lpstr>Definition</vt:lpstr>
      <vt:lpstr>What is quality ?</vt:lpstr>
      <vt:lpstr>Who does Testing?</vt:lpstr>
      <vt:lpstr>When to Start Testing ?</vt:lpstr>
      <vt:lpstr>When to Start Testing ? (cont.)</vt:lpstr>
      <vt:lpstr>When to Stop Testing ?</vt:lpstr>
      <vt:lpstr>When to Stop Testing ? (cont.)</vt:lpstr>
      <vt:lpstr>Software Verification</vt:lpstr>
      <vt:lpstr>Software Verification(Cont.)</vt:lpstr>
      <vt:lpstr>Software Validation</vt:lpstr>
      <vt:lpstr>Software Validation(cont.)</vt:lpstr>
      <vt:lpstr>Verification vs. Validation</vt:lpstr>
      <vt:lpstr>Verification vs. Validation (cont.)</vt:lpstr>
      <vt:lpstr>software inspection and reviews</vt:lpstr>
      <vt:lpstr>SOFTWARE TESTING – LEVELS </vt:lpstr>
      <vt:lpstr>Test case prioritization</vt:lpstr>
      <vt:lpstr>test automation</vt:lpstr>
      <vt:lpstr>Test automation tools</vt:lpstr>
      <vt:lpstr>Functional Testing</vt:lpstr>
      <vt:lpstr>Non-functional Testing</vt:lpstr>
      <vt:lpstr>Unit testing</vt:lpstr>
      <vt:lpstr>Integration Testing</vt:lpstr>
      <vt:lpstr>System Testing</vt:lpstr>
      <vt:lpstr>Acceptance Testing</vt:lpstr>
      <vt:lpstr>Alpha Testing</vt:lpstr>
      <vt:lpstr>Beta Testing</vt:lpstr>
      <vt:lpstr>Beta Testing (cont.)</vt:lpstr>
      <vt:lpstr>The cleanroom software engineering process</vt:lpstr>
      <vt:lpstr>The cleanroom software engineering process - Central principles </vt:lpstr>
      <vt:lpstr>SOFTWARE TESTING - METHODS</vt:lpstr>
      <vt:lpstr>Black-Box Testing</vt:lpstr>
      <vt:lpstr>Black-Box Testing (cont.)</vt:lpstr>
      <vt:lpstr>White-Box Testing</vt:lpstr>
      <vt:lpstr>White-Box Testing (cont.)</vt:lpstr>
      <vt:lpstr>Grey-Box Testing</vt:lpstr>
      <vt:lpstr>Grey-Box Testing (cont.)</vt:lpstr>
      <vt:lpstr>Comparison</vt:lpstr>
      <vt:lpstr>Iso standards</vt:lpstr>
      <vt:lpstr>IEEE standards</vt:lpstr>
      <vt:lpstr>IEEE standards</vt:lpstr>
      <vt:lpstr>QA, QC &amp; Testing</vt:lpstr>
      <vt:lpstr>Questions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Jagath Wijesinghe</dc:creator>
  <cp:lastModifiedBy>Jagath Wijesinghe</cp:lastModifiedBy>
  <cp:revision>32</cp:revision>
  <dcterms:created xsi:type="dcterms:W3CDTF">2017-06-21T04:25:46Z</dcterms:created>
  <dcterms:modified xsi:type="dcterms:W3CDTF">2017-07-25T06:24:58Z</dcterms:modified>
</cp:coreProperties>
</file>