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image/svg+xml" Extension="svg"/>
  <Default ContentType="image/tiff" Extension="tiff"/>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7" r:id="rId2"/>
    <p:sldId id="268" r:id="rId3"/>
    <p:sldId id="269" r:id="rId4"/>
    <p:sldId id="270" r:id="rId5"/>
    <p:sldId id="271" r:id="rId6"/>
    <p:sldId id="272" r:id="rId7"/>
    <p:sldId id="273" r:id="rId8"/>
    <p:sldId id="274" r:id="rId9"/>
    <p:sldId id="275" r:id="rId10"/>
    <p:sldId id="276" r:id="rId11"/>
    <p:sldId id="277" r:id="rId12"/>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C41E965D-1BB0-6E42-80C1-B0CE61D34D0F}">
          <p14:sldIdLst>
            <p14:sldId id="267"/>
          </p14:sldIdLst>
        </p14:section>
        <p14:section name="Opportunity" id="{34C61D3D-3DDA-8544-919D-38908B71CF6E}">
          <p14:sldIdLst>
            <p14:sldId id="268"/>
            <p14:sldId id="269"/>
          </p14:sldIdLst>
        </p14:section>
        <p14:section name="Market" id="{DBB0F080-D76F-2449-A8A8-97428CE5CDE4}">
          <p14:sldIdLst>
            <p14:sldId id="270"/>
            <p14:sldId id="271"/>
          </p14:sldIdLst>
        </p14:section>
        <p14:section name="Solution" id="{D01103C6-D9B4-874A-903D-1D54C47D2E73}">
          <p14:sldIdLst>
            <p14:sldId id="272"/>
            <p14:sldId id="273"/>
          </p14:sldIdLst>
        </p14:section>
        <p14:section name="Business Model" id="{17ED8106-7472-CA40-A9D6-5927206203E6}">
          <p14:sldIdLst>
            <p14:sldId id="274"/>
            <p14:sldId id="275"/>
          </p14:sldIdLst>
        </p14:section>
        <p14:section name="CONCLUSION" id="{1D45D3C2-8C3A-42AE-96DD-BB7888BFB392}">
          <p14:sldIdLst>
            <p14:sldId id="276"/>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31D"/>
    <a:srgbClr val="101519"/>
    <a:srgbClr val="273E32"/>
    <a:srgbClr val="0D141A"/>
    <a:srgbClr val="0F141A"/>
    <a:srgbClr val="10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96928"/>
  </p:normalViewPr>
  <p:slideViewPr>
    <p:cSldViewPr snapToGrid="0" snapToObjects="1">
      <p:cViewPr>
        <p:scale>
          <a:sx n="75" d="100"/>
          <a:sy n="75" d="100"/>
        </p:scale>
        <p:origin x="1094" y="389"/>
      </p:cViewPr>
      <p:guideLst>
        <p:guide orient="horz" pos="2160"/>
        <p:guide pos="3840"/>
      </p:guideLst>
    </p:cSldViewPr>
  </p:slideViewPr>
  <p:notesTextViewPr>
    <p:cViewPr>
      <p:scale>
        <a:sx n="1" d="1"/>
        <a:sy n="1" d="1"/>
      </p:scale>
      <p:origin x="0" y="0"/>
    </p:cViewPr>
  </p:notesTextViewPr>
  <p:sorterViewPr>
    <p:cViewPr>
      <p:scale>
        <a:sx n="200" d="100"/>
        <a:sy n="200" d="100"/>
      </p:scale>
      <p:origin x="0" y="-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t>9/27/2023</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https://unsplash.com/photos/AXu2aZ3YgP8</a:t>
            </a:r>
            <a:endParaRPr lang="en-LT" dirty="0"/>
          </a:p>
        </p:txBody>
      </p:sp>
      <p:sp>
        <p:nvSpPr>
          <p:cNvPr id="4" name="Slide Number Placeholder 3"/>
          <p:cNvSpPr>
            <a:spLocks noGrp="1"/>
          </p:cNvSpPr>
          <p:nvPr>
            <p:ph type="sldNum" sz="quarter" idx="5"/>
          </p:nvPr>
        </p:nvSpPr>
        <p:spPr/>
        <p:txBody>
          <a:bodyPr/>
          <a:lstStyle/>
          <a:p>
            <a:fld id="{5BE92847-51ED-1449-A9AF-8F855167E8E6}" type="slidenum">
              <a:t>1</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3</a:t>
            </a:fld>
            <a:endParaRPr lang="en-LT"/>
          </a:p>
        </p:txBody>
      </p:sp>
    </p:spTree>
    <p:extLst>
      <p:ext uri="{BB962C8B-B14F-4D97-AF65-F5344CB8AC3E}">
        <p14:creationId xmlns:p14="http://schemas.microsoft.com/office/powerpoint/2010/main" val="22779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https://unsplash.com/photos/48nerZQCHgo</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5</a:t>
            </a:fld>
            <a:endParaRPr lang="en-LT"/>
          </a:p>
        </p:txBody>
      </p:sp>
    </p:spTree>
    <p:extLst>
      <p:ext uri="{BB962C8B-B14F-4D97-AF65-F5344CB8AC3E}">
        <p14:creationId xmlns:p14="http://schemas.microsoft.com/office/powerpoint/2010/main" val="1510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https://unsplash.com/photos/TvN54bnuQg8</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7</a:t>
            </a:fld>
            <a:endParaRPr lang="en-LT"/>
          </a:p>
        </p:txBody>
      </p:sp>
    </p:spTree>
    <p:extLst>
      <p:ext uri="{BB962C8B-B14F-4D97-AF65-F5344CB8AC3E}">
        <p14:creationId xmlns:p14="http://schemas.microsoft.com/office/powerpoint/2010/main" val="176930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35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11</a:t>
            </a:fld>
            <a:endParaRPr lang="en-LT"/>
          </a:p>
        </p:txBody>
      </p:sp>
    </p:spTree>
    <p:extLst>
      <p:ext uri="{BB962C8B-B14F-4D97-AF65-F5344CB8AC3E}">
        <p14:creationId xmlns:p14="http://schemas.microsoft.com/office/powerpoint/2010/main" val="376720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1052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308699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04077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446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9689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5C1621EB-52E9-864A-B0F6-E4DE6976EFAF}" type="datetimeFigureOut">
              <a:t>9/27/2023</a:t>
            </a:fld>
            <a:endParaRPr lang="en-LT"/>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70322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839788" y="365125"/>
            <a:ext cx="10515600" cy="1325563"/>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5C1621EB-52E9-864A-B0F6-E4DE6976EFAF}" type="datetimeFigureOut">
              <a:t>9/27/2023</a:t>
            </a:fld>
            <a:endParaRPr lang="en-LT"/>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788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5C1621EB-52E9-864A-B0F6-E4DE6976EFAF}" type="datetimeFigureOut">
              <a:t>9/27/2023</a:t>
            </a:fld>
            <a:endParaRPr lang="en-LT"/>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6095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t>9/27/2023</a:t>
            </a:fld>
            <a:endParaRPr lang="en-LT"/>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45918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5C1621EB-52E9-864A-B0F6-E4DE6976EFAF}" type="datetimeFigureOut">
              <a:t>9/27/2023</a:t>
            </a:fld>
            <a:endParaRPr lang="en-LT"/>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440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5C1621EB-52E9-864A-B0F6-E4DE6976EFAF}" type="datetimeFigureOut">
              <a:t>9/27/2023</a:t>
            </a:fld>
            <a:endParaRPr lang="en-LT"/>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288204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t>‹#›</a:t>
            </a:fld>
            <a:endParaRPr lang="en-LT"/>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arget="slide8.xml" Type="http://schemas.openxmlformats.org/officeDocument/2006/relationships/slide"/><Relationship Id="rId13" Target="../media/image6.png" Type="http://schemas.openxmlformats.org/officeDocument/2006/relationships/image"/><Relationship Id="rId3" Target="../media/image1.jpeg" Type="http://schemas.openxmlformats.org/officeDocument/2006/relationships/image"/><Relationship Id="rId7" Target="../media/image3.png" Type="http://schemas.openxmlformats.org/officeDocument/2006/relationships/image"/><Relationship Id="rId12" Target="slide4.xml" Type="http://schemas.openxmlformats.org/officeDocument/2006/relationships/slide"/><Relationship Id="rId2" Target="../notesSlides/notesSlide1.xml" Type="http://schemas.openxmlformats.org/officeDocument/2006/relationships/notesSlide"/><Relationship Id="rId1" Target="../slideLayouts/slideLayout7.xml" Type="http://schemas.openxmlformats.org/officeDocument/2006/relationships/slideLayout"/><Relationship Id="rId6" Target="slide6.xml" Type="http://schemas.openxmlformats.org/officeDocument/2006/relationships/slide"/><Relationship Id="rId11" Target="../media/image5.png" Type="http://schemas.openxmlformats.org/officeDocument/2006/relationships/image"/><Relationship Id="rId5" Target="../media/image2.png" Type="http://schemas.openxmlformats.org/officeDocument/2006/relationships/image"/><Relationship Id="rId10" Target="slide2.xml" Type="http://schemas.openxmlformats.org/officeDocument/2006/relationships/slide"/><Relationship Id="rId4" Target="../media/hdphoto1.wdp" Type="http://schemas.microsoft.com/office/2007/relationships/hdphoto"/><Relationship Id="rId9" Target="../media/image4.png" Type="http://schemas.openxmlformats.org/officeDocument/2006/relationships/image"/><Relationship Id="rId14" Target="slide10.xml" Type="http://schemas.openxmlformats.org/officeDocument/2006/relationships/slide"/></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arget="../media/image9.jpeg" Type="http://schemas.openxmlformats.org/officeDocument/2006/relationships/image"/><Relationship Id="rId7" Target="../media/image8.svg" Type="http://schemas.openxmlformats.org/officeDocument/2006/relationships/image"/><Relationship Id="rId2" Target="../notesSlides/notesSlide2.xml" Type="http://schemas.openxmlformats.org/officeDocument/2006/relationships/notesSlide"/><Relationship Id="rId1" Target="../slideLayouts/slideLayout7.xml" Type="http://schemas.openxmlformats.org/officeDocument/2006/relationships/slideLayout"/><Relationship Id="rId6" Target="../media/image7.png" Type="http://schemas.openxmlformats.org/officeDocument/2006/relationships/image"/><Relationship Id="rId5" Target="../media/hdphoto2.wdp" Type="http://schemas.microsoft.com/office/2007/relationships/hdphoto"/><Relationship Id="rId4" Target="../media/image10.jpeg" Type="http://schemas.openxmlformats.org/officeDocument/2006/relationships/image"/></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arget="../media/image13.jpeg" Type="http://schemas.openxmlformats.org/officeDocument/2006/relationships/image"/><Relationship Id="rId7" Target="../media/image12.svg" Type="http://schemas.openxmlformats.org/officeDocument/2006/relationships/image"/><Relationship Id="rId2" Target="../notesSlides/notesSlide3.xml" Type="http://schemas.openxmlformats.org/officeDocument/2006/relationships/notesSlide"/><Relationship Id="rId1" Target="../slideLayouts/slideLayout7.xml" Type="http://schemas.openxmlformats.org/officeDocument/2006/relationships/slideLayout"/><Relationship Id="rId6" Target="../media/image11.png" Type="http://schemas.openxmlformats.org/officeDocument/2006/relationships/image"/><Relationship Id="rId5" Target="../media/hdphoto3.wdp" Type="http://schemas.microsoft.com/office/2007/relationships/hdphoto"/><Relationship Id="rId4" Target="../media/image14.jpeg" Type="http://schemas.openxmlformats.org/officeDocument/2006/relationships/image"/></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arget="../media/image17.jpeg" Type="http://schemas.openxmlformats.org/officeDocument/2006/relationships/image"/><Relationship Id="rId7" Target="../media/image19.svg" Type="http://schemas.openxmlformats.org/officeDocument/2006/relationships/image"/><Relationship Id="rId2" Target="../notesSlides/notesSlide4.xml" Type="http://schemas.openxmlformats.org/officeDocument/2006/relationships/notesSlide"/><Relationship Id="rId1" Target="../slideLayouts/slideLayout7.xml" Type="http://schemas.openxmlformats.org/officeDocument/2006/relationships/slideLayout"/><Relationship Id="rId6" Target="../media/image15.png" Type="http://schemas.openxmlformats.org/officeDocument/2006/relationships/image"/><Relationship Id="rId5" Target="../media/hdphoto4.wdp" Type="http://schemas.microsoft.com/office/2007/relationships/hdphoto"/><Relationship Id="rId4" Target="../media/image18.jpeg" Type="http://schemas.openxmlformats.org/officeDocument/2006/relationships/image"/></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arget="../media/image22.jpeg" Type="http://schemas.openxmlformats.org/officeDocument/2006/relationships/image"/><Relationship Id="rId2" Target="../notesSlides/notesSlide5.xml" Type="http://schemas.openxmlformats.org/officeDocument/2006/relationships/notesSlide"/><Relationship Id="rId1" Target="../slideLayouts/slideLayout7.xml" Type="http://schemas.openxmlformats.org/officeDocument/2006/relationships/slideLayout"/><Relationship Id="rId5" Target="../media/hdphoto5.wdp" Type="http://schemas.microsoft.com/office/2007/relationships/hdphoto"/><Relationship Id="rId4" Target="../media/image2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id="2" name="bg">
            <a:extLst>
              <a:ext uri="{FF2B5EF4-FFF2-40B4-BE49-F238E27FC236}">
                <a16:creationId xmlns:a16="http://schemas.microsoft.com/office/drawing/2014/main" id="{FAE37928-628E-1B40-972B-1FCDC7355668}"/>
              </a:ext>
            </a:extLst>
          </p:cNvPr>
          <p:cNvPicPr>
            <a:picLocks noChangeArrowheads="1" noChangeAspect="1"/>
          </p:cNvPicPr>
          <p:nvPr/>
        </p:nvPicPr>
        <p:blipFill rotWithShape="1">
          <a:blip r:embed="rId3">
            <a:extLst>
              <a:ext uri="{BEBA8EAE-BF5A-486C-A8C5-ECC9F3942E4B}">
                <a14:imgProps xmlns:a14="http://schemas.microsoft.com/office/drawing/2010/main">
                  <a14:imgLayer r:embed="rId4">
                    <a14:imgEffect>
                      <a14:saturation sat="144000"/>
                    </a14:imgEffect>
                    <a14:imgEffect>
                      <a14:brightnessContrast contrast="23000"/>
                    </a14:imgEffect>
                  </a14:imgLayer>
                </a14:imgProps>
              </a:ext>
              <a:ext uri="{28A0092B-C50C-407E-A947-70E740481C1C}">
                <a14:useLocalDpi xmlns:a14="http://schemas.microsoft.com/office/drawing/2010/main" val="0"/>
              </a:ext>
            </a:extLst>
          </a:blip>
          <a:srcRect b="174" t="88"/>
          <a:stretch/>
        </p:blipFill>
        <p:spPr bwMode="auto">
          <a:xfrm>
            <a:off x="-350520" y="-197168"/>
            <a:ext cx="12542520" cy="705516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4AFAC6AD-E06A-BD4A-AB39-35849B2BFA2D}"/>
              </a:ext>
            </a:extLst>
          </p:cNvPr>
          <p:cNvCxnSpPr>
            <a:cxnSpLocks/>
          </p:cNvCxnSpPr>
          <p:nvPr/>
        </p:nvCxnSpPr>
        <p:spPr>
          <a:xfrm flipV="1">
            <a:off x="2482785" y="3485843"/>
            <a:ext cx="825191" cy="657921"/>
          </a:xfrm>
          <a:prstGeom prst="line">
            <a:avLst/>
          </a:prstGeom>
          <a:solidFill>
            <a:srgbClr val="12231D">
              <a:alpha val="40000"/>
            </a:srgbClr>
          </a:solidFill>
          <a:ln cap="rnd" w="63500">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70ECD39E-EC9A-954A-B4CF-9BCD99C8CFAE}"/>
              </a:ext>
            </a:extLst>
          </p:cNvPr>
          <p:cNvCxnSpPr>
            <a:cxnSpLocks/>
          </p:cNvCxnSpPr>
          <p:nvPr/>
        </p:nvCxnSpPr>
        <p:spPr>
          <a:xfrm flipH="1" flipV="1">
            <a:off x="5037578" y="3255616"/>
            <a:ext cx="960188" cy="749245"/>
          </a:xfrm>
          <a:prstGeom prst="line">
            <a:avLst/>
          </a:prstGeom>
          <a:solidFill>
            <a:srgbClr val="12231D">
              <a:alpha val="40000"/>
            </a:srgbClr>
          </a:solidFill>
          <a:ln cap="rnd" w="63500">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05D0BD90-6384-4F42-BDBE-A945AF012A9F}"/>
              </a:ext>
            </a:extLst>
          </p:cNvPr>
          <p:cNvSpPr/>
          <p:nvPr/>
        </p:nvSpPr>
        <p:spPr>
          <a:xfrm>
            <a:off x="214427" y="385357"/>
            <a:ext cx="11763157" cy="923330"/>
          </a:xfrm>
          <a:prstGeom prst="rect">
            <a:avLst/>
          </a:prstGeom>
        </p:spPr>
        <p:txBody>
          <a:bodyPr wrap="none">
            <a:spAutoFit/>
          </a:bodyPr>
          <a:lstStyle/>
          <a:p>
            <a:pPr algn="ctr"/>
            <a:r>
              <a:rPr b="1" dirty="0" lang="en-US" spc="300" sz="5400">
                <a:solidFill>
                  <a:schemeClr val="bg1"/>
                </a:solidFill>
                <a:effectLst>
                  <a:outerShdw algn="ctr" blurRad="292100" rotWithShape="0" sx="102000" sy="102000">
                    <a:prstClr val="black">
                      <a:alpha val="52000"/>
                    </a:prstClr>
                  </a:outerShdw>
                </a:effectLst>
                <a:latin charset="0" panose="00000500000000000000" pitchFamily="2" typeface="Montserrat"/>
              </a:rPr>
              <a:t>CUSTOMER CHURN </a:t>
            </a:r>
            <a:r>
              <a:rPr b="1" dirty="0" lang="en-US" spc="300" sz="4000">
                <a:solidFill>
                  <a:schemeClr val="bg1"/>
                </a:solidFill>
                <a:effectLst>
                  <a:outerShdw algn="ctr" blurRad="292100" rotWithShape="0" sx="102000" sy="102000">
                    <a:prstClr val="black">
                      <a:alpha val="52000"/>
                    </a:prstClr>
                  </a:outerShdw>
                </a:effectLst>
                <a:latin charset="0" panose="00000500000000000000" pitchFamily="2" typeface="Montserrat"/>
              </a:rPr>
              <a:t>PREDICTION</a:t>
            </a:r>
            <a:endParaRPr b="1" dirty="0" lang="en-LT" spc="300" sz="4000">
              <a:solidFill>
                <a:schemeClr val="bg1"/>
              </a:solidFill>
              <a:effectLst>
                <a:outerShdw algn="ctr" blurRad="292100" rotWithShape="0" sx="102000" sy="102000">
                  <a:prstClr val="black">
                    <a:alpha val="52000"/>
                  </a:prstClr>
                </a:outerShdw>
              </a:effectLst>
              <a:latin charset="0" panose="00000500000000000000" pitchFamily="2" typeface="Montserrat"/>
            </a:endParaRPr>
          </a:p>
        </p:txBody>
      </p:sp>
      <p:cxnSp>
        <p:nvCxnSpPr>
          <p:cNvPr id="28" name="Straight Connector 27">
            <a:extLst>
              <a:ext uri="{FF2B5EF4-FFF2-40B4-BE49-F238E27FC236}">
                <a16:creationId xmlns:a16="http://schemas.microsoft.com/office/drawing/2014/main" id="{0DF68F12-370D-1E45-B388-B3EB7E9D3A9F}"/>
              </a:ext>
            </a:extLst>
          </p:cNvPr>
          <p:cNvCxnSpPr>
            <a:cxnSpLocks/>
          </p:cNvCxnSpPr>
          <p:nvPr/>
        </p:nvCxnSpPr>
        <p:spPr>
          <a:xfrm flipH="1">
            <a:off x="7734300" y="3630517"/>
            <a:ext cx="1042702" cy="770033"/>
          </a:xfrm>
          <a:prstGeom prst="line">
            <a:avLst/>
          </a:prstGeom>
          <a:solidFill>
            <a:srgbClr val="12231D">
              <a:alpha val="40000"/>
            </a:srgbClr>
          </a:solidFill>
          <a:ln cap="rnd" w="63500">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psez="http://schemas.microsoft.com/office/powerpoint/2016/sectionzoom" Requires="psez">
          <p:graphicFrame>
            <p:nvGraphicFramePr>
              <p:cNvPr id="12" name="Section Zoom 11">
                <a:extLst>
                  <a:ext uri="{FF2B5EF4-FFF2-40B4-BE49-F238E27FC236}">
                    <a16:creationId xmlns:a16="http://schemas.microsoft.com/office/drawing/2014/main" id="{C195487E-923E-634E-A4C3-E9368C2DE565}"/>
                  </a:ext>
                </a:extLst>
              </p:cNvPr>
              <p:cNvGraphicFramePr>
                <a:graphicFrameLocks noChangeAspect="1"/>
              </p:cNvGraphicFramePr>
              <p:nvPr>
                <p:extLst>
                  <p:ext uri="{D42A27DB-BD31-4B8C-83A1-F6EECF244321}">
                    <p14:modId xmlns:p14="http://schemas.microsoft.com/office/powerpoint/2010/main" val="1426517584"/>
                  </p:ext>
                </p:extLst>
              </p:nvPr>
            </p:nvGraphicFramePr>
            <p:xfrm>
              <a:off x="5175444" y="3750597"/>
              <a:ext cx="3195731" cy="1797598"/>
            </p:xfrm>
            <a:graphic>
              <a:graphicData uri="http://schemas.microsoft.com/office/powerpoint/2016/sectionzoom">
                <psez:sectionZm>
                  <psez:sectionZmObj sectionId="{D01103C6-D9B4-874A-903D-1D54C47D2E73}">
                    <psez:zmPr id="{23888936-E0DE-5545-AD69-CCF83ACA0790}" showBg="0" transitionDur="1000">
                      <p166:blipFill xmlns:p166="http://schemas.microsoft.com/office/powerpoint/2016/6/main">
                        <a:blip r:embed="rId5"/>
                        <a:stretch>
                          <a:fillRect/>
                        </a:stretch>
                      </p166:blipFill>
                      <p166:spPr xmlns:p166="http://schemas.microsoft.com/office/powerpoint/2016/6/main">
                        <a:xfrm>
                          <a:off x="0" y="0"/>
                          <a:ext cx="3195731" cy="1797598"/>
                        </a:xfrm>
                        <a:prstGeom prst="rect">
                          <a:avLst/>
                        </a:prstGeom>
                      </p166:spPr>
                    </psez:zmPr>
                  </psez:sectionZmObj>
                </psez:sectionZm>
              </a:graphicData>
            </a:graphic>
          </p:graphicFrame>
        </mc:Choice>
        <mc:Fallback>
          <p:pic>
            <p:nvPicPr>
              <p:cNvPr id="12" name="Section Zoom 11">
                <a:hlinkClick action="ppaction://hlinksldjump" r:id="rId6"/>
                <a:extLst>
                  <a:ext uri="{FF2B5EF4-FFF2-40B4-BE49-F238E27FC236}">
                    <a16:creationId xmlns:a16="http://schemas.microsoft.com/office/drawing/2014/main" id="{C195487E-923E-634E-A4C3-E9368C2DE565}"/>
                  </a:ext>
                </a:extLst>
              </p:cNvPr>
              <p:cNvPicPr>
                <a:picLocks noAdjustHandles="1" noChangeArrowheads="1" noChangeAspect="1" noChangeShapeType="1" noEditPoints="1" noGrp="1" noMove="1" noResize="1" noRot="1"/>
              </p:cNvPicPr>
              <p:nvPr/>
            </p:nvPicPr>
            <p:blipFill>
              <a:blip r:embed="rId5"/>
              <a:stretch>
                <a:fillRect/>
              </a:stretch>
            </p:blipFill>
            <p:spPr>
              <a:xfrm>
                <a:off x="5175444" y="3750597"/>
                <a:ext cx="3195731" cy="1797598"/>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7" name="Section Zoom 16">
                <a:extLst>
                  <a:ext uri="{FF2B5EF4-FFF2-40B4-BE49-F238E27FC236}">
                    <a16:creationId xmlns:a16="http://schemas.microsoft.com/office/drawing/2014/main" id="{BA3A39B2-158B-2B4C-A1B4-DCCBD75CA15C}"/>
                  </a:ext>
                </a:extLst>
              </p:cNvPr>
              <p:cNvGraphicFramePr>
                <a:graphicFrameLocks noChangeAspect="1"/>
              </p:cNvGraphicFramePr>
              <p:nvPr>
                <p:extLst>
                  <p:ext uri="{D42A27DB-BD31-4B8C-83A1-F6EECF244321}">
                    <p14:modId xmlns:p14="http://schemas.microsoft.com/office/powerpoint/2010/main" val="1526907307"/>
                  </p:ext>
                </p:extLst>
              </p:nvPr>
            </p:nvGraphicFramePr>
            <p:xfrm>
              <a:off x="7994386" y="2172099"/>
              <a:ext cx="3341472" cy="1879578"/>
            </p:xfrm>
            <a:graphic>
              <a:graphicData uri="http://schemas.microsoft.com/office/powerpoint/2016/sectionzoom">
                <psez:sectionZm>
                  <psez:sectionZmObj sectionId="{17ED8106-7472-CA40-A9D6-5927206203E6}">
                    <psez:zmPr id="{BED1C54D-1895-F149-B351-02B981A8A5BF}" showBg="0" transitionDur="1000">
                      <p166:blipFill xmlns:p166="http://schemas.microsoft.com/office/powerpoint/2016/6/main">
                        <a:blip r:embed="rId7"/>
                        <a:stretch>
                          <a:fillRect/>
                        </a:stretch>
                      </p166:blipFill>
                      <p166:spPr xmlns:p166="http://schemas.microsoft.com/office/powerpoint/2016/6/main">
                        <a:xfrm>
                          <a:off x="0" y="0"/>
                          <a:ext cx="3341472" cy="1879578"/>
                        </a:xfrm>
                        <a:prstGeom prst="rect">
                          <a:avLst/>
                        </a:prstGeom>
                      </p166:spPr>
                    </psez:zmPr>
                  </psez:sectionZmObj>
                </psez:sectionZm>
              </a:graphicData>
            </a:graphic>
          </p:graphicFrame>
        </mc:Choice>
        <mc:Fallback>
          <p:pic>
            <p:nvPicPr>
              <p:cNvPr id="17" name="Section Zoom 16">
                <a:hlinkClick action="ppaction://hlinksldjump" r:id="rId8"/>
                <a:extLst>
                  <a:ext uri="{FF2B5EF4-FFF2-40B4-BE49-F238E27FC236}">
                    <a16:creationId xmlns:a16="http://schemas.microsoft.com/office/drawing/2014/main" id="{BA3A39B2-158B-2B4C-A1B4-DCCBD75CA15C}"/>
                  </a:ext>
                </a:extLst>
              </p:cNvPr>
              <p:cNvPicPr>
                <a:picLocks noAdjustHandles="1" noChangeArrowheads="1" noChangeAspect="1" noChangeShapeType="1" noEditPoints="1" noGrp="1" noMove="1" noResize="1" noRot="1"/>
              </p:cNvPicPr>
              <p:nvPr/>
            </p:nvPicPr>
            <p:blipFill>
              <a:blip r:embed="rId7"/>
              <a:stretch>
                <a:fillRect/>
              </a:stretch>
            </p:blipFill>
            <p:spPr>
              <a:xfrm>
                <a:off x="7994386" y="2172099"/>
                <a:ext cx="3341472" cy="1879578"/>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6" name="Section Zoom 5">
                <a:extLst>
                  <a:ext uri="{FF2B5EF4-FFF2-40B4-BE49-F238E27FC236}">
                    <a16:creationId xmlns:a16="http://schemas.microsoft.com/office/drawing/2014/main" id="{039C2E45-7383-084C-A25A-231F40FCFD88}"/>
                  </a:ext>
                </a:extLst>
              </p:cNvPr>
              <p:cNvGraphicFramePr>
                <a:graphicFrameLocks noChangeAspect="1"/>
              </p:cNvGraphicFramePr>
              <p:nvPr>
                <p:extLst>
                  <p:ext uri="{D42A27DB-BD31-4B8C-83A1-F6EECF244321}">
                    <p14:modId xmlns:p14="http://schemas.microsoft.com/office/powerpoint/2010/main" val="1771017040"/>
                  </p:ext>
                </p:extLst>
              </p:nvPr>
            </p:nvGraphicFramePr>
            <p:xfrm>
              <a:off x="-649208" y="3751378"/>
              <a:ext cx="4062082" cy="2284921"/>
            </p:xfrm>
            <a:graphic>
              <a:graphicData uri="http://schemas.microsoft.com/office/powerpoint/2016/sectionzoom">
                <psez:sectionZm>
                  <psez:sectionZmObj sectionId="{34C61D3D-3DDA-8544-919D-38908B71CF6E}">
                    <psez:zmPr id="{4BF83247-9042-D446-B9D6-CD882B6CF45B}" showBg="0" transitionDur="1000">
                      <p166:blipFill xmlns:p166="http://schemas.microsoft.com/office/powerpoint/2016/6/main">
                        <a:blip r:embed="rId9"/>
                        <a:stretch>
                          <a:fillRect/>
                        </a:stretch>
                      </p166:blipFill>
                      <p166:spPr xmlns:p166="http://schemas.microsoft.com/office/powerpoint/2016/6/main">
                        <a:xfrm>
                          <a:off x="0" y="0"/>
                          <a:ext cx="4062082" cy="2284921"/>
                        </a:xfrm>
                        <a:prstGeom prst="rect">
                          <a:avLst/>
                        </a:prstGeom>
                        <a:effectLst/>
                      </p166:spPr>
                    </psez:zmPr>
                  </psez:sectionZmObj>
                </psez:sectionZm>
              </a:graphicData>
            </a:graphic>
          </p:graphicFrame>
        </mc:Choice>
        <mc:Fallback>
          <p:pic>
            <p:nvPicPr>
              <p:cNvPr id="6" name="Section Zoom 5">
                <a:hlinkClick action="ppaction://hlinksldjump" r:id="rId10"/>
                <a:extLst>
                  <a:ext uri="{FF2B5EF4-FFF2-40B4-BE49-F238E27FC236}">
                    <a16:creationId xmlns:a16="http://schemas.microsoft.com/office/drawing/2014/main" id="{039C2E45-7383-084C-A25A-231F40FCFD88}"/>
                  </a:ext>
                </a:extLst>
              </p:cNvPr>
              <p:cNvPicPr>
                <a:picLocks noAdjustHandles="1" noChangeArrowheads="1" noChangeAspect="1" noChangeShapeType="1" noEditPoints="1" noGrp="1" noMove="1" noResize="1" noRot="1"/>
              </p:cNvPicPr>
              <p:nvPr/>
            </p:nvPicPr>
            <p:blipFill>
              <a:blip r:embed="rId9"/>
              <a:stretch>
                <a:fillRect/>
              </a:stretch>
            </p:blipFill>
            <p:spPr>
              <a:xfrm>
                <a:off x="-649208" y="3751378"/>
                <a:ext cx="4062082" cy="2284921"/>
              </a:xfrm>
              <a:prstGeom prst="rect">
                <a:avLst/>
              </a:prstGeom>
              <a:effectLst/>
            </p:spPr>
          </p:pic>
        </mc:Fallback>
      </mc:AlternateContent>
      <mc:AlternateContent xmlns:mc="http://schemas.openxmlformats.org/markup-compatibility/2006">
        <mc:Choice xmlns:psez="http://schemas.microsoft.com/office/powerpoint/2016/sectionzoom" Requires="psez">
          <p:graphicFrame>
            <p:nvGraphicFramePr>
              <p:cNvPr id="4" name="Section Zoom 3">
                <a:extLst>
                  <a:ext uri="{FF2B5EF4-FFF2-40B4-BE49-F238E27FC236}">
                    <a16:creationId xmlns:a16="http://schemas.microsoft.com/office/drawing/2014/main" id="{B2D661A4-8895-1E43-9238-4B6D30F2FF2A}"/>
                  </a:ext>
                </a:extLst>
              </p:cNvPr>
              <p:cNvGraphicFramePr>
                <a:graphicFrameLocks noChangeAspect="1"/>
              </p:cNvGraphicFramePr>
              <p:nvPr>
                <p:extLst>
                  <p:ext uri="{D42A27DB-BD31-4B8C-83A1-F6EECF244321}">
                    <p14:modId xmlns:p14="http://schemas.microsoft.com/office/powerpoint/2010/main" val="840985446"/>
                  </p:ext>
                </p:extLst>
              </p:nvPr>
            </p:nvGraphicFramePr>
            <p:xfrm>
              <a:off x="2506266" y="2100303"/>
              <a:ext cx="3048000" cy="1714500"/>
            </p:xfrm>
            <a:graphic>
              <a:graphicData uri="http://schemas.microsoft.com/office/powerpoint/2016/sectionzoom">
                <psez:sectionZm>
                  <psez:sectionZmObj sectionId="{DBB0F080-D76F-2449-A8A8-97428CE5CDE4}">
                    <psez:zmPr id="{E31B0801-3E89-AF44-A1B1-5F4CCB54772F}" showBg="0"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p:pic>
            <p:nvPicPr>
              <p:cNvPr id="4" name="Section Zoom 3">
                <a:hlinkClick action="ppaction://hlinksldjump" r:id="rId12"/>
                <a:extLst>
                  <a:ext uri="{FF2B5EF4-FFF2-40B4-BE49-F238E27FC236}">
                    <a16:creationId xmlns:a16="http://schemas.microsoft.com/office/drawing/2014/main" id="{B2D661A4-8895-1E43-9238-4B6D30F2FF2A}"/>
                  </a:ext>
                </a:extLst>
              </p:cNvPr>
              <p:cNvPicPr>
                <a:picLocks noAdjustHandles="1" noChangeArrowheads="1" noChangeAspect="1" noChangeShapeType="1" noEditPoints="1" noGrp="1" noMove="1" noResize="1" noRot="1"/>
              </p:cNvPicPr>
              <p:nvPr/>
            </p:nvPicPr>
            <p:blipFill>
              <a:blip r:embed="rId11"/>
              <a:stretch>
                <a:fillRect/>
              </a:stretch>
            </p:blipFill>
            <p:spPr>
              <a:xfrm>
                <a:off x="2506266" y="2100303"/>
                <a:ext cx="3048000" cy="171450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20" name="Section Zoom 19">
                <a:extLst>
                  <a:ext uri="{FF2B5EF4-FFF2-40B4-BE49-F238E27FC236}">
                    <a16:creationId xmlns:a16="http://schemas.microsoft.com/office/drawing/2014/main" id="{2447DC2C-11BC-12F8-DF9E-C403EDCE5364}"/>
                  </a:ext>
                </a:extLst>
              </p:cNvPr>
              <p:cNvGraphicFramePr>
                <a:graphicFrameLocks noChangeAspect="1"/>
              </p:cNvGraphicFramePr>
              <p:nvPr>
                <p:extLst>
                  <p:ext uri="{D42A27DB-BD31-4B8C-83A1-F6EECF244321}">
                    <p14:modId xmlns:p14="http://schemas.microsoft.com/office/powerpoint/2010/main" val="3658230121"/>
                  </p:ext>
                </p:extLst>
              </p:nvPr>
            </p:nvGraphicFramePr>
            <p:xfrm>
              <a:off x="9530412" y="4493839"/>
              <a:ext cx="3048000" cy="1714500"/>
            </p:xfrm>
            <a:graphic>
              <a:graphicData uri="http://schemas.microsoft.com/office/powerpoint/2016/sectionzoom">
                <psez:sectionZm>
                  <psez:sectionZmObj sectionId="{1D45D3C2-8C3A-42AE-96DD-BB7888BFB392}">
                    <psez:zmPr id="{57094489-41C5-4753-A680-6F1E190747A7}" showBg="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p:pic>
            <p:nvPicPr>
              <p:cNvPr id="20" name="Section Zoom 19">
                <a:hlinkClick action="ppaction://hlinksldjump" r:id="rId14"/>
                <a:extLst>
                  <a:ext uri="{FF2B5EF4-FFF2-40B4-BE49-F238E27FC236}">
                    <a16:creationId xmlns:a16="http://schemas.microsoft.com/office/drawing/2014/main" id="{2447DC2C-11BC-12F8-DF9E-C403EDCE5364}"/>
                  </a:ext>
                </a:extLst>
              </p:cNvPr>
              <p:cNvPicPr>
                <a:picLocks noAdjustHandles="1" noChangeArrowheads="1" noChangeAspect="1" noChangeShapeType="1" noEditPoints="1" noGrp="1" noMove="1" noResize="1" noRot="1"/>
              </p:cNvPicPr>
              <p:nvPr/>
            </p:nvPicPr>
            <p:blipFill>
              <a:blip r:embed="rId13"/>
              <a:stretch>
                <a:fillRect/>
              </a:stretch>
            </p:blipFill>
            <p:spPr>
              <a:xfrm>
                <a:off x="9530412" y="4493839"/>
                <a:ext cx="3048000" cy="1714500"/>
              </a:xfrm>
              <a:prstGeom prst="rect">
                <a:avLst/>
              </a:prstGeom>
            </p:spPr>
          </p:pic>
        </mc:Fallback>
      </mc:AlternateContent>
      <p:cxnSp>
        <p:nvCxnSpPr>
          <p:cNvPr id="22" name="Straight Connector 21">
            <a:extLst>
              <a:ext uri="{FF2B5EF4-FFF2-40B4-BE49-F238E27FC236}">
                <a16:creationId xmlns:a16="http://schemas.microsoft.com/office/drawing/2014/main" id="{E29E0901-AF0F-630C-C304-C9A185C1B7F5}"/>
              </a:ext>
            </a:extLst>
          </p:cNvPr>
          <p:cNvCxnSpPr>
            <a:cxnSpLocks/>
          </p:cNvCxnSpPr>
          <p:nvPr/>
        </p:nvCxnSpPr>
        <p:spPr>
          <a:xfrm flipH="1" flipV="1">
            <a:off x="10307060" y="3858773"/>
            <a:ext cx="437560" cy="608082"/>
          </a:xfrm>
          <a:prstGeom prst="line">
            <a:avLst/>
          </a:prstGeom>
          <a:solidFill>
            <a:srgbClr val="12231D">
              <a:alpha val="40000"/>
            </a:srgbClr>
          </a:solidFill>
          <a:ln cap="rnd" w="63500">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385354970"/>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accel="50000" autoRev="1" decel="50000" fill="hold" id="5" nodeType="withEffect" presetClass="emph" presetID="6" presetSubtype="0" repeatCount="indefinite">
                                  <p:stCondLst>
                                    <p:cond delay="0"/>
                                  </p:stCondLst>
                                  <p:childTnLst>
                                    <p:animScale>
                                      <p:cBhvr>
                                        <p:cTn dur="4000" fill="hold" id="6"/>
                                        <p:tgtEl>
                                          <p:spTgt spid="2"/>
                                        </p:tgtEl>
                                      </p:cBhvr>
                                      <p:by x="110000" y="110000"/>
                                    </p:animScale>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3" name="Rectangle 2">
            <a:extLst>
              <a:ext uri="{FF2B5EF4-FFF2-40B4-BE49-F238E27FC236}">
                <a16:creationId xmlns:a16="http://schemas.microsoft.com/office/drawing/2014/main" id="{5690420F-8183-9DCF-F7E9-7AF85B2BB1E3}"/>
              </a:ext>
            </a:extLst>
          </p:cNvPr>
          <p:cNvSpPr/>
          <p:nvPr/>
        </p:nvSpPr>
        <p:spPr>
          <a:xfrm>
            <a:off x="2947643" y="3389971"/>
            <a:ext cx="6296718" cy="110799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CONCLUSION</a:t>
            </a:r>
            <a:endParaRPr kumimoji="0" lang="en-LT" sz="66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5" name="Graphic 4" descr="Arrow circle with solid fill">
            <a:extLst>
              <a:ext uri="{FF2B5EF4-FFF2-40B4-BE49-F238E27FC236}">
                <a16:creationId xmlns:a16="http://schemas.microsoft.com/office/drawing/2014/main" id="{9AA00B7C-CC6F-FE27-455A-49BB314725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2800" y="843280"/>
            <a:ext cx="2550160" cy="2352040"/>
          </a:xfrm>
          <a:prstGeom prst="rect">
            <a:avLst/>
          </a:prstGeom>
        </p:spPr>
      </p:pic>
    </p:spTree>
    <p:extLst>
      <p:ext uri="{BB962C8B-B14F-4D97-AF65-F5344CB8AC3E}">
        <p14:creationId xmlns:p14="http://schemas.microsoft.com/office/powerpoint/2010/main" val="1979891033"/>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pic>
        <p:nvPicPr>
          <p:cNvPr id="3" name="Picture 2">
            <a:extLst>
              <a:ext uri="{FF2B5EF4-FFF2-40B4-BE49-F238E27FC236}">
                <a16:creationId xmlns:a16="http://schemas.microsoft.com/office/drawing/2014/main" id="{942C13D4-C713-ED62-D991-49BC402C6F6B}"/>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71AA2FE-9320-5275-90B1-AF43626806C8}"/>
              </a:ext>
            </a:extLst>
          </p:cNvPr>
          <p:cNvSpPr txBox="1"/>
          <p:nvPr/>
        </p:nvSpPr>
        <p:spPr>
          <a:xfrm>
            <a:off x="731520" y="1879600"/>
            <a:ext cx="4155440" cy="923330"/>
          </a:xfrm>
          <a:prstGeom prst="rect">
            <a:avLst/>
          </a:prstGeom>
          <a:noFill/>
        </p:spPr>
        <p:txBody>
          <a:bodyPr wrap="square" rtlCol="0">
            <a:spAutoFit/>
          </a:bodyPr>
          <a:lstStyle/>
          <a:p>
            <a:r>
              <a:rPr lang="en-US" sz="5400" b="1" dirty="0">
                <a:solidFill>
                  <a:schemeClr val="bg1"/>
                </a:solidFill>
              </a:rPr>
              <a:t>CONCLUSION</a:t>
            </a:r>
            <a:endParaRPr lang="en-IN" sz="5400" b="1" dirty="0">
              <a:solidFill>
                <a:schemeClr val="bg1"/>
              </a:solidFill>
            </a:endParaRPr>
          </a:p>
        </p:txBody>
      </p:sp>
      <p:sp>
        <p:nvSpPr>
          <p:cNvPr id="6" name="TextBox 5">
            <a:extLst>
              <a:ext uri="{FF2B5EF4-FFF2-40B4-BE49-F238E27FC236}">
                <a16:creationId xmlns:a16="http://schemas.microsoft.com/office/drawing/2014/main" id="{68A0FB89-0AF7-0EE1-55C6-714F90621473}"/>
              </a:ext>
            </a:extLst>
          </p:cNvPr>
          <p:cNvSpPr txBox="1"/>
          <p:nvPr/>
        </p:nvSpPr>
        <p:spPr>
          <a:xfrm>
            <a:off x="1361440" y="3037840"/>
            <a:ext cx="10332720" cy="1323439"/>
          </a:xfrm>
          <a:prstGeom prst="rect">
            <a:avLst/>
          </a:prstGeom>
          <a:noFill/>
        </p:spPr>
        <p:txBody>
          <a:bodyPr wrap="square" rtlCol="0">
            <a:spAutoFit/>
          </a:bodyPr>
          <a:lstStyle/>
          <a:p>
            <a:r>
              <a:rPr lang="en-US" sz="2000" b="0" i="0" dirty="0">
                <a:solidFill>
                  <a:schemeClr val="bg1"/>
                </a:solidFill>
                <a:effectLst/>
                <a:latin typeface="Raleway" pitchFamily="2" charset="0"/>
              </a:rPr>
              <a:t>By the end of this project, we aim to provide our business with a powerful tool to predict customer churn and identify the factors influencing it. This will enable us to implement targeted retention strategies, ultimately leading to improved customer satisfaction and business success.</a:t>
            </a:r>
            <a:endParaRPr lang="en-IN" sz="2000" dirty="0">
              <a:solidFill>
                <a:schemeClr val="bg1"/>
              </a:solidFill>
              <a:latin typeface="Raleway" pitchFamily="2" charset="0"/>
            </a:endParaRPr>
          </a:p>
        </p:txBody>
      </p:sp>
      <p:pic>
        <p:nvPicPr>
          <p:cNvPr id="7" name="Graphic 6" descr="Arrow circle with solid fill">
            <a:extLst>
              <a:ext uri="{FF2B5EF4-FFF2-40B4-BE49-F238E27FC236}">
                <a16:creationId xmlns:a16="http://schemas.microsoft.com/office/drawing/2014/main" id="{42B1539A-2915-6656-9AEB-98809B0F97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7289" y="0"/>
            <a:ext cx="1686560" cy="1666240"/>
          </a:xfrm>
          <a:prstGeom prst="rect">
            <a:avLst/>
          </a:prstGeom>
        </p:spPr>
      </p:pic>
    </p:spTree>
    <p:extLst>
      <p:ext uri="{BB962C8B-B14F-4D97-AF65-F5344CB8AC3E}">
        <p14:creationId xmlns:p14="http://schemas.microsoft.com/office/powerpoint/2010/main" val="12952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4393451" y="3532924"/>
            <a:ext cx="3405098" cy="1323439"/>
          </a:xfrm>
          <a:prstGeom prst="rect">
            <a:avLst/>
          </a:prstGeom>
        </p:spPr>
        <p:txBody>
          <a:bodyPr wrap="none">
            <a:spAutoFit/>
          </a:bodyPr>
          <a:lstStyle/>
          <a:p>
            <a:pPr algn="ctr"/>
            <a:r>
              <a:rPr lang="en-US" sz="4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PROBLEM </a:t>
            </a:r>
          </a:p>
          <a:p>
            <a:pPr algn="ctr"/>
            <a:r>
              <a:rPr lang="en-US" sz="4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DESCRIPTION</a:t>
            </a:r>
            <a:endParaRPr lang="en-LT" sz="4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5" name="Graphic 4" descr="Questions with solid fill">
            <a:extLst>
              <a:ext uri="{FF2B5EF4-FFF2-40B4-BE49-F238E27FC236}">
                <a16:creationId xmlns:a16="http://schemas.microsoft.com/office/drawing/2014/main" id="{EC304CE5-E285-ADC2-B916-AF4C61F358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8580" y="1336040"/>
            <a:ext cx="1894840" cy="1894840"/>
          </a:xfrm>
          <a:prstGeom prst="rect">
            <a:avLst/>
          </a:prstGeom>
        </p:spPr>
      </p:pic>
    </p:spTree>
    <p:extLst>
      <p:ext uri="{BB962C8B-B14F-4D97-AF65-F5344CB8AC3E}">
        <p14:creationId xmlns:p14="http://schemas.microsoft.com/office/powerpoint/2010/main" val="97523264"/>
      </p:ext>
    </p:extLst>
  </p:cSld>
  <p:clrMapOvr>
    <a:masterClrMapping/>
  </p:clrMapOvr>
  <p:transition spd="slow" advTm="0"/>
</p:sld>
</file>

<file path=ppt/slides/slide3.xml><?xml version="1.0" encoding="utf-8"?>
<p:sld xmlns:p="http://schemas.openxmlformats.org/presentationml/2006/main" xmlns:a="http://schemas.openxmlformats.org/drawingml/2006/main" xmlns:r="http://schemas.openxmlformats.org/officeDocument/2006/relationships">
  <p:cSld>
    <p:bg>
      <p:bgPr>
        <a:blipFill dpi="0" rotWithShape="1">
          <a:blip r:embed="rId3">
            <a:lum/>
          </a:blip>
          <a:srcRect/>
          <a:stretch>
            <a:fillRect b="-9000" t="-9000"/>
          </a:stretch>
        </a:blipFill>
        <a:effectLst/>
      </p:bgPr>
    </p:bg>
    <p:spTree>
      <p:nvGrpSpPr>
        <p:cNvPr id="1" name=""/>
        <p:cNvGrpSpPr/>
        <p:nvPr/>
      </p:nvGrpSpPr>
      <p:grpSpPr>
        <a:xfrm>
          <a:off x="0" y="0"/>
          <a:ext cx="0" cy="0"/>
          <a:chOff x="0" y="0"/>
          <a:chExt cx="0" cy="0"/>
        </a:xfrm>
      </p:grpSpPr>
      <p:pic>
        <p:nvPicPr>
          <p:cNvPr descr="person on top of mountain during daytime" id="1026" name="Picture 2">
            <a:extLst>
              <a:ext uri="{FF2B5EF4-FFF2-40B4-BE49-F238E27FC236}">
                <a16:creationId xmlns:a16="http://schemas.microsoft.com/office/drawing/2014/main" id="{46BE918B-EA92-1948-9A36-85366B984810}"/>
              </a:ext>
            </a:extLst>
          </p:cNvPr>
          <p:cNvPicPr>
            <a:picLocks noChangeArrowheads="1" noChangeAspect="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b="133" t="1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lstStyle/>
          <a:p>
            <a:pPr algn="ctr"/>
            <a:endParaRPr b="1" lang="en-LT" spc="-150" sz="8000">
              <a:latin charset="77" panose="020B0503030101060003" pitchFamily="34" typeface="Raleway"/>
            </a:endParaRPr>
          </a:p>
        </p:txBody>
      </p:sp>
      <p:sp useBgFill="1">
        <p:nvSpPr>
          <p:cNvPr id="21" name="Rounded Rectangle 20">
            <a:extLst>
              <a:ext uri="{FF2B5EF4-FFF2-40B4-BE49-F238E27FC236}">
                <a16:creationId xmlns:a16="http://schemas.microsoft.com/office/drawing/2014/main" id="{D6787DAF-363B-FF49-8B5C-94BB07360B4E}"/>
              </a:ext>
            </a:extLst>
          </p:cNvPr>
          <p:cNvSpPr/>
          <p:nvPr/>
        </p:nvSpPr>
        <p:spPr>
          <a:xfrm rot="2314562">
            <a:off x="1496965" y="313773"/>
            <a:ext cx="642321" cy="3943954"/>
          </a:xfrm>
          <a:prstGeom prst="roundRect">
            <a:avLst>
              <a:gd fmla="val 50000" name="adj"/>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22" name="Rounded Rectangle 21">
            <a:extLst>
              <a:ext uri="{FF2B5EF4-FFF2-40B4-BE49-F238E27FC236}">
                <a16:creationId xmlns:a16="http://schemas.microsoft.com/office/drawing/2014/main" id="{A550FAD0-EC64-B541-9FEF-F3F576427C79}"/>
              </a:ext>
            </a:extLst>
          </p:cNvPr>
          <p:cNvSpPr/>
          <p:nvPr/>
        </p:nvSpPr>
        <p:spPr>
          <a:xfrm rot="2314562">
            <a:off x="1384545" y="1613863"/>
            <a:ext cx="642321" cy="4080509"/>
          </a:xfrm>
          <a:prstGeom prst="roundRect">
            <a:avLst>
              <a:gd fmla="val 50000" name="adj"/>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23" name="Rounded Rectangle 22">
            <a:extLst>
              <a:ext uri="{FF2B5EF4-FFF2-40B4-BE49-F238E27FC236}">
                <a16:creationId xmlns:a16="http://schemas.microsoft.com/office/drawing/2014/main" id="{95ACA153-32CF-B343-BD0F-8295EFA0D82C}"/>
              </a:ext>
            </a:extLst>
          </p:cNvPr>
          <p:cNvSpPr/>
          <p:nvPr/>
        </p:nvSpPr>
        <p:spPr>
          <a:xfrm rot="2314562">
            <a:off x="1563665" y="2358741"/>
            <a:ext cx="642321" cy="4513190"/>
          </a:xfrm>
          <a:prstGeom prst="roundRect">
            <a:avLst>
              <a:gd fmla="val 50000" name="adj"/>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24" name="Rounded Rectangle 23">
            <a:extLst>
              <a:ext uri="{FF2B5EF4-FFF2-40B4-BE49-F238E27FC236}">
                <a16:creationId xmlns:a16="http://schemas.microsoft.com/office/drawing/2014/main" id="{4A087067-6FBB-1745-A5D4-628D980A11A2}"/>
              </a:ext>
            </a:extLst>
          </p:cNvPr>
          <p:cNvSpPr/>
          <p:nvPr/>
        </p:nvSpPr>
        <p:spPr>
          <a:xfrm rot="2314562">
            <a:off x="1014528" y="4518245"/>
            <a:ext cx="642321" cy="4019894"/>
          </a:xfrm>
          <a:prstGeom prst="roundRect">
            <a:avLst>
              <a:gd fmla="val 50000" name="adj"/>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p:nvSpPr>
          <p:cNvPr id="5" name="Rectangle 4">
            <a:extLst>
              <a:ext uri="{FF2B5EF4-FFF2-40B4-BE49-F238E27FC236}">
                <a16:creationId xmlns:a16="http://schemas.microsoft.com/office/drawing/2014/main" id="{67ABF447-6E17-1A45-AD94-46DCD25C1D16}"/>
              </a:ext>
            </a:extLst>
          </p:cNvPr>
          <p:cNvSpPr/>
          <p:nvPr/>
        </p:nvSpPr>
        <p:spPr>
          <a:xfrm>
            <a:off x="3081454" y="3481925"/>
            <a:ext cx="6029092" cy="2554545"/>
          </a:xfrm>
          <a:prstGeom prst="rect">
            <a:avLst/>
          </a:prstGeom>
        </p:spPr>
        <p:txBody>
          <a:bodyPr wrap="square">
            <a:spAutoFit/>
          </a:bodyPr>
          <a:lstStyle/>
          <a:p>
            <a:pPr algn="ctr"/>
            <a:r>
              <a:rPr b="0" dirty="0" i="0" lang="en-US" sz="2000">
                <a:solidFill>
                  <a:schemeClr val="bg1"/>
                </a:solidFill>
                <a:effectLst/>
                <a:latin charset="0" pitchFamily="2" typeface="Raleway"/>
              </a:rPr>
              <a:t>In this presentation, I'll be discussing our project on "Customer Churn Prediction." We will explore how data analytics can be used to predict customer churn and identify the key factors influencing customer retention. The goal of this project is to help businesses reduce customer attrition and enhance their customer retention strategies.</a:t>
            </a:r>
            <a:endParaRPr dirty="0" lang="en-LT" spc="300" sz="2000">
              <a:solidFill>
                <a:schemeClr val="bg1"/>
              </a:solidFill>
              <a:latin charset="0" pitchFamily="2" typeface="Raleway"/>
            </a:endParaRPr>
          </a:p>
        </p:txBody>
      </p:sp>
      <p:sp>
        <p:nvSpPr>
          <p:cNvPr id="11" name="Rectangle 10">
            <a:extLst>
              <a:ext uri="{FF2B5EF4-FFF2-40B4-BE49-F238E27FC236}">
                <a16:creationId xmlns:a16="http://schemas.microsoft.com/office/drawing/2014/main" id="{F1ABBEE1-A4F3-6746-AE3A-4B6E12CE6CA3}"/>
              </a:ext>
            </a:extLst>
          </p:cNvPr>
          <p:cNvSpPr/>
          <p:nvPr/>
        </p:nvSpPr>
        <p:spPr>
          <a:xfrm>
            <a:off x="779484" y="1834088"/>
            <a:ext cx="10633039" cy="1200329"/>
          </a:xfrm>
          <a:prstGeom prst="rect">
            <a:avLst/>
          </a:prstGeom>
        </p:spPr>
        <p:txBody>
          <a:bodyPr wrap="none">
            <a:spAutoFit/>
          </a:bodyPr>
          <a:lstStyle/>
          <a:p>
            <a:pPr algn="ctr"/>
            <a:r>
              <a:rPr b="1" dirty="0" lang="en-US" spc="-150" sz="7200">
                <a:solidFill>
                  <a:schemeClr val="bg1"/>
                </a:solidFill>
                <a:effectLst>
                  <a:outerShdw algn="ctr" blurRad="419100" rotWithShape="0" sx="102000" sy="102000">
                    <a:prstClr val="black">
                      <a:alpha val="29000"/>
                    </a:prstClr>
                  </a:outerShdw>
                </a:effectLst>
                <a:latin charset="77" panose="020B0503030101060003" pitchFamily="34" typeface="Raleway Black"/>
              </a:rPr>
              <a:t>PROBLEM DESCRIPTION</a:t>
            </a:r>
            <a:endParaRPr b="1" dirty="0" lang="en-LT" spc="-150" sz="7200">
              <a:solidFill>
                <a:schemeClr val="bg1"/>
              </a:solidFill>
              <a:effectLst>
                <a:outerShdw algn="ctr" blurRad="419100" rotWithShape="0" sx="102000" sy="102000">
                  <a:prstClr val="black">
                    <a:alpha val="29000"/>
                  </a:prstClr>
                </a:outerShdw>
              </a:effectLst>
              <a:latin charset="77" panose="020B0503030101060003" pitchFamily="34" typeface="Raleway Black"/>
            </a:endParaRPr>
          </a:p>
        </p:txBody>
      </p:sp>
      <p:sp useBgFill="1">
        <p:nvSpPr>
          <p:cNvPr id="26" name="Rounded Rectangle 25">
            <a:extLst>
              <a:ext uri="{FF2B5EF4-FFF2-40B4-BE49-F238E27FC236}">
                <a16:creationId xmlns:a16="http://schemas.microsoft.com/office/drawing/2014/main" id="{79CF8A2E-6CD9-C246-88DB-41410F96B594}"/>
              </a:ext>
            </a:extLst>
          </p:cNvPr>
          <p:cNvSpPr/>
          <p:nvPr/>
        </p:nvSpPr>
        <p:spPr>
          <a:xfrm rot="2314562">
            <a:off x="10002831" y="2171981"/>
            <a:ext cx="642321" cy="3943954"/>
          </a:xfrm>
          <a:prstGeom prst="roundRect">
            <a:avLst>
              <a:gd fmla="val 50000" name="adj"/>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27" name="Rounded Rectangle 26">
            <a:extLst>
              <a:ext uri="{FF2B5EF4-FFF2-40B4-BE49-F238E27FC236}">
                <a16:creationId xmlns:a16="http://schemas.microsoft.com/office/drawing/2014/main" id="{8BF71943-E162-8646-B793-F730AF1116CA}"/>
              </a:ext>
            </a:extLst>
          </p:cNvPr>
          <p:cNvSpPr/>
          <p:nvPr/>
        </p:nvSpPr>
        <p:spPr>
          <a:xfrm rot="2314562">
            <a:off x="9890411" y="3472071"/>
            <a:ext cx="642321" cy="4080509"/>
          </a:xfrm>
          <a:prstGeom prst="roundRect">
            <a:avLst>
              <a:gd fmla="val 50000" name="adj"/>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28" name="Rounded Rectangle 27">
            <a:extLst>
              <a:ext uri="{FF2B5EF4-FFF2-40B4-BE49-F238E27FC236}">
                <a16:creationId xmlns:a16="http://schemas.microsoft.com/office/drawing/2014/main" id="{FC8B7B47-AD94-0B42-BF9A-FB712535E5D0}"/>
              </a:ext>
            </a:extLst>
          </p:cNvPr>
          <p:cNvSpPr/>
          <p:nvPr/>
        </p:nvSpPr>
        <p:spPr>
          <a:xfrm rot="2314562">
            <a:off x="10069531" y="4216949"/>
            <a:ext cx="642321" cy="4513190"/>
          </a:xfrm>
          <a:prstGeom prst="roundRect">
            <a:avLst>
              <a:gd fmla="val 50000" name="adj"/>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29" name="Rounded Rectangle 28">
            <a:extLst>
              <a:ext uri="{FF2B5EF4-FFF2-40B4-BE49-F238E27FC236}">
                <a16:creationId xmlns:a16="http://schemas.microsoft.com/office/drawing/2014/main" id="{14E00701-098F-CD4F-A308-C7B7ECDFF684}"/>
              </a:ext>
            </a:extLst>
          </p:cNvPr>
          <p:cNvSpPr/>
          <p:nvPr/>
        </p:nvSpPr>
        <p:spPr>
          <a:xfrm rot="2314562">
            <a:off x="9520394" y="6376453"/>
            <a:ext cx="642321" cy="4019894"/>
          </a:xfrm>
          <a:prstGeom prst="roundRect">
            <a:avLst>
              <a:gd fmla="val 50000" name="adj"/>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pic>
        <p:nvPicPr>
          <p:cNvPr descr="Questions with solid fill" id="2" name="Graphic 1">
            <a:extLst>
              <a:ext uri="{FF2B5EF4-FFF2-40B4-BE49-F238E27FC236}">
                <a16:creationId xmlns:a16="http://schemas.microsoft.com/office/drawing/2014/main" id="{C286EFDC-6789-C6F4-5DEE-1B3A350E90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8580" y="65138"/>
            <a:ext cx="1894840" cy="1894840"/>
          </a:xfrm>
          <a:prstGeom prst="rect">
            <a:avLst/>
          </a:prstGeom>
        </p:spPr>
      </p:pic>
    </p:spTree>
    <p:extLst>
      <p:ext uri="{BB962C8B-B14F-4D97-AF65-F5344CB8AC3E}">
        <p14:creationId xmlns:p14="http://schemas.microsoft.com/office/powerpoint/2010/main" val="3842807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accel="50000" autoRev="1" decel="50000" fill="hold" grpId="0" id="5" nodeType="withEffect" presetClass="path" presetID="56" presetSubtype="0" repeatCount="indefinite">
                                  <p:stCondLst>
                                    <p:cond delay="0"/>
                                  </p:stCondLst>
                                  <p:childTnLst>
                                    <p:animMotion origin="layout" path="M -2.29167E-6 -3.33333E-6 L 0.04245 -0.09352 " pathEditMode="relative" ptsTypes="AA" rAng="0">
                                      <p:cBhvr>
                                        <p:cTn dur="3000" fill="hold" id="6"/>
                                        <p:tgtEl>
                                          <p:spTgt spid="21"/>
                                        </p:tgtEl>
                                        <p:attrNameLst>
                                          <p:attrName>ppt_x</p:attrName>
                                          <p:attrName>ppt_y</p:attrName>
                                        </p:attrNameLst>
                                      </p:cBhvr>
                                      <p:rCtr x="2122" y="-4676"/>
                                    </p:animMotion>
                                  </p:childTnLst>
                                </p:cTn>
                              </p:par>
                              <p:par>
                                <p:cTn accel="50000" autoRev="1" decel="50000" fill="hold" grpId="0" id="7" nodeType="withEffect" presetClass="path" presetID="56" presetSubtype="0" repeatCount="indefinite">
                                  <p:stCondLst>
                                    <p:cond delay="400"/>
                                  </p:stCondLst>
                                  <p:childTnLst>
                                    <p:animMotion origin="layout" path="M 2.5E-6 -3.7037E-7 L 0.04245 -0.09352 " pathEditMode="relative" ptsTypes="AA" rAng="0">
                                      <p:cBhvr>
                                        <p:cTn dur="3000" fill="hold" id="8"/>
                                        <p:tgtEl>
                                          <p:spTgt spid="22"/>
                                        </p:tgtEl>
                                        <p:attrNameLst>
                                          <p:attrName>ppt_x</p:attrName>
                                          <p:attrName>ppt_y</p:attrName>
                                        </p:attrNameLst>
                                      </p:cBhvr>
                                      <p:rCtr x="2122" y="-4676"/>
                                    </p:animMotion>
                                  </p:childTnLst>
                                </p:cTn>
                              </p:par>
                              <p:par>
                                <p:cTn accel="50000" autoRev="1" decel="50000" fill="hold" grpId="0" id="9" nodeType="withEffect" presetClass="path" presetID="56" presetSubtype="0" repeatCount="indefinite">
                                  <p:stCondLst>
                                    <p:cond delay="800"/>
                                  </p:stCondLst>
                                  <p:childTnLst>
                                    <p:animMotion origin="layout" path="M -1.04167E-6 3.33333E-6 L 0.04245 -0.09352 " pathEditMode="relative" ptsTypes="AA" rAng="0">
                                      <p:cBhvr>
                                        <p:cTn dur="3000" fill="hold" id="10"/>
                                        <p:tgtEl>
                                          <p:spTgt spid="23"/>
                                        </p:tgtEl>
                                        <p:attrNameLst>
                                          <p:attrName>ppt_x</p:attrName>
                                          <p:attrName>ppt_y</p:attrName>
                                        </p:attrNameLst>
                                      </p:cBhvr>
                                      <p:rCtr x="2122" y="-4676"/>
                                    </p:animMotion>
                                  </p:childTnLst>
                                </p:cTn>
                              </p:par>
                              <p:par>
                                <p:cTn accel="50000" autoRev="1" decel="50000" fill="hold" grpId="0" id="11" nodeType="withEffect" presetClass="path" presetID="56" presetSubtype="0" repeatCount="indefinite">
                                  <p:stCondLst>
                                    <p:cond delay="1200"/>
                                  </p:stCondLst>
                                  <p:childTnLst>
                                    <p:animMotion origin="layout" path="M 1.04167E-6 -1.85185E-6 L 0.04245 -0.09352 " pathEditMode="relative" ptsTypes="AA" rAng="0">
                                      <p:cBhvr>
                                        <p:cTn dur="3000" fill="hold" id="12"/>
                                        <p:tgtEl>
                                          <p:spTgt spid="24"/>
                                        </p:tgtEl>
                                        <p:attrNameLst>
                                          <p:attrName>ppt_x</p:attrName>
                                          <p:attrName>ppt_y</p:attrName>
                                        </p:attrNameLst>
                                      </p:cBhvr>
                                      <p:rCtr x="2122" y="-4676"/>
                                    </p:animMotion>
                                  </p:childTnLst>
                                </p:cTn>
                              </p:par>
                              <p:par>
                                <p:cTn accel="50000" autoRev="1" decel="50000" fill="hold" grpId="0" id="13" nodeType="withEffect" presetClass="path" presetID="56" presetSubtype="0" repeatCount="indefinite">
                                  <p:stCondLst>
                                    <p:cond delay="0"/>
                                  </p:stCondLst>
                                  <p:childTnLst>
                                    <p:animMotion origin="layout" path="M -2.29167E-6 -3.33333E-6 L 0.04245 -0.09352 " pathEditMode="relative" ptsTypes="AA" rAng="0">
                                      <p:cBhvr>
                                        <p:cTn dur="3000" fill="hold" id="14"/>
                                        <p:tgtEl>
                                          <p:spTgt spid="26"/>
                                        </p:tgtEl>
                                        <p:attrNameLst>
                                          <p:attrName>ppt_x</p:attrName>
                                          <p:attrName>ppt_y</p:attrName>
                                        </p:attrNameLst>
                                      </p:cBhvr>
                                      <p:rCtr x="2122" y="-4676"/>
                                    </p:animMotion>
                                  </p:childTnLst>
                                </p:cTn>
                              </p:par>
                              <p:par>
                                <p:cTn accel="50000" autoRev="1" decel="50000" fill="hold" grpId="0" id="15" nodeType="withEffect" presetClass="path" presetID="56" presetSubtype="0" repeatCount="indefinite">
                                  <p:stCondLst>
                                    <p:cond delay="400"/>
                                  </p:stCondLst>
                                  <p:childTnLst>
                                    <p:animMotion origin="layout" path="M 2.5E-6 -3.7037E-7 L 0.04245 -0.09352 " pathEditMode="relative" ptsTypes="AA" rAng="0">
                                      <p:cBhvr>
                                        <p:cTn dur="3000" fill="hold" id="16"/>
                                        <p:tgtEl>
                                          <p:spTgt spid="27"/>
                                        </p:tgtEl>
                                        <p:attrNameLst>
                                          <p:attrName>ppt_x</p:attrName>
                                          <p:attrName>ppt_y</p:attrName>
                                        </p:attrNameLst>
                                      </p:cBhvr>
                                      <p:rCtr x="2122" y="-4676"/>
                                    </p:animMotion>
                                  </p:childTnLst>
                                </p:cTn>
                              </p:par>
                              <p:par>
                                <p:cTn accel="50000" autoRev="1" decel="50000" fill="hold" grpId="0" id="17" nodeType="withEffect" presetClass="path" presetID="56" presetSubtype="0" repeatCount="indefinite">
                                  <p:stCondLst>
                                    <p:cond delay="800"/>
                                  </p:stCondLst>
                                  <p:childTnLst>
                                    <p:animMotion origin="layout" path="M -1.04167E-6 3.33333E-6 L 0.04245 -0.09352 " pathEditMode="relative" ptsTypes="AA" rAng="0">
                                      <p:cBhvr>
                                        <p:cTn dur="3000" fill="hold" id="18"/>
                                        <p:tgtEl>
                                          <p:spTgt spid="28"/>
                                        </p:tgtEl>
                                        <p:attrNameLst>
                                          <p:attrName>ppt_x</p:attrName>
                                          <p:attrName>ppt_y</p:attrName>
                                        </p:attrNameLst>
                                      </p:cBhvr>
                                      <p:rCtr x="2122" y="-4676"/>
                                    </p:animMotion>
                                  </p:childTnLst>
                                </p:cTn>
                              </p:par>
                              <p:par>
                                <p:cTn accel="50000" autoRev="1" decel="50000" fill="hold" grpId="0" id="19" nodeType="withEffect" presetClass="path" presetID="56" presetSubtype="0" repeatCount="indefinite">
                                  <p:stCondLst>
                                    <p:cond delay="1200"/>
                                  </p:stCondLst>
                                  <p:childTnLst>
                                    <p:animMotion origin="layout" path="M 1.04167E-6 -1.85185E-6 L 0.04245 -0.09352 " pathEditMode="relative" ptsTypes="AA" rAng="0">
                                      <p:cBhvr>
                                        <p:cTn dur="3000" fill="hold" id="20"/>
                                        <p:tgtEl>
                                          <p:spTgt spid="29"/>
                                        </p:tgtEl>
                                        <p:attrNameLst>
                                          <p:attrName>ppt_x</p:attrName>
                                          <p:attrName>ppt_y</p:attrName>
                                        </p:attrNameLst>
                                      </p:cBhvr>
                                      <p:rCtr x="2122" y="-4676"/>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21"/>
      <p:bldP animBg="1" grpId="0" spid="22"/>
      <p:bldP animBg="1" grpId="0" spid="23"/>
      <p:bldP animBg="1" grpId="0" spid="24"/>
      <p:bldP animBg="1" grpId="0" spid="26"/>
      <p:bldP animBg="1" grpId="0" spid="27"/>
      <p:bldP animBg="1" grpId="0" spid="28"/>
      <p:bldP animBg="1" grpId="0" spid="29"/>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155929"/>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UNDERSTANDING THE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PROBLEM</a:t>
            </a:r>
            <a:endParaRPr kumimoji="0" lang="en-LT" sz="44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3" name="Graphic 2" descr="Lights On with solid fill">
            <a:extLst>
              <a:ext uri="{FF2B5EF4-FFF2-40B4-BE49-F238E27FC236}">
                <a16:creationId xmlns:a16="http://schemas.microsoft.com/office/drawing/2014/main" id="{48FAB5BE-258D-8091-AA20-64BD44DC13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0683" y="650364"/>
            <a:ext cx="2750634" cy="2750634"/>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1167597831"/>
      </p:ext>
    </p:extLst>
  </p:cSld>
  <p:clrMapOvr>
    <a:masterClrMapping/>
  </p:clrMapOvr>
  <p:transition spd="slow" advTm="0"/>
</p:sld>
</file>

<file path=ppt/slides/slide5.xml><?xml version="1.0" encoding="utf-8"?>
<p:sld xmlns:p="http://schemas.openxmlformats.org/presentationml/2006/main" xmlns:a="http://schemas.openxmlformats.org/drawingml/2006/main" xmlns:r="http://schemas.openxmlformats.org/officeDocument/2006/relationships">
  <p:cSld>
    <p:bg>
      <p:bgPr>
        <a:blipFill dpi="0" rotWithShape="1">
          <a:blip r:embed="rId3">
            <a:lum/>
          </a:blip>
          <a:srcRect/>
          <a:stretch>
            <a:fillRect b="-17000" t="-17000"/>
          </a:stretch>
        </a:blipFill>
        <a:effectLst/>
      </p:bgPr>
    </p:bg>
    <p:spTree>
      <p:nvGrpSpPr>
        <p:cNvPr id="1" name=""/>
        <p:cNvGrpSpPr/>
        <p:nvPr/>
      </p:nvGrpSpPr>
      <p:grpSpPr>
        <a:xfrm>
          <a:off x="0" y="0"/>
          <a:ext cx="0" cy="0"/>
          <a:chOff x="0" y="0"/>
          <a:chExt cx="0" cy="0"/>
        </a:xfrm>
      </p:grpSpPr>
      <p:pic>
        <p:nvPicPr>
          <p:cNvPr descr="man standing on top of mountain beside cairn stones" id="2054" name="Picture 6">
            <a:extLst>
              <a:ext uri="{FF2B5EF4-FFF2-40B4-BE49-F238E27FC236}">
                <a16:creationId xmlns:a16="http://schemas.microsoft.com/office/drawing/2014/main" id="{D7294908-9A58-794A-B85A-622DC85DAF8C}"/>
              </a:ext>
            </a:extLst>
          </p:cNvPr>
          <p:cNvPicPr>
            <a:picLocks noChangeArrowheads="1" noChangeAspect="1"/>
          </p:cNvPicPr>
          <p:nvPr/>
        </p:nvPicPr>
        <p:blipFill rotWithShape="1">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b="133" t="1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lstStyle/>
          <a:p>
            <a:pPr algn="ctr"/>
            <a:endParaRPr b="1" lang="en-LT" spc="-150" sz="8000">
              <a:latin charset="77" panose="020B0503030101060003" pitchFamily="34" typeface="Raleway"/>
            </a:endParaRPr>
          </a:p>
        </p:txBody>
      </p:sp>
      <p:sp>
        <p:nvSpPr>
          <p:cNvPr id="6" name="Rectangle 5">
            <a:extLst>
              <a:ext uri="{FF2B5EF4-FFF2-40B4-BE49-F238E27FC236}">
                <a16:creationId xmlns:a16="http://schemas.microsoft.com/office/drawing/2014/main" id="{86BA49A1-C4F8-6543-8240-061A4699B32F}"/>
              </a:ext>
            </a:extLst>
          </p:cNvPr>
          <p:cNvSpPr/>
          <p:nvPr/>
        </p:nvSpPr>
        <p:spPr>
          <a:xfrm>
            <a:off x="743416" y="1834088"/>
            <a:ext cx="10705175" cy="923330"/>
          </a:xfrm>
          <a:prstGeom prst="rect">
            <a:avLst/>
          </a:prstGeom>
        </p:spPr>
        <p:txBody>
          <a:bodyPr wrap="none">
            <a:spAutoFit/>
          </a:bodyPr>
          <a:lstStyle/>
          <a:p>
            <a:pPr algn="ctr"/>
            <a:r>
              <a:rPr b="1" dirty="0" lang="en-US" spc="-150" sz="5400">
                <a:solidFill>
                  <a:schemeClr val="bg1"/>
                </a:solidFill>
                <a:effectLst>
                  <a:outerShdw algn="ctr" blurRad="419100" rotWithShape="0" sx="102000" sy="102000">
                    <a:prstClr val="black">
                      <a:alpha val="29000"/>
                    </a:prstClr>
                  </a:outerShdw>
                </a:effectLst>
                <a:latin charset="77" panose="020B0503030101060003" pitchFamily="34" typeface="Raleway Black"/>
              </a:rPr>
              <a:t>UNDERSTANDING THE PROBLEM</a:t>
            </a:r>
            <a:endParaRPr b="1" dirty="0" lang="en-LT" spc="-150" sz="5400">
              <a:solidFill>
                <a:schemeClr val="bg1"/>
              </a:solidFill>
              <a:effectLst>
                <a:outerShdw algn="ctr" blurRad="419100" rotWithShape="0" sx="102000" sy="102000">
                  <a:prstClr val="black">
                    <a:alpha val="29000"/>
                  </a:prstClr>
                </a:outerShdw>
              </a:effectLst>
              <a:latin charset="77" panose="020B0503030101060003" pitchFamily="34" typeface="Raleway Black"/>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3178680" y="2757418"/>
            <a:ext cx="6029092" cy="3647152"/>
          </a:xfrm>
          <a:prstGeom prst="rect">
            <a:avLst/>
          </a:prstGeom>
        </p:spPr>
        <p:txBody>
          <a:bodyPr wrap="square">
            <a:spAutoFit/>
          </a:bodyPr>
          <a:lstStyle/>
          <a:p>
            <a:pPr algn="ctr"/>
            <a:r>
              <a:rPr b="0" dirty="0" i="0" lang="en-US" sz="1100">
                <a:solidFill>
                  <a:schemeClr val="bg1"/>
                </a:solidFill>
                <a:effectLst/>
                <a:latin charset="0" panose="020B0604020202020204" pitchFamily="34" typeface="Arial"/>
              </a:rPr>
              <a:t>To tackle this problem effectively, we need to understand it thoroughly. Customer churn is influenced by various factors, including:</a:t>
            </a:r>
            <a:br>
              <a:rPr dirty="0" lang="en-US" sz="1100">
                <a:solidFill>
                  <a:schemeClr val="bg1"/>
                </a:solidFill>
              </a:rPr>
            </a:br>
            <a:endParaRPr dirty="0" lang="en-US" sz="1100">
              <a:solidFill>
                <a:schemeClr val="bg1"/>
              </a:solidFill>
            </a:endParaRPr>
          </a:p>
          <a:p>
            <a:pPr algn="ctr"/>
            <a:r>
              <a:rPr b="1" dirty="0" i="0" lang="en-US" sz="1100">
                <a:solidFill>
                  <a:schemeClr val="bg1"/>
                </a:solidFill>
                <a:effectLst/>
                <a:latin charset="0" panose="020B0604020202020204" pitchFamily="34" typeface="Arial"/>
              </a:rPr>
              <a:t>Customer Demographics</a:t>
            </a:r>
            <a:r>
              <a:rPr b="0" dirty="0" i="0" lang="en-US" sz="1100">
                <a:solidFill>
                  <a:schemeClr val="bg1"/>
                </a:solidFill>
                <a:effectLst/>
                <a:latin charset="0" panose="020B0604020202020204" pitchFamily="34" typeface="Arial"/>
              </a:rPr>
              <a:t>:-</a:t>
            </a:r>
          </a:p>
          <a:p>
            <a:pPr algn="ctr"/>
            <a:r>
              <a:rPr b="0" dirty="0" i="0" lang="en-US" sz="1100">
                <a:solidFill>
                  <a:schemeClr val="bg1"/>
                </a:solidFill>
                <a:effectLst/>
                <a:latin charset="0" panose="020B0604020202020204" pitchFamily="34" typeface="Arial"/>
              </a:rPr>
              <a:t>            </a:t>
            </a:r>
            <a:r>
              <a:rPr b="0" dirty="0" i="0" lang="en-US" sz="1100">
                <a:solidFill>
                  <a:schemeClr val="bg1"/>
                </a:solidFill>
                <a:effectLst/>
                <a:latin charset="0" pitchFamily="2" typeface="Raleway"/>
              </a:rPr>
              <a:t>Age, gender, location, and other demographic factors can play a role in churn. For example, younger customers might be more tech-savvy and have different preferences</a:t>
            </a:r>
            <a:r>
              <a:rPr b="0" dirty="0" i="0" lang="en-US" sz="1100">
                <a:solidFill>
                  <a:schemeClr val="bg1"/>
                </a:solidFill>
                <a:effectLst/>
                <a:latin charset="0" panose="020B0604020202020204" pitchFamily="34" typeface="Arial"/>
              </a:rPr>
              <a:t>.</a:t>
            </a:r>
            <a:br>
              <a:rPr dirty="0" lang="en-US" sz="1100">
                <a:solidFill>
                  <a:schemeClr val="bg1"/>
                </a:solidFill>
              </a:rPr>
            </a:br>
            <a:br>
              <a:rPr dirty="0" lang="en-US" sz="1100">
                <a:solidFill>
                  <a:schemeClr val="bg1"/>
                </a:solidFill>
              </a:rPr>
            </a:br>
            <a:r>
              <a:rPr b="1" dirty="0" i="0" lang="en-US" sz="1100">
                <a:solidFill>
                  <a:schemeClr val="bg1"/>
                </a:solidFill>
                <a:effectLst/>
                <a:latin charset="0" panose="020B0604020202020204" pitchFamily="34" typeface="Arial"/>
              </a:rPr>
              <a:t>Usage Patterns</a:t>
            </a:r>
            <a:r>
              <a:rPr b="0" dirty="0" i="0" lang="en-US" sz="1100">
                <a:solidFill>
                  <a:schemeClr val="bg1"/>
                </a:solidFill>
                <a:effectLst/>
                <a:latin charset="0" panose="020B0604020202020204" pitchFamily="34" typeface="Arial"/>
              </a:rPr>
              <a:t>:-             </a:t>
            </a:r>
          </a:p>
          <a:p>
            <a:pPr algn="ctr"/>
            <a:r>
              <a:rPr b="0" dirty="0" i="0" lang="en-US" sz="1100">
                <a:solidFill>
                  <a:schemeClr val="bg1"/>
                </a:solidFill>
                <a:effectLst/>
                <a:latin charset="0" pitchFamily="2" typeface="Raleway"/>
              </a:rPr>
              <a:t>How often and in what ways do customers use our services or products? Identifying usage patterns can help us pinpoint potential churners</a:t>
            </a:r>
            <a:r>
              <a:rPr b="0" dirty="0" i="0" lang="en-US" sz="1100">
                <a:solidFill>
                  <a:schemeClr val="bg1"/>
                </a:solidFill>
                <a:effectLst/>
                <a:latin charset="0" panose="020B0604020202020204" pitchFamily="34" typeface="Arial"/>
              </a:rPr>
              <a:t>.</a:t>
            </a:r>
            <a:br>
              <a:rPr dirty="0" lang="en-US" sz="1100">
                <a:solidFill>
                  <a:schemeClr val="bg1"/>
                </a:solidFill>
              </a:rPr>
            </a:br>
            <a:br>
              <a:rPr dirty="0" lang="en-US" sz="1100">
                <a:solidFill>
                  <a:schemeClr val="bg1"/>
                </a:solidFill>
              </a:rPr>
            </a:br>
            <a:r>
              <a:rPr b="1" dirty="0" i="0" lang="en-US" sz="1100">
                <a:solidFill>
                  <a:schemeClr val="bg1"/>
                </a:solidFill>
                <a:effectLst/>
                <a:latin charset="0" panose="020B0604020202020204" pitchFamily="34" typeface="Arial"/>
              </a:rPr>
              <a:t>Customer Support Interactions</a:t>
            </a:r>
            <a:r>
              <a:rPr b="0" dirty="0" i="0" lang="en-US" sz="1100">
                <a:solidFill>
                  <a:schemeClr val="bg1"/>
                </a:solidFill>
                <a:effectLst/>
                <a:latin charset="0" panose="020B0604020202020204" pitchFamily="34" typeface="Arial"/>
              </a:rPr>
              <a:t>:-</a:t>
            </a:r>
          </a:p>
          <a:p>
            <a:pPr algn="ctr"/>
            <a:r>
              <a:rPr b="0" dirty="0" i="0" lang="en-US" sz="1100">
                <a:solidFill>
                  <a:schemeClr val="bg1"/>
                </a:solidFill>
                <a:effectLst/>
                <a:latin charset="0" pitchFamily="2" typeface="Raleway"/>
              </a:rPr>
              <a:t>Negative experiences with customer support can lead to churn. Analyzing support interactions and feedback can be crucial.</a:t>
            </a:r>
            <a:br>
              <a:rPr dirty="0" lang="en-US" sz="1100">
                <a:solidFill>
                  <a:schemeClr val="bg1"/>
                </a:solidFill>
                <a:latin charset="0" pitchFamily="2" typeface="Raleway"/>
              </a:rPr>
            </a:br>
            <a:br>
              <a:rPr dirty="0" lang="en-US" sz="1100">
                <a:solidFill>
                  <a:schemeClr val="bg1"/>
                </a:solidFill>
                <a:latin charset="0" pitchFamily="2" typeface="Raleway"/>
              </a:rPr>
            </a:br>
            <a:r>
              <a:rPr b="1" dirty="0" i="0" lang="en-US" sz="1100">
                <a:solidFill>
                  <a:schemeClr val="bg1"/>
                </a:solidFill>
                <a:effectLst/>
                <a:latin charset="0" panose="020B0604020202020204" pitchFamily="34" typeface="Arial"/>
              </a:rPr>
              <a:t> Competitor Activity</a:t>
            </a:r>
            <a:r>
              <a:rPr b="0" dirty="0" i="0" lang="en-US" sz="1100">
                <a:solidFill>
                  <a:schemeClr val="bg1"/>
                </a:solidFill>
                <a:effectLst/>
                <a:latin charset="0" panose="020B0604020202020204" pitchFamily="34" typeface="Arial"/>
              </a:rPr>
              <a:t>:-</a:t>
            </a:r>
          </a:p>
          <a:p>
            <a:pPr algn="ctr"/>
            <a:r>
              <a:rPr b="0" dirty="0" i="0" lang="en-US" sz="1100">
                <a:solidFill>
                  <a:schemeClr val="bg1"/>
                </a:solidFill>
                <a:effectLst/>
                <a:latin charset="0" pitchFamily="2" typeface="Raleway"/>
              </a:rPr>
              <a:t>What are our competitors doing, and how does it affect our customers' decisions? Understanding the competitive landscape is essential.</a:t>
            </a:r>
            <a:br>
              <a:rPr dirty="0" lang="en-US" sz="1100">
                <a:solidFill>
                  <a:schemeClr val="bg1"/>
                </a:solidFill>
                <a:latin charset="0" pitchFamily="2" typeface="Raleway"/>
              </a:rPr>
            </a:br>
            <a:br>
              <a:rPr dirty="0" lang="en-US" sz="1100">
                <a:solidFill>
                  <a:schemeClr val="bg1"/>
                </a:solidFill>
              </a:rPr>
            </a:br>
            <a:r>
              <a:rPr b="1" dirty="0" i="0" lang="en-US" sz="1100">
                <a:solidFill>
                  <a:schemeClr val="bg1"/>
                </a:solidFill>
                <a:effectLst/>
                <a:latin charset="0" panose="020B0604020202020204" pitchFamily="34" typeface="Arial"/>
              </a:rPr>
              <a:t> Pricing and Promotions</a:t>
            </a:r>
            <a:r>
              <a:rPr b="0" dirty="0" i="0" lang="en-US" sz="1100">
                <a:solidFill>
                  <a:schemeClr val="bg1"/>
                </a:solidFill>
                <a:effectLst/>
                <a:latin charset="0" panose="020B0604020202020204" pitchFamily="34" typeface="Arial"/>
              </a:rPr>
              <a:t>:-</a:t>
            </a:r>
          </a:p>
          <a:p>
            <a:pPr algn="ctr"/>
            <a:r>
              <a:rPr b="0" dirty="0" i="0" lang="en-US" sz="1100">
                <a:solidFill>
                  <a:schemeClr val="bg1"/>
                </a:solidFill>
                <a:effectLst/>
                <a:latin charset="0" pitchFamily="2" typeface="Raleway"/>
              </a:rPr>
              <a:t> Changes in pricing or promotions can impact customer loyalty</a:t>
            </a:r>
            <a:r>
              <a:rPr b="0" dirty="0" i="0" lang="en-US" sz="1100">
                <a:solidFill>
                  <a:schemeClr val="bg1"/>
                </a:solidFill>
                <a:effectLst/>
                <a:latin charset="0" panose="020B0604020202020204" pitchFamily="34" typeface="Arial"/>
              </a:rPr>
              <a:t>.</a:t>
            </a:r>
            <a:endParaRPr dirty="0" lang="en-LT" spc="300" sz="1100">
              <a:solidFill>
                <a:schemeClr val="bg1"/>
              </a:solidFill>
              <a:latin charset="77" panose="020B0503030101060003" pitchFamily="34" typeface="Raleway"/>
            </a:endParaRPr>
          </a:p>
        </p:txBody>
      </p:sp>
      <p:sp useBgFill="1">
        <p:nvSpPr>
          <p:cNvPr id="8" name="Rectangle 7">
            <a:extLst>
              <a:ext uri="{FF2B5EF4-FFF2-40B4-BE49-F238E27FC236}">
                <a16:creationId xmlns:a16="http://schemas.microsoft.com/office/drawing/2014/main" id="{55C861A1-5041-FA48-9C08-E00E83BF7177}"/>
              </a:ext>
            </a:extLst>
          </p:cNvPr>
          <p:cNvSpPr/>
          <p:nvPr/>
        </p:nvSpPr>
        <p:spPr>
          <a:xfrm>
            <a:off x="931127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18" name="Rectangle 17">
            <a:extLst>
              <a:ext uri="{FF2B5EF4-FFF2-40B4-BE49-F238E27FC236}">
                <a16:creationId xmlns:a16="http://schemas.microsoft.com/office/drawing/2014/main" id="{A5D6F6DD-4828-4A4E-9336-6CCFE09E4AFE}"/>
              </a:ext>
            </a:extLst>
          </p:cNvPr>
          <p:cNvSpPr/>
          <p:nvPr/>
        </p:nvSpPr>
        <p:spPr>
          <a:xfrm>
            <a:off x="10120433"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19" name="Rectangle 18">
            <a:extLst>
              <a:ext uri="{FF2B5EF4-FFF2-40B4-BE49-F238E27FC236}">
                <a16:creationId xmlns:a16="http://schemas.microsoft.com/office/drawing/2014/main" id="{9FE9B72F-DF87-5F4E-B684-D0770028819B}"/>
              </a:ext>
            </a:extLst>
          </p:cNvPr>
          <p:cNvSpPr/>
          <p:nvPr/>
        </p:nvSpPr>
        <p:spPr>
          <a:xfrm>
            <a:off x="10912521"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20" name="Rectangle 19">
            <a:extLst>
              <a:ext uri="{FF2B5EF4-FFF2-40B4-BE49-F238E27FC236}">
                <a16:creationId xmlns:a16="http://schemas.microsoft.com/office/drawing/2014/main" id="{AE454DD4-D90A-704B-ABC6-4575E360C82E}"/>
              </a:ext>
            </a:extLst>
          </p:cNvPr>
          <p:cNvSpPr/>
          <p:nvPr/>
        </p:nvSpPr>
        <p:spPr>
          <a:xfrm>
            <a:off x="534309"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21" name="Rectangle 20">
            <a:extLst>
              <a:ext uri="{FF2B5EF4-FFF2-40B4-BE49-F238E27FC236}">
                <a16:creationId xmlns:a16="http://schemas.microsoft.com/office/drawing/2014/main" id="{A68481F1-4643-EF42-A9CE-7AE30251B04D}"/>
              </a:ext>
            </a:extLst>
          </p:cNvPr>
          <p:cNvSpPr/>
          <p:nvPr/>
        </p:nvSpPr>
        <p:spPr>
          <a:xfrm>
            <a:off x="1343472"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22" name="Rectangle 21">
            <a:extLst>
              <a:ext uri="{FF2B5EF4-FFF2-40B4-BE49-F238E27FC236}">
                <a16:creationId xmlns:a16="http://schemas.microsoft.com/office/drawing/2014/main" id="{4B79AB2B-D9AB-BB40-95B4-1E83C4B41C2F}"/>
              </a:ext>
            </a:extLst>
          </p:cNvPr>
          <p:cNvSpPr/>
          <p:nvPr/>
        </p:nvSpPr>
        <p:spPr>
          <a:xfrm>
            <a:off x="213556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pic>
        <p:nvPicPr>
          <p:cNvPr descr="Lights On with solid fill" id="3" name="Graphic 2">
            <a:extLst>
              <a:ext uri="{FF2B5EF4-FFF2-40B4-BE49-F238E27FC236}">
                <a16:creationId xmlns:a16="http://schemas.microsoft.com/office/drawing/2014/main" id="{06EF4906-CE76-4F4C-2CB8-5C3A892AB6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30800" y="-48156"/>
            <a:ext cx="1930400" cy="1930400"/>
          </a:xfrm>
          <a:prstGeom prst="rect">
            <a:avLst/>
          </a:prstGeom>
          <a:effectLst>
            <a:outerShdw algn="ctr" blurRad="177800" rotWithShape="0" sx="102000" sy="102000">
              <a:prstClr val="black">
                <a:alpha val="40000"/>
              </a:prstClr>
            </a:outerShdw>
          </a:effectLst>
        </p:spPr>
      </p:pic>
    </p:spTree>
    <p:extLst>
      <p:ext uri="{BB962C8B-B14F-4D97-AF65-F5344CB8AC3E}">
        <p14:creationId xmlns:p14="http://schemas.microsoft.com/office/powerpoint/2010/main" val="3001872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accel="50000" autoRev="1" decel="50000" fill="hold" grpId="0" id="5" nodeType="withEffect" presetClass="emph" presetID="6" presetSubtype="0" repeatCount="indefinite">
                                  <p:stCondLst>
                                    <p:cond delay="1200"/>
                                  </p:stCondLst>
                                  <p:childTnLst>
                                    <p:animScale>
                                      <p:cBhvr>
                                        <p:cTn dur="1500" fill="hold" id="6"/>
                                        <p:tgtEl>
                                          <p:spTgt spid="8"/>
                                        </p:tgtEl>
                                      </p:cBhvr>
                                      <p:by x="100000" y="125000"/>
                                    </p:animScale>
                                  </p:childTnLst>
                                </p:cTn>
                              </p:par>
                              <p:par>
                                <p:cTn accel="50000" autoRev="1" decel="50000" fill="hold" grpId="1" id="7" nodeType="withEffect" presetClass="path" presetID="42" presetSubtype="0" repeatCount="indefinite">
                                  <p:stCondLst>
                                    <p:cond delay="1200"/>
                                  </p:stCondLst>
                                  <p:childTnLst>
                                    <p:animMotion origin="layout" path="M -1.45833E-6 -3.7037E-6 L -1.45833E-6 -0.05532 " pathEditMode="relative" ptsTypes="AA" rAng="0">
                                      <p:cBhvr>
                                        <p:cTn dur="1500" fill="hold" id="8"/>
                                        <p:tgtEl>
                                          <p:spTgt spid="8"/>
                                        </p:tgtEl>
                                        <p:attrNameLst>
                                          <p:attrName>ppt_x</p:attrName>
                                          <p:attrName>ppt_y</p:attrName>
                                        </p:attrNameLst>
                                      </p:cBhvr>
                                      <p:rCtr x="0" y="-2778"/>
                                    </p:animMotion>
                                  </p:childTnLst>
                                </p:cTn>
                              </p:par>
                              <p:par>
                                <p:cTn accel="50000" autoRev="1" decel="50000" fill="hold" grpId="0" id="9" nodeType="withEffect" presetClass="emph" presetID="6" presetSubtype="0" repeatCount="indefinite">
                                  <p:stCondLst>
                                    <p:cond delay="1600"/>
                                  </p:stCondLst>
                                  <p:childTnLst>
                                    <p:animScale>
                                      <p:cBhvr>
                                        <p:cTn dur="1500" fill="hold" id="10"/>
                                        <p:tgtEl>
                                          <p:spTgt spid="18"/>
                                        </p:tgtEl>
                                      </p:cBhvr>
                                      <p:by x="100000" y="125000"/>
                                    </p:animScale>
                                  </p:childTnLst>
                                </p:cTn>
                              </p:par>
                              <p:par>
                                <p:cTn accel="50000" autoRev="1" decel="50000" fill="hold" grpId="1" id="11" nodeType="withEffect" presetClass="path" presetID="42" presetSubtype="0" repeatCount="indefinite">
                                  <p:stCondLst>
                                    <p:cond delay="1600"/>
                                  </p:stCondLst>
                                  <p:childTnLst>
                                    <p:animMotion origin="layout" path="M 2.5E-6 -3.7037E-6 L 2.5E-6 -0.05532 " pathEditMode="relative" ptsTypes="AA" rAng="0">
                                      <p:cBhvr>
                                        <p:cTn dur="1500" fill="hold" id="12"/>
                                        <p:tgtEl>
                                          <p:spTgt spid="18"/>
                                        </p:tgtEl>
                                        <p:attrNameLst>
                                          <p:attrName>ppt_x</p:attrName>
                                          <p:attrName>ppt_y</p:attrName>
                                        </p:attrNameLst>
                                      </p:cBhvr>
                                      <p:rCtr x="0" y="-2778"/>
                                    </p:animMotion>
                                  </p:childTnLst>
                                </p:cTn>
                              </p:par>
                              <p:par>
                                <p:cTn accel="50000" autoRev="1" decel="50000" fill="hold" grpId="0" id="13" nodeType="withEffect" presetClass="emph" presetID="6" presetSubtype="0" repeatCount="indefinite">
                                  <p:stCondLst>
                                    <p:cond delay="2000"/>
                                  </p:stCondLst>
                                  <p:childTnLst>
                                    <p:animScale>
                                      <p:cBhvr>
                                        <p:cTn dur="1500" fill="hold" id="14"/>
                                        <p:tgtEl>
                                          <p:spTgt spid="19"/>
                                        </p:tgtEl>
                                      </p:cBhvr>
                                      <p:by x="100000" y="125000"/>
                                    </p:animScale>
                                  </p:childTnLst>
                                </p:cTn>
                              </p:par>
                              <p:par>
                                <p:cTn accel="50000" autoRev="1" decel="50000" fill="hold" grpId="1" id="15" nodeType="withEffect" presetClass="path" presetID="42" presetSubtype="0" repeatCount="indefinite">
                                  <p:stCondLst>
                                    <p:cond delay="2000"/>
                                  </p:stCondLst>
                                  <p:childTnLst>
                                    <p:animMotion origin="layout" path="M -1.45833E-6 -3.7037E-6 L -1.45833E-6 -0.05532 " pathEditMode="relative" ptsTypes="AA" rAng="0">
                                      <p:cBhvr>
                                        <p:cTn dur="1500" fill="hold" id="16"/>
                                        <p:tgtEl>
                                          <p:spTgt spid="19"/>
                                        </p:tgtEl>
                                        <p:attrNameLst>
                                          <p:attrName>ppt_x</p:attrName>
                                          <p:attrName>ppt_y</p:attrName>
                                        </p:attrNameLst>
                                      </p:cBhvr>
                                      <p:rCtr x="0" y="-2778"/>
                                    </p:animMotion>
                                  </p:childTnLst>
                                </p:cTn>
                              </p:par>
                              <p:par>
                                <p:cTn accel="50000" autoRev="1" decel="50000" fill="hold" grpId="0" id="17" nodeType="withEffect" presetClass="emph" presetID="6" presetSubtype="0" repeatCount="indefinite">
                                  <p:stCondLst>
                                    <p:cond delay="0"/>
                                  </p:stCondLst>
                                  <p:childTnLst>
                                    <p:animScale>
                                      <p:cBhvr>
                                        <p:cTn dur="1500" fill="hold" id="18"/>
                                        <p:tgtEl>
                                          <p:spTgt spid="20"/>
                                        </p:tgtEl>
                                      </p:cBhvr>
                                      <p:by x="100000" y="125000"/>
                                    </p:animScale>
                                  </p:childTnLst>
                                </p:cTn>
                              </p:par>
                              <p:par>
                                <p:cTn accel="50000" autoRev="1" decel="50000" fill="hold" grpId="1" id="19" nodeType="withEffect" presetClass="path" presetID="42" presetSubtype="0" repeatCount="indefinite">
                                  <p:stCondLst>
                                    <p:cond delay="0"/>
                                  </p:stCondLst>
                                  <p:childTnLst>
                                    <p:animMotion origin="layout" path="M 4.16667E-7 -3.7037E-6 L 4.16667E-7 -0.05532 " pathEditMode="relative" ptsTypes="AA" rAng="0">
                                      <p:cBhvr>
                                        <p:cTn dur="1500" fill="hold" id="20"/>
                                        <p:tgtEl>
                                          <p:spTgt spid="20"/>
                                        </p:tgtEl>
                                        <p:attrNameLst>
                                          <p:attrName>ppt_x</p:attrName>
                                          <p:attrName>ppt_y</p:attrName>
                                        </p:attrNameLst>
                                      </p:cBhvr>
                                      <p:rCtr x="0" y="-2778"/>
                                    </p:animMotion>
                                  </p:childTnLst>
                                </p:cTn>
                              </p:par>
                              <p:par>
                                <p:cTn accel="50000" autoRev="1" decel="50000" fill="hold" grpId="0" id="21" nodeType="withEffect" presetClass="emph" presetID="6" presetSubtype="0" repeatCount="indefinite">
                                  <p:stCondLst>
                                    <p:cond delay="400"/>
                                  </p:stCondLst>
                                  <p:childTnLst>
                                    <p:animScale>
                                      <p:cBhvr>
                                        <p:cTn dur="1500" fill="hold" id="22"/>
                                        <p:tgtEl>
                                          <p:spTgt spid="21"/>
                                        </p:tgtEl>
                                      </p:cBhvr>
                                      <p:by x="100000" y="125000"/>
                                    </p:animScale>
                                  </p:childTnLst>
                                </p:cTn>
                              </p:par>
                              <p:par>
                                <p:cTn accel="50000" autoRev="1" decel="50000" fill="hold" grpId="1" id="23" nodeType="withEffect" presetClass="path" presetID="42" presetSubtype="0" repeatCount="indefinite">
                                  <p:stCondLst>
                                    <p:cond delay="400"/>
                                  </p:stCondLst>
                                  <p:childTnLst>
                                    <p:animMotion origin="layout" path="M 4.16667E-6 -3.7037E-6 L 4.16667E-6 -0.05532 " pathEditMode="relative" ptsTypes="AA" rAng="0">
                                      <p:cBhvr>
                                        <p:cTn dur="1500" fill="hold" id="24"/>
                                        <p:tgtEl>
                                          <p:spTgt spid="21"/>
                                        </p:tgtEl>
                                        <p:attrNameLst>
                                          <p:attrName>ppt_x</p:attrName>
                                          <p:attrName>ppt_y</p:attrName>
                                        </p:attrNameLst>
                                      </p:cBhvr>
                                      <p:rCtr x="0" y="-2778"/>
                                    </p:animMotion>
                                  </p:childTnLst>
                                </p:cTn>
                              </p:par>
                              <p:par>
                                <p:cTn accel="50000" autoRev="1" decel="50000" fill="hold" grpId="0" id="25" nodeType="withEffect" presetClass="emph" presetID="6" presetSubtype="0" repeatCount="indefinite">
                                  <p:stCondLst>
                                    <p:cond delay="800"/>
                                  </p:stCondLst>
                                  <p:childTnLst>
                                    <p:animScale>
                                      <p:cBhvr>
                                        <p:cTn dur="1500" fill="hold" id="26"/>
                                        <p:tgtEl>
                                          <p:spTgt spid="22"/>
                                        </p:tgtEl>
                                      </p:cBhvr>
                                      <p:by x="100000" y="125000"/>
                                    </p:animScale>
                                  </p:childTnLst>
                                </p:cTn>
                              </p:par>
                              <p:par>
                                <p:cTn accel="50000" autoRev="1" decel="50000" fill="hold" grpId="1" id="27" nodeType="withEffect" presetClass="path" presetID="42" presetSubtype="0" repeatCount="indefinite">
                                  <p:stCondLst>
                                    <p:cond delay="800"/>
                                  </p:stCondLst>
                                  <p:childTnLst>
                                    <p:animMotion origin="layout" path="M 2.08333E-7 -3.7037E-6 L 2.08333E-7 -0.05532 " pathEditMode="relative" ptsTypes="AA" rAng="0">
                                      <p:cBhvr>
                                        <p:cTn dur="1500" fill="hold" id="28"/>
                                        <p:tgtEl>
                                          <p:spTgt spid="22"/>
                                        </p:tgtEl>
                                        <p:attrNameLst>
                                          <p:attrName>ppt_x</p:attrName>
                                          <p:attrName>ppt_y</p:attrName>
                                        </p:attrNameLst>
                                      </p:cBhvr>
                                      <p:rCtr x="0" y="-2778"/>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8"/>
      <p:bldP animBg="1" grpId="1" spid="8"/>
      <p:bldP animBg="1" grpId="0" spid="18"/>
      <p:bldP animBg="1" grpId="1" spid="18"/>
      <p:bldP animBg="1" grpId="0" spid="19"/>
      <p:bldP animBg="1" grpId="1" spid="19"/>
      <p:bldP animBg="1" grpId="0" spid="20"/>
      <p:bldP animBg="1" grpId="1" spid="20"/>
      <p:bldP animBg="1" grpId="0" spid="21"/>
      <p:bldP animBg="1" grpId="1" spid="21"/>
      <p:bldP animBg="1" grpId="0" spid="22"/>
      <p:bldP animBg="1" grpId="1" spid="22"/>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212365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HOW WE`LL PROCEED</a:t>
            </a:r>
            <a:endParaRPr kumimoji="0" lang="en-LT" sz="66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6" name="Graphic 5" descr="Potion with solid fill">
            <a:extLst>
              <a:ext uri="{FF2B5EF4-FFF2-40B4-BE49-F238E27FC236}">
                <a16:creationId xmlns:a16="http://schemas.microsoft.com/office/drawing/2014/main" id="{CEB538FE-34FC-714C-8121-3DEF7E6B04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8380" y="659779"/>
            <a:ext cx="2795240" cy="2795240"/>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7.xml><?xml version="1.0" encoding="utf-8"?>
<p:sld xmlns:p="http://schemas.openxmlformats.org/presentationml/2006/main" xmlns:a="http://schemas.openxmlformats.org/drawingml/2006/main" xmlns:r="http://schemas.openxmlformats.org/officeDocument/2006/relationships">
  <p:cSld>
    <p:bg>
      <p:bgPr>
        <a:blipFill dpi="0" rotWithShape="1">
          <a:blip r:embed="rId3">
            <a:lum/>
          </a:blip>
          <a:srcRect/>
          <a:stretch>
            <a:fillRect b="-9000" t="-9000"/>
          </a:stretch>
        </a:blipFill>
        <a:effectLst/>
      </p:bgPr>
    </p:bg>
    <p:spTree>
      <p:nvGrpSpPr>
        <p:cNvPr id="1" name=""/>
        <p:cNvGrpSpPr/>
        <p:nvPr/>
      </p:nvGrpSpPr>
      <p:grpSpPr>
        <a:xfrm>
          <a:off x="0" y="0"/>
          <a:ext cx="0" cy="0"/>
          <a:chOff x="0" y="0"/>
          <a:chExt cx="0" cy="0"/>
        </a:xfrm>
      </p:grpSpPr>
      <p:pic>
        <p:nvPicPr>
          <p:cNvPr descr="orange and gray camping tent near body of water" id="3074" name="Picture 2">
            <a:extLst>
              <a:ext uri="{FF2B5EF4-FFF2-40B4-BE49-F238E27FC236}">
                <a16:creationId xmlns:a16="http://schemas.microsoft.com/office/drawing/2014/main" id="{7E6FB2E9-7E21-1A4B-B7D9-51B1351B358F}"/>
              </a:ext>
            </a:extLst>
          </p:cNvPr>
          <p:cNvPicPr>
            <a:picLocks noChangeArrowheads="1" noChangeAspect="1"/>
          </p:cNvPicPr>
          <p:nvPr/>
        </p:nvPicPr>
        <p:blipFill rotWithShape="1">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b="43" t="4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lstStyle/>
          <a:p>
            <a:pPr algn="ctr"/>
            <a:endParaRPr b="1" lang="en-LT" spc="-150" sz="8000">
              <a:latin charset="77" panose="020B0503030101060003" pitchFamily="34" typeface="Raleway"/>
            </a:endParaRPr>
          </a:p>
        </p:txBody>
      </p:sp>
      <p:sp>
        <p:nvSpPr>
          <p:cNvPr id="6" name="Rectangle 5">
            <a:extLst>
              <a:ext uri="{FF2B5EF4-FFF2-40B4-BE49-F238E27FC236}">
                <a16:creationId xmlns:a16="http://schemas.microsoft.com/office/drawing/2014/main" id="{86BA49A1-C4F8-6543-8240-061A4699B32F}"/>
              </a:ext>
            </a:extLst>
          </p:cNvPr>
          <p:cNvSpPr/>
          <p:nvPr/>
        </p:nvSpPr>
        <p:spPr>
          <a:xfrm>
            <a:off x="607915" y="477945"/>
            <a:ext cx="6925294" cy="830997"/>
          </a:xfrm>
          <a:prstGeom prst="rect">
            <a:avLst/>
          </a:prstGeom>
        </p:spPr>
        <p:txBody>
          <a:bodyPr wrap="none">
            <a:spAutoFit/>
          </a:bodyPr>
          <a:lstStyle/>
          <a:p>
            <a:pPr algn="ctr"/>
            <a:r>
              <a:rPr b="1" dirty="0" lang="en-US" spc="-150" sz="4800">
                <a:solidFill>
                  <a:schemeClr val="bg1"/>
                </a:solidFill>
                <a:effectLst>
                  <a:outerShdw algn="ctr" blurRad="419100" rotWithShape="0" sx="102000" sy="102000">
                    <a:prstClr val="black">
                      <a:alpha val="29000"/>
                    </a:prstClr>
                  </a:outerShdw>
                </a:effectLst>
                <a:latin charset="77" panose="020B0503030101060003" pitchFamily="34" typeface="Raleway Black"/>
              </a:rPr>
              <a:t>HOW WE`LL PROCEED…</a:t>
            </a:r>
          </a:p>
        </p:txBody>
      </p:sp>
      <p:sp>
        <p:nvSpPr>
          <p:cNvPr id="10" name="Rectangle 9">
            <a:extLst>
              <a:ext uri="{FF2B5EF4-FFF2-40B4-BE49-F238E27FC236}">
                <a16:creationId xmlns:a16="http://schemas.microsoft.com/office/drawing/2014/main" id="{0CE686A0-D3CF-4B45-AB0E-0CEACD1B22AE}"/>
              </a:ext>
            </a:extLst>
          </p:cNvPr>
          <p:cNvSpPr/>
          <p:nvPr/>
        </p:nvSpPr>
        <p:spPr>
          <a:xfrm>
            <a:off x="1531620" y="1750694"/>
            <a:ext cx="6809780" cy="4154984"/>
          </a:xfrm>
          <a:prstGeom prst="rect">
            <a:avLst/>
          </a:prstGeom>
        </p:spPr>
        <p:txBody>
          <a:bodyPr wrap="square">
            <a:spAutoFit/>
          </a:bodyPr>
          <a:lstStyle/>
          <a:p>
            <a:pPr algn="ctr" indent="-171450" marL="171450">
              <a:buFont charset="2" panose="05000000000000000000" pitchFamily="2" typeface="Wingdings"/>
              <a:buChar char="v"/>
            </a:pPr>
            <a:r>
              <a:rPr b="1" dirty="0" i="0" lang="en-US" sz="1100">
                <a:solidFill>
                  <a:schemeClr val="bg1"/>
                </a:solidFill>
                <a:effectLst/>
                <a:latin charset="0" panose="020B0604020202020204" pitchFamily="34" typeface="Arial"/>
              </a:rPr>
              <a:t>Data Collection</a:t>
            </a:r>
            <a:r>
              <a:rPr b="0" dirty="0" i="0" lang="en-US" sz="1100">
                <a:solidFill>
                  <a:schemeClr val="bg1"/>
                </a:solidFill>
                <a:effectLst/>
                <a:latin charset="0" panose="020B0604020202020204" pitchFamily="34" typeface="Arial"/>
              </a:rPr>
              <a:t>:-            </a:t>
            </a:r>
            <a:r>
              <a:rPr b="0" dirty="0" i="0" lang="en-US" sz="1100">
                <a:solidFill>
                  <a:schemeClr val="bg1"/>
                </a:solidFill>
                <a:effectLst/>
                <a:latin charset="0" pitchFamily="2" typeface="Raleway"/>
              </a:rPr>
              <a:t>The first step is gathering relevant data. This may include customer profiles,       transaction history, customer support logs, competitor data, and more</a:t>
            </a:r>
            <a:r>
              <a:rPr b="0" dirty="0" i="0" lang="en-US" sz="1100">
                <a:solidFill>
                  <a:schemeClr val="bg1"/>
                </a:solidFill>
                <a:effectLst/>
                <a:latin charset="0" panose="020B0604020202020204" pitchFamily="34" typeface="Arial"/>
              </a:rPr>
              <a:t>.</a:t>
            </a:r>
          </a:p>
          <a:p>
            <a:pPr algn="ctr" indent="-171450" marL="171450">
              <a:buFont charset="2" panose="05000000000000000000" pitchFamily="2" typeface="Wingdings"/>
              <a:buChar char="v"/>
            </a:pPr>
            <a:endParaRPr dirty="0" lang="en-US" sz="1100">
              <a:solidFill>
                <a:schemeClr val="bg1"/>
              </a:solidFill>
              <a:latin charset="0" panose="020B0604020202020204" pitchFamily="34" typeface="Arial"/>
            </a:endParaRPr>
          </a:p>
          <a:p>
            <a:pPr algn="ctr" indent="-171450" marL="171450">
              <a:buFont charset="2" panose="05000000000000000000" pitchFamily="2" typeface="Wingdings"/>
              <a:buChar char="v"/>
            </a:pPr>
            <a:r>
              <a:rPr b="1" dirty="0" i="0" lang="en-US" sz="1100">
                <a:solidFill>
                  <a:schemeClr val="bg1"/>
                </a:solidFill>
                <a:effectLst/>
                <a:latin charset="0" panose="020B0604020202020204" pitchFamily="34" typeface="Arial"/>
              </a:rPr>
              <a:t>Data Cleaning</a:t>
            </a:r>
            <a:r>
              <a:rPr b="0" dirty="0" i="0" lang="en-US" sz="1100">
                <a:solidFill>
                  <a:schemeClr val="bg1"/>
                </a:solidFill>
                <a:effectLst/>
                <a:latin charset="0" panose="020B0604020202020204" pitchFamily="34" typeface="Arial"/>
              </a:rPr>
              <a:t>:-    </a:t>
            </a:r>
            <a:r>
              <a:rPr b="0" dirty="0" i="0" lang="en-US" sz="1100">
                <a:solidFill>
                  <a:schemeClr val="bg1"/>
                </a:solidFill>
                <a:effectLst/>
                <a:latin charset="0" pitchFamily="2" typeface="Raleway"/>
              </a:rPr>
              <a:t>We'll clean and preprocess the data to ensure it's accurate and ready for analysis. This involves handling missing values, outliers, and ensuring data consistency.</a:t>
            </a:r>
            <a:br>
              <a:rPr dirty="0" lang="en-US" sz="1100">
                <a:solidFill>
                  <a:schemeClr val="bg1"/>
                </a:solidFill>
              </a:rPr>
            </a:br>
            <a:br>
              <a:rPr dirty="0" lang="en-US" sz="1100">
                <a:solidFill>
                  <a:schemeClr val="bg1"/>
                </a:solidFill>
              </a:rPr>
            </a:br>
            <a:endParaRPr dirty="0" lang="en-US" sz="1100">
              <a:solidFill>
                <a:schemeClr val="bg1"/>
              </a:solidFill>
            </a:endParaRPr>
          </a:p>
          <a:p>
            <a:pPr algn="ctr" indent="-171450" marL="171450">
              <a:buFont charset="2" panose="05000000000000000000" pitchFamily="2" typeface="Wingdings"/>
              <a:buChar char="v"/>
            </a:pPr>
            <a:r>
              <a:rPr b="1" dirty="0" i="0" lang="en-US" sz="1100">
                <a:solidFill>
                  <a:schemeClr val="bg1"/>
                </a:solidFill>
                <a:effectLst/>
                <a:latin charset="0" panose="020B0604020202020204" pitchFamily="34" typeface="Arial"/>
              </a:rPr>
              <a:t>Exploratory Data Analysis (EDA)</a:t>
            </a:r>
            <a:r>
              <a:rPr b="0" dirty="0" i="0" lang="en-US" sz="1100">
                <a:solidFill>
                  <a:schemeClr val="bg1"/>
                </a:solidFill>
                <a:effectLst/>
                <a:latin charset="0" panose="020B0604020202020204" pitchFamily="34" typeface="Arial"/>
              </a:rPr>
              <a:t>:-   </a:t>
            </a:r>
            <a:r>
              <a:rPr b="0" dirty="0" i="0" lang="en-US" sz="1100">
                <a:solidFill>
                  <a:schemeClr val="bg1"/>
                </a:solidFill>
                <a:effectLst/>
                <a:latin charset="0" pitchFamily="2" typeface="Raleway"/>
              </a:rPr>
              <a:t>We'll conduct EDA to gain insights into our data. We'll visualize customer behavior, identify patterns, and examine correlations between variables</a:t>
            </a:r>
            <a:r>
              <a:rPr b="0" dirty="0" i="0" lang="en-US" sz="1100">
                <a:solidFill>
                  <a:schemeClr val="bg1"/>
                </a:solidFill>
                <a:effectLst/>
                <a:latin charset="0" panose="020B0604020202020204" pitchFamily="34" typeface="Arial"/>
              </a:rPr>
              <a:t>.</a:t>
            </a:r>
            <a:br>
              <a:rPr dirty="0" lang="en-US" sz="1100">
                <a:solidFill>
                  <a:schemeClr val="bg1"/>
                </a:solidFill>
              </a:rPr>
            </a:br>
            <a:endParaRPr dirty="0" lang="en-US" sz="1100">
              <a:solidFill>
                <a:schemeClr val="bg1"/>
              </a:solidFill>
            </a:endParaRPr>
          </a:p>
          <a:p>
            <a:pPr algn="ctr" indent="-171450" marL="171450">
              <a:buFont charset="2" panose="05000000000000000000" pitchFamily="2" typeface="Wingdings"/>
              <a:buChar char="v"/>
            </a:pPr>
            <a:r>
              <a:rPr b="1" dirty="0" i="0" lang="en-US" sz="1100">
                <a:solidFill>
                  <a:schemeClr val="bg1"/>
                </a:solidFill>
                <a:effectLst/>
                <a:latin charset="0" panose="020B0604020202020204" pitchFamily="34" typeface="Arial"/>
              </a:rPr>
              <a:t>Feature Selection</a:t>
            </a:r>
            <a:r>
              <a:rPr b="0" dirty="0" i="0" lang="en-US" sz="1100">
                <a:solidFill>
                  <a:schemeClr val="bg1"/>
                </a:solidFill>
                <a:effectLst/>
                <a:latin charset="0" panose="020B0604020202020204" pitchFamily="34" typeface="Arial"/>
              </a:rPr>
              <a:t>:-  </a:t>
            </a:r>
            <a:r>
              <a:rPr b="0" dirty="0" i="0" lang="en-US" sz="1100">
                <a:solidFill>
                  <a:schemeClr val="bg1"/>
                </a:solidFill>
                <a:effectLst/>
                <a:latin charset="0" pitchFamily="2" typeface="Raleway"/>
              </a:rPr>
              <a:t>Not all features are equally important. We'll select the most relevant ones that impact churn prediction</a:t>
            </a:r>
            <a:r>
              <a:rPr b="0" dirty="0" i="0" lang="en-US" sz="1100">
                <a:solidFill>
                  <a:schemeClr val="bg1"/>
                </a:solidFill>
                <a:effectLst/>
                <a:latin charset="0" panose="020B0604020202020204" pitchFamily="34" typeface="Arial"/>
              </a:rPr>
              <a:t>.</a:t>
            </a:r>
            <a:br>
              <a:rPr dirty="0" lang="en-US" sz="1100">
                <a:solidFill>
                  <a:schemeClr val="bg1"/>
                </a:solidFill>
              </a:rPr>
            </a:br>
            <a:endParaRPr dirty="0" lang="en-US" sz="1100">
              <a:solidFill>
                <a:schemeClr val="bg1"/>
              </a:solidFill>
            </a:endParaRPr>
          </a:p>
          <a:p>
            <a:pPr algn="ctr" indent="-171450" marL="171450">
              <a:buFont charset="2" panose="05000000000000000000" pitchFamily="2" typeface="Wingdings"/>
              <a:buChar char="v"/>
            </a:pPr>
            <a:r>
              <a:rPr b="1" dirty="0" i="0" lang="en-US" sz="1100">
                <a:solidFill>
                  <a:schemeClr val="bg1"/>
                </a:solidFill>
                <a:effectLst/>
                <a:latin charset="0" panose="020B0604020202020204" pitchFamily="34" typeface="Arial"/>
              </a:rPr>
              <a:t>Model Building</a:t>
            </a:r>
            <a:r>
              <a:rPr b="0" dirty="0" i="0" lang="en-US" sz="1100">
                <a:solidFill>
                  <a:schemeClr val="bg1"/>
                </a:solidFill>
                <a:effectLst/>
                <a:latin charset="0" panose="020B0604020202020204" pitchFamily="34" typeface="Arial"/>
              </a:rPr>
              <a:t>:-</a:t>
            </a:r>
            <a:r>
              <a:rPr b="0" dirty="0" i="0" lang="en-US" sz="1100">
                <a:solidFill>
                  <a:schemeClr val="bg1"/>
                </a:solidFill>
                <a:effectLst/>
                <a:latin charset="0" pitchFamily="2" typeface="Raleway"/>
              </a:rPr>
              <a:t>Using machine learning algorithms like logistic regression, decision trees or neural networks, we'll build predictive models to identify potential churners</a:t>
            </a:r>
            <a:r>
              <a:rPr b="0" dirty="0" i="0" lang="en-US" sz="1100">
                <a:solidFill>
                  <a:schemeClr val="bg1"/>
                </a:solidFill>
                <a:effectLst/>
                <a:latin charset="0" panose="020B0604020202020204" pitchFamily="34" typeface="Arial"/>
              </a:rPr>
              <a:t>.</a:t>
            </a:r>
            <a:endParaRPr dirty="0" lang="en-US" sz="1100">
              <a:solidFill>
                <a:schemeClr val="bg1"/>
              </a:solidFill>
            </a:endParaRPr>
          </a:p>
          <a:p>
            <a:pPr algn="ctr" indent="-171450" marL="171450">
              <a:buFont charset="2" panose="05000000000000000000" pitchFamily="2" typeface="Wingdings"/>
              <a:buChar char="v"/>
            </a:pPr>
            <a:endParaRPr b="1" dirty="0" i="0" lang="en-US" sz="1100">
              <a:solidFill>
                <a:schemeClr val="bg1"/>
              </a:solidFill>
              <a:effectLst/>
              <a:latin charset="0" panose="020B0604020202020204" pitchFamily="34" typeface="Arial"/>
            </a:endParaRPr>
          </a:p>
          <a:p>
            <a:pPr algn="ctr" indent="-171450" marL="171450">
              <a:buFont charset="2" panose="05000000000000000000" pitchFamily="2" typeface="Wingdings"/>
              <a:buChar char="v"/>
            </a:pPr>
            <a:r>
              <a:rPr b="1" dirty="0" i="0" lang="en-US" sz="1100">
                <a:solidFill>
                  <a:schemeClr val="bg1"/>
                </a:solidFill>
                <a:effectLst/>
                <a:latin charset="0" panose="020B0604020202020204" pitchFamily="34" typeface="Arial"/>
              </a:rPr>
              <a:t>Model Evaluation</a:t>
            </a:r>
            <a:r>
              <a:rPr b="0" dirty="0" i="0" lang="en-US" sz="1100">
                <a:solidFill>
                  <a:schemeClr val="bg1"/>
                </a:solidFill>
                <a:effectLst/>
                <a:latin charset="0" panose="020B0604020202020204" pitchFamily="34" typeface="Arial"/>
              </a:rPr>
              <a:t>:- </a:t>
            </a:r>
            <a:r>
              <a:rPr b="0" dirty="0" i="0" lang="en-US" sz="1100">
                <a:solidFill>
                  <a:schemeClr val="bg1"/>
                </a:solidFill>
                <a:effectLst/>
                <a:latin charset="0" pitchFamily="2" typeface="Raleway"/>
              </a:rPr>
              <a:t>We'll evaluate the models' performance using metrics like accuracy, precision, recall, and F1-score to ensure their effectiveness</a:t>
            </a:r>
            <a:r>
              <a:rPr b="0" dirty="0" i="0" lang="en-US" sz="1100">
                <a:solidFill>
                  <a:schemeClr val="bg1"/>
                </a:solidFill>
                <a:effectLst/>
                <a:latin charset="0" panose="020B0604020202020204" pitchFamily="34" typeface="Arial"/>
              </a:rPr>
              <a:t>.</a:t>
            </a:r>
            <a:br>
              <a:rPr dirty="0" lang="en-US" sz="1100">
                <a:solidFill>
                  <a:schemeClr val="bg1"/>
                </a:solidFill>
              </a:rPr>
            </a:br>
            <a:endParaRPr dirty="0" lang="en-US" sz="1100">
              <a:solidFill>
                <a:schemeClr val="bg1"/>
              </a:solidFill>
            </a:endParaRPr>
          </a:p>
          <a:p>
            <a:pPr algn="ctr" indent="-171450" marL="171450">
              <a:buFont charset="2" panose="05000000000000000000" pitchFamily="2" typeface="Wingdings"/>
              <a:buChar char="v"/>
            </a:pPr>
            <a:r>
              <a:rPr b="1" dirty="0" i="0" lang="en-US" sz="1100">
                <a:solidFill>
                  <a:schemeClr val="bg1"/>
                </a:solidFill>
                <a:effectLst/>
                <a:latin charset="0" panose="020B0604020202020204" pitchFamily="34" typeface="Arial"/>
              </a:rPr>
              <a:t>Deployment</a:t>
            </a:r>
            <a:r>
              <a:rPr b="0" dirty="0" i="0" lang="en-US" sz="1100">
                <a:solidFill>
                  <a:schemeClr val="bg1"/>
                </a:solidFill>
                <a:effectLst/>
                <a:latin charset="0" panose="020B0604020202020204" pitchFamily="34" typeface="Arial"/>
              </a:rPr>
              <a:t>:-      </a:t>
            </a:r>
            <a:r>
              <a:rPr b="0" dirty="0" i="0" lang="en-US" sz="1100">
                <a:solidFill>
                  <a:schemeClr val="bg1"/>
                </a:solidFill>
                <a:effectLst/>
                <a:latin charset="0" pitchFamily="2" typeface="Raleway"/>
              </a:rPr>
              <a:t>we have a reliable model, we'll integrate it into our business operations, allowing real-time</a:t>
            </a:r>
            <a:r>
              <a:rPr b="0" dirty="0" i="0" lang="en-US" sz="1100">
                <a:solidFill>
                  <a:schemeClr val="bg1"/>
                </a:solidFill>
                <a:effectLst/>
                <a:latin charset="0" panose="020B0604020202020204" pitchFamily="34" typeface="Arial"/>
              </a:rPr>
              <a:t>.</a:t>
            </a:r>
            <a:br>
              <a:rPr dirty="0" lang="en-US" sz="1100">
                <a:solidFill>
                  <a:schemeClr val="bg1"/>
                </a:solidFill>
              </a:rPr>
            </a:br>
            <a:endParaRPr dirty="0" lang="en-US" sz="1100">
              <a:solidFill>
                <a:schemeClr val="bg1"/>
              </a:solidFill>
            </a:endParaRPr>
          </a:p>
          <a:p>
            <a:pPr algn="ctr" indent="-171450" marL="171450">
              <a:buFont charset="2" panose="05000000000000000000" pitchFamily="2" typeface="Wingdings"/>
              <a:buChar char="v"/>
            </a:pPr>
            <a:r>
              <a:rPr b="1" dirty="0" i="0" lang="en-US" sz="1100">
                <a:solidFill>
                  <a:schemeClr val="bg1"/>
                </a:solidFill>
                <a:effectLst/>
                <a:latin charset="0" panose="020B0604020202020204" pitchFamily="34" typeface="Arial"/>
              </a:rPr>
              <a:t>Continuous Monitoring</a:t>
            </a:r>
            <a:r>
              <a:rPr b="0" dirty="0" i="0" lang="en-US" sz="1100">
                <a:solidFill>
                  <a:schemeClr val="bg1"/>
                </a:solidFill>
                <a:effectLst/>
                <a:latin charset="0" panose="020B0604020202020204" pitchFamily="34" typeface="Arial"/>
              </a:rPr>
              <a:t>:- </a:t>
            </a:r>
            <a:r>
              <a:rPr b="0" dirty="0" i="0" lang="en-US" sz="1100">
                <a:solidFill>
                  <a:schemeClr val="bg1"/>
                </a:solidFill>
                <a:effectLst/>
                <a:latin charset="0" pitchFamily="2" typeface="Raleway"/>
              </a:rPr>
              <a:t>Customer behavior can change over time, so we'll continuously monitor and update our model to stay effective.</a:t>
            </a:r>
            <a:r>
              <a:rPr dirty="0" lang="en-US" spc="300" sz="1100">
                <a:solidFill>
                  <a:schemeClr val="bg1"/>
                </a:solidFill>
                <a:latin charset="0" pitchFamily="2" typeface="Raleway"/>
              </a:rPr>
              <a:t>.</a:t>
            </a:r>
            <a:endParaRPr dirty="0" lang="en-LT" spc="300" sz="1100">
              <a:solidFill>
                <a:schemeClr val="bg1"/>
              </a:solidFill>
              <a:latin charset="0" pitchFamily="2" typeface="Raleway"/>
            </a:endParaRPr>
          </a:p>
        </p:txBody>
      </p:sp>
      <p:pic>
        <p:nvPicPr>
          <p:cNvPr descr="Potion with solid fill" id="11" name="Graphic 10">
            <a:extLst>
              <a:ext uri="{FF2B5EF4-FFF2-40B4-BE49-F238E27FC236}">
                <a16:creationId xmlns:a16="http://schemas.microsoft.com/office/drawing/2014/main" id="{EC7840E3-BAD3-A84E-B5ED-F442FFC9B8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49095" y="-1551"/>
            <a:ext cx="1728434" cy="1728434"/>
          </a:xfrm>
          <a:prstGeom prst="rect">
            <a:avLst/>
          </a:prstGeom>
          <a:effectLst>
            <a:outerShdw algn="ctr" blurRad="177800" rotWithShape="0" sx="102000" sy="102000">
              <a:prstClr val="black">
                <a:alpha val="40000"/>
              </a:prstClr>
            </a:outerShdw>
          </a:effectLst>
        </p:spPr>
      </p:pic>
      <p:sp useBgFill="1">
        <p:nvSpPr>
          <p:cNvPr id="28" name="Oval 27">
            <a:extLst>
              <a:ext uri="{FF2B5EF4-FFF2-40B4-BE49-F238E27FC236}">
                <a16:creationId xmlns:a16="http://schemas.microsoft.com/office/drawing/2014/main" id="{F5655B3E-FE88-834E-A29C-AE048BDB4893}"/>
              </a:ext>
            </a:extLst>
          </p:cNvPr>
          <p:cNvSpPr/>
          <p:nvPr/>
        </p:nvSpPr>
        <p:spPr>
          <a:xfrm>
            <a:off x="8936754" y="1377174"/>
            <a:ext cx="363362" cy="36336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30" name="Oval 29">
            <a:extLst>
              <a:ext uri="{FF2B5EF4-FFF2-40B4-BE49-F238E27FC236}">
                <a16:creationId xmlns:a16="http://schemas.microsoft.com/office/drawing/2014/main" id="{9429F179-E309-5B4C-9AC1-9EAF871D7405}"/>
              </a:ext>
            </a:extLst>
          </p:cNvPr>
          <p:cNvSpPr/>
          <p:nvPr/>
        </p:nvSpPr>
        <p:spPr>
          <a:xfrm>
            <a:off x="9288907" y="1657274"/>
            <a:ext cx="1030414" cy="1030414"/>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 useBgFill="1">
        <p:nvSpPr>
          <p:cNvPr id="31" name="Oval 30">
            <a:extLst>
              <a:ext uri="{FF2B5EF4-FFF2-40B4-BE49-F238E27FC236}">
                <a16:creationId xmlns:a16="http://schemas.microsoft.com/office/drawing/2014/main" id="{D53930A9-9ED7-C347-B138-C9D92018A994}"/>
              </a:ext>
            </a:extLst>
          </p:cNvPr>
          <p:cNvSpPr/>
          <p:nvPr/>
        </p:nvSpPr>
        <p:spPr>
          <a:xfrm>
            <a:off x="10018836" y="2564904"/>
            <a:ext cx="1728192" cy="172819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LT"/>
          </a:p>
        </p:txBody>
      </p:sp>
    </p:spTree>
    <p:extLst>
      <p:ext uri="{BB962C8B-B14F-4D97-AF65-F5344CB8AC3E}">
        <p14:creationId xmlns:p14="http://schemas.microsoft.com/office/powerpoint/2010/main" val="3046787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10" presetSubtype="0" repeatCount="indefinite">
                                  <p:stCondLst>
                                    <p:cond delay="0"/>
                                  </p:stCondLst>
                                  <p:childTnLst>
                                    <p:set>
                                      <p:cBhvr>
                                        <p:cTn dur="1" fill="hold" id="6">
                                          <p:stCondLst>
                                            <p:cond delay="0"/>
                                          </p:stCondLst>
                                        </p:cTn>
                                        <p:tgtEl>
                                          <p:spTgt spid="28"/>
                                        </p:tgtEl>
                                        <p:attrNameLst>
                                          <p:attrName>style.visibility</p:attrName>
                                        </p:attrNameLst>
                                      </p:cBhvr>
                                      <p:to>
                                        <p:strVal val="visible"/>
                                      </p:to>
                                    </p:set>
                                    <p:animEffect filter="fade" transition="in">
                                      <p:cBhvr>
                                        <p:cTn dur="2000" id="7"/>
                                        <p:tgtEl>
                                          <p:spTgt spid="28"/>
                                        </p:tgtEl>
                                      </p:cBhvr>
                                    </p:animEffect>
                                  </p:childTnLst>
                                  <p:subTnLst>
                                    <p:set>
                                      <p:cBhvr override="childStyle">
                                        <p:cTn afterEffect="1" display="0" dur="1" fill="hold" masterRel="sameClick">
                                          <p:stCondLst>
                                            <p:cond delay="0" evt="end">
                                              <p:tn val="5"/>
                                            </p:cond>
                                          </p:stCondLst>
                                        </p:cTn>
                                        <p:tgtEl>
                                          <p:spTgt spid="28"/>
                                        </p:tgtEl>
                                        <p:attrNameLst>
                                          <p:attrName>style.visibility</p:attrName>
                                        </p:attrNameLst>
                                      </p:cBhvr>
                                      <p:to>
                                        <p:strVal val="hidden"/>
                                      </p:to>
                                    </p:set>
                                  </p:subTnLst>
                                </p:cTn>
                              </p:par>
                              <p:par>
                                <p:cTn fill="hold" grpId="1" id="8" nodeType="withEffect" presetClass="path" presetID="64" presetSubtype="0" repeatCount="indefinite">
                                  <p:stCondLst>
                                    <p:cond delay="0"/>
                                  </p:stCondLst>
                                  <p:childTnLst>
                                    <p:animMotion origin="layout" path="M 3.54167E-6 -4.81481E-6 L 3.54167E-6 -0.13888 " pathEditMode="relative" ptsTypes="AA" rAng="0">
                                      <p:cBhvr>
                                        <p:cTn dur="2000" fill="hold" id="9"/>
                                        <p:tgtEl>
                                          <p:spTgt spid="28"/>
                                        </p:tgtEl>
                                        <p:attrNameLst>
                                          <p:attrName>ppt_x</p:attrName>
                                          <p:attrName>ppt_y</p:attrName>
                                        </p:attrNameLst>
                                      </p:cBhvr>
                                      <p:rCtr x="0" y="-6944"/>
                                    </p:animMotion>
                                  </p:childTnLst>
                                </p:cTn>
                              </p:par>
                              <p:par>
                                <p:cTn fill="hold" grpId="0" id="10" nodeType="withEffect" presetClass="entr" presetID="10" presetSubtype="0" repeatCount="indefinite">
                                  <p:stCondLst>
                                    <p:cond delay="400"/>
                                  </p:stCondLst>
                                  <p:childTnLst>
                                    <p:set>
                                      <p:cBhvr>
                                        <p:cTn dur="1" fill="hold" id="11">
                                          <p:stCondLst>
                                            <p:cond delay="0"/>
                                          </p:stCondLst>
                                        </p:cTn>
                                        <p:tgtEl>
                                          <p:spTgt spid="30"/>
                                        </p:tgtEl>
                                        <p:attrNameLst>
                                          <p:attrName>style.visibility</p:attrName>
                                        </p:attrNameLst>
                                      </p:cBhvr>
                                      <p:to>
                                        <p:strVal val="visible"/>
                                      </p:to>
                                    </p:set>
                                    <p:animEffect filter="fade" transition="in">
                                      <p:cBhvr>
                                        <p:cTn dur="2000" id="12"/>
                                        <p:tgtEl>
                                          <p:spTgt spid="30"/>
                                        </p:tgtEl>
                                      </p:cBhvr>
                                    </p:animEffect>
                                  </p:childTnLst>
                                  <p:subTnLst>
                                    <p:set>
                                      <p:cBhvr override="childStyle">
                                        <p:cTn afterEffect="1" display="0" dur="1" fill="hold" masterRel="sameClick">
                                          <p:stCondLst>
                                            <p:cond delay="0" evt="end">
                                              <p:tn val="10"/>
                                            </p:cond>
                                          </p:stCondLst>
                                        </p:cTn>
                                        <p:tgtEl>
                                          <p:spTgt spid="30"/>
                                        </p:tgtEl>
                                        <p:attrNameLst>
                                          <p:attrName>style.visibility</p:attrName>
                                        </p:attrNameLst>
                                      </p:cBhvr>
                                      <p:to>
                                        <p:strVal val="hidden"/>
                                      </p:to>
                                    </p:set>
                                  </p:subTnLst>
                                </p:cTn>
                              </p:par>
                              <p:par>
                                <p:cTn fill="hold" grpId="1" id="13" nodeType="withEffect" presetClass="path" presetID="64" presetSubtype="0" repeatCount="indefinite">
                                  <p:stCondLst>
                                    <p:cond delay="400"/>
                                  </p:stCondLst>
                                  <p:childTnLst>
                                    <p:animMotion origin="layout" path="M 3.54167E-6 3.33333E-6 L 3.54167E-6 -0.13889 " pathEditMode="relative" ptsTypes="AA" rAng="0">
                                      <p:cBhvr>
                                        <p:cTn dur="2000" fill="hold" id="14"/>
                                        <p:tgtEl>
                                          <p:spTgt spid="30"/>
                                        </p:tgtEl>
                                        <p:attrNameLst>
                                          <p:attrName>ppt_x</p:attrName>
                                          <p:attrName>ppt_y</p:attrName>
                                        </p:attrNameLst>
                                      </p:cBhvr>
                                      <p:rCtr x="0" y="-6944"/>
                                    </p:animMotion>
                                  </p:childTnLst>
                                </p:cTn>
                              </p:par>
                              <p:par>
                                <p:cTn fill="hold" grpId="0" id="15" nodeType="withEffect" presetClass="entr" presetID="10" presetSubtype="0" repeatCount="indefinite">
                                  <p:stCondLst>
                                    <p:cond delay="800"/>
                                  </p:stCondLst>
                                  <p:childTnLst>
                                    <p:set>
                                      <p:cBhvr>
                                        <p:cTn dur="1" fill="hold" id="16">
                                          <p:stCondLst>
                                            <p:cond delay="0"/>
                                          </p:stCondLst>
                                        </p:cTn>
                                        <p:tgtEl>
                                          <p:spTgt spid="31"/>
                                        </p:tgtEl>
                                        <p:attrNameLst>
                                          <p:attrName>style.visibility</p:attrName>
                                        </p:attrNameLst>
                                      </p:cBhvr>
                                      <p:to>
                                        <p:strVal val="visible"/>
                                      </p:to>
                                    </p:set>
                                    <p:animEffect filter="fade" transition="in">
                                      <p:cBhvr>
                                        <p:cTn dur="2000" id="17"/>
                                        <p:tgtEl>
                                          <p:spTgt spid="31"/>
                                        </p:tgtEl>
                                      </p:cBhvr>
                                    </p:animEffect>
                                  </p:childTnLst>
                                  <p:subTnLst>
                                    <p:set>
                                      <p:cBhvr override="childStyle">
                                        <p:cTn afterEffect="1" display="0" dur="1" fill="hold" masterRel="sameClick">
                                          <p:stCondLst>
                                            <p:cond delay="0" evt="end">
                                              <p:tn val="15"/>
                                            </p:cond>
                                          </p:stCondLst>
                                        </p:cTn>
                                        <p:tgtEl>
                                          <p:spTgt spid="31"/>
                                        </p:tgtEl>
                                        <p:attrNameLst>
                                          <p:attrName>style.visibility</p:attrName>
                                        </p:attrNameLst>
                                      </p:cBhvr>
                                      <p:to>
                                        <p:strVal val="hidden"/>
                                      </p:to>
                                    </p:set>
                                  </p:subTnLst>
                                </p:cTn>
                              </p:par>
                              <p:par>
                                <p:cTn fill="hold" grpId="1" id="18" nodeType="withEffect" presetClass="path" presetID="64" presetSubtype="0" repeatCount="indefinite">
                                  <p:stCondLst>
                                    <p:cond delay="800"/>
                                  </p:stCondLst>
                                  <p:childTnLst>
                                    <p:animMotion origin="layout" path="M 1.875E-6 0 L 1.875E-6 -0.13889 " pathEditMode="relative" ptsTypes="AA" rAng="0">
                                      <p:cBhvr>
                                        <p:cTn dur="2000" fill="hold" id="19"/>
                                        <p:tgtEl>
                                          <p:spTgt spid="31"/>
                                        </p:tgtEl>
                                        <p:attrNameLst>
                                          <p:attrName>ppt_x</p:attrName>
                                          <p:attrName>ppt_y</p:attrName>
                                        </p:attrNameLst>
                                      </p:cBhvr>
                                      <p:rCtr x="0" y="-6944"/>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28"/>
      <p:bldP animBg="1" grpId="1" spid="28"/>
      <p:bldP animBg="1" grpId="0" spid="30"/>
      <p:bldP animBg="1" grpId="1" spid="30"/>
      <p:bldP animBg="1" grpId="0" spid="31"/>
      <p:bldP animBg="1" grpId="1" spid="3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2263" y="321526"/>
            <a:ext cx="3107474" cy="3107474"/>
          </a:xfrm>
          <a:prstGeom prst="rect">
            <a:avLst/>
          </a:prstGeom>
        </p:spPr>
      </p:pic>
      <p:sp>
        <p:nvSpPr>
          <p:cNvPr id="3" name="Rectangle 2">
            <a:extLst>
              <a:ext uri="{FF2B5EF4-FFF2-40B4-BE49-F238E27FC236}">
                <a16:creationId xmlns:a16="http://schemas.microsoft.com/office/drawing/2014/main" id="{5690420F-8183-9DCF-F7E9-7AF85B2BB1E3}"/>
              </a:ext>
            </a:extLst>
          </p:cNvPr>
          <p:cNvSpPr/>
          <p:nvPr/>
        </p:nvSpPr>
        <p:spPr>
          <a:xfrm>
            <a:off x="2947643" y="3389971"/>
            <a:ext cx="6296718"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BENEFITS AND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CHALLENGES</a:t>
            </a:r>
            <a:endParaRPr kumimoji="0" lang="en-LT" sz="6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Tree>
    <p:extLst>
      <p:ext uri="{BB962C8B-B14F-4D97-AF65-F5344CB8AC3E}">
        <p14:creationId xmlns:p14="http://schemas.microsoft.com/office/powerpoint/2010/main" val="271936434"/>
      </p:ext>
    </p:extLst>
  </p:cSld>
  <p:clrMapOvr>
    <a:masterClrMapping/>
  </p:clrMapOvr>
  <p:transition spd="slow" advTm="0"/>
</p:sld>
</file>

<file path=ppt/slides/slide9.xml><?xml version="1.0" encoding="utf-8"?>
<p:sld xmlns:p="http://schemas.openxmlformats.org/presentationml/2006/main" xmlns:a="http://schemas.openxmlformats.org/drawingml/2006/main" xmlns:r="http://schemas.openxmlformats.org/officeDocument/2006/relationships">
  <p:cSld>
    <p:bg>
      <p:bgPr>
        <a:blipFill dpi="0" rotWithShape="1">
          <a:blip r:embed="rId3">
            <a:lum/>
          </a:blip>
          <a:srcRect/>
          <a:stretch>
            <a:fillRect b="-9000" t="-9000"/>
          </a:stretch>
        </a:blipFill>
        <a:effectLst/>
      </p:bgPr>
    </p:bg>
    <p:spTree>
      <p:nvGrpSpPr>
        <p:cNvPr id="1" name=""/>
        <p:cNvGrpSpPr/>
        <p:nvPr/>
      </p:nvGrpSpPr>
      <p:grpSpPr>
        <a:xfrm>
          <a:off x="0" y="0"/>
          <a:ext cx="0" cy="0"/>
          <a:chOff x="0" y="0"/>
          <a:chExt cx="0" cy="0"/>
        </a:xfrm>
      </p:grpSpPr>
      <p:pic>
        <p:nvPicPr>
          <p:cNvPr descr="orange dome tent surrounded by silhouette of trees at blue hour" id="5122" name="Picture 2">
            <a:extLst>
              <a:ext uri="{FF2B5EF4-FFF2-40B4-BE49-F238E27FC236}">
                <a16:creationId xmlns:a16="http://schemas.microsoft.com/office/drawing/2014/main" id="{D29F581C-915B-3B4C-9A89-1AA8FB4A24DC}"/>
              </a:ext>
            </a:extLst>
          </p:cNvPr>
          <p:cNvPicPr>
            <a:picLocks noChangeArrowheads="1" noChangeAspect="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b="43" t="4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26" name="Graphic 22">
            <a:extLst>
              <a:ext uri="{FF2B5EF4-FFF2-40B4-BE49-F238E27FC236}">
                <a16:creationId xmlns:a16="http://schemas.microsoft.com/office/drawing/2014/main" id="{D41648B8-54FC-9049-AD25-9FC457D2D522}"/>
              </a:ext>
            </a:extLst>
          </p:cNvPr>
          <p:cNvSpPr/>
          <p:nvPr/>
        </p:nvSpPr>
        <p:spPr>
          <a:xfrm rot="20322550">
            <a:off x="2891880" y="-462707"/>
            <a:ext cx="3095840" cy="3106380"/>
          </a:xfrm>
          <a:custGeom>
            <a:avLst/>
            <a:gdLst>
              <a:gd fmla="*/ 1783371 w 4040992" name="connsiteX0"/>
              <a:gd fmla="*/ -70 h 4054751" name="connsiteY0"/>
              <a:gd fmla="*/ 1679638 w 4040992" name="connsiteX1"/>
              <a:gd fmla="*/ 208425 h 4054751" name="connsiteY1"/>
              <a:gd fmla="*/ 1575904 w 4040992" name="connsiteX2"/>
              <a:gd fmla="*/ 416940 h 4054751" name="connsiteY2"/>
              <a:gd fmla="*/ 1474709 w 4040992" name="connsiteX3"/>
              <a:gd fmla="*/ 452102 h 4054751" name="connsiteY3"/>
              <a:gd fmla="*/ 1289215 w 4040992" name="connsiteX4"/>
              <a:gd fmla="*/ 529824 h 4054751" name="connsiteY4"/>
              <a:gd fmla="*/ 1204935 w 4040992" name="connsiteX5"/>
              <a:gd fmla="*/ 572403 h 4054751" name="connsiteY5"/>
              <a:gd fmla="*/ 983258 w 4040992" name="connsiteX6"/>
              <a:gd fmla="*/ 496954 h 4054751" name="connsiteY6"/>
              <a:gd fmla="*/ 761599 w 4040992" name="connsiteX7"/>
              <a:gd fmla="*/ 421486 h 4054751" name="connsiteY7"/>
              <a:gd fmla="*/ 594762 w 4040992" name="connsiteX8"/>
              <a:gd fmla="*/ 589937 h 4054751" name="connsiteY8"/>
              <a:gd fmla="*/ 427944 w 4040992" name="connsiteX9"/>
              <a:gd fmla="*/ 758407 h 4054751" name="connsiteY9"/>
              <a:gd fmla="*/ 498588 w 4040992" name="connsiteX10"/>
              <a:gd fmla="*/ 977841 h 4054751" name="connsiteY10"/>
              <a:gd fmla="*/ 569250 w 4040992" name="connsiteX11"/>
              <a:gd fmla="*/ 1197274 h 4054751" name="connsiteY11"/>
              <a:gd fmla="*/ 526490 w 4040992" name="connsiteX12"/>
              <a:gd fmla="*/ 1287910 h 4054751" name="connsiteY12"/>
              <a:gd fmla="*/ 451455 w 4040992" name="connsiteX13"/>
              <a:gd fmla="*/ 1473951 h 4054751" name="connsiteY13"/>
              <a:gd fmla="*/ 419181 w 4040992" name="connsiteX14"/>
              <a:gd fmla="*/ 1569357 h 4054751" name="connsiteY14"/>
              <a:gd fmla="*/ 209564 w 4040992" name="connsiteX15"/>
              <a:gd fmla="*/ 1676857 h 4054751" name="connsiteY15"/>
              <a:gd fmla="*/ -52 w 4040992" name="connsiteX16"/>
              <a:gd fmla="*/ 1784356 h 4054751" name="connsiteY16"/>
              <a:gd fmla="*/ -52 w 4040992" name="connsiteX17"/>
              <a:gd fmla="*/ 2022666 h 4054751" name="connsiteY17"/>
              <a:gd fmla="*/ -52 w 4040992" name="connsiteX18"/>
              <a:gd fmla="*/ 2260957 h 4054751" name="connsiteY18"/>
              <a:gd fmla="*/ 207267 w 4040992" name="connsiteX19"/>
              <a:gd fmla="*/ 2365289 h 4054751" name="connsiteY19"/>
              <a:gd fmla="*/ 414567 w 4040992" name="connsiteX20"/>
              <a:gd fmla="*/ 2469639 h 4054751" name="connsiteY20"/>
              <a:gd fmla="*/ 449528 w 4040992" name="connsiteX21"/>
              <a:gd fmla="*/ 2571418 h 4054751" name="connsiteY21"/>
              <a:gd fmla="*/ 527157 w 4040992" name="connsiteX22"/>
              <a:gd fmla="*/ 2758634 h 4054751" name="connsiteY22"/>
              <a:gd fmla="*/ 569825 w 4040992" name="connsiteX23"/>
              <a:gd fmla="*/ 2844089 h 4054751" name="connsiteY23"/>
              <a:gd fmla="*/ 502553 w 4040992" name="connsiteX24"/>
              <a:gd fmla="*/ 3055826 h 4054751" name="connsiteY24"/>
              <a:gd fmla="*/ 431909 w 4040992" name="connsiteX25"/>
              <a:gd fmla="*/ 3278055 h 4054751" name="connsiteY25"/>
              <a:gd fmla="*/ 596041 w 4040992" name="connsiteX26"/>
              <a:gd fmla="*/ 3456382 h 4054751" name="connsiteY26"/>
              <a:gd fmla="*/ 763563 w 4040992" name="connsiteX27"/>
              <a:gd fmla="*/ 3624218 h 4054751" name="connsiteY27"/>
              <a:gd fmla="*/ 981739 w 4040992" name="connsiteX28"/>
              <a:gd fmla="*/ 3553204 h 4054751" name="connsiteY28"/>
              <a:gd fmla="*/ 1199915 w 4040992" name="connsiteX29"/>
              <a:gd fmla="*/ 3482190 h 4054751" name="connsiteY29"/>
              <a:gd fmla="*/ 1309002 w 4040992" name="connsiteX30"/>
              <a:gd fmla="*/ 3533675 h 4054751" name="connsiteY30"/>
              <a:gd fmla="*/ 1496775 w 4040992" name="connsiteX31"/>
              <a:gd fmla="*/ 3610951 h 4054751" name="connsiteY31"/>
              <a:gd fmla="*/ 1575441 w 4040992" name="connsiteX32"/>
              <a:gd fmla="*/ 3636740 h 4054751" name="connsiteY32"/>
              <a:gd fmla="*/ 1679415 w 4040992" name="connsiteX33"/>
              <a:gd fmla="*/ 3845702 h 4054751" name="connsiteY33"/>
              <a:gd fmla="*/ 1783371 w 4040992" name="connsiteX34"/>
              <a:gd fmla="*/ 4054682 h 4054751" name="connsiteY34"/>
              <a:gd fmla="*/ 2020444 w 4040992" name="connsiteX35"/>
              <a:gd fmla="*/ 4054682 h 4054751" name="connsiteY35"/>
              <a:gd fmla="*/ 2257518 w 4040992" name="connsiteX36"/>
              <a:gd fmla="*/ 4054682 h 4054751" name="connsiteY36"/>
              <a:gd fmla="*/ 2361251 w 4040992" name="connsiteX37"/>
              <a:gd fmla="*/ 3846167 h 4054751" name="connsiteY37"/>
              <a:gd fmla="*/ 2464985 w 4040992" name="connsiteX38"/>
              <a:gd fmla="*/ 3637654 h 4054751" name="connsiteY38"/>
              <a:gd fmla="*/ 2566180 w 4040992" name="connsiteX39"/>
              <a:gd fmla="*/ 3602491 h 4054751" name="connsiteY39"/>
              <a:gd fmla="*/ 2751674 w 4040992" name="connsiteX40"/>
              <a:gd fmla="*/ 3524769 h 4054751" name="connsiteY40"/>
              <a:gd fmla="*/ 2835954 w 4040992" name="connsiteX41"/>
              <a:gd fmla="*/ 3482190 h 4054751" name="connsiteY41"/>
              <a:gd fmla="*/ 3057965 w 4040992" name="connsiteX42"/>
              <a:gd fmla="*/ 3557769 h 4054751" name="connsiteY42"/>
              <a:gd fmla="*/ 3279994 w 4040992" name="connsiteX43"/>
              <a:gd fmla="*/ 3633349 h 4054751" name="connsiteY43"/>
              <a:gd fmla="*/ 3447183 w 4040992" name="connsiteX44"/>
              <a:gd fmla="*/ 3463537 h 4054751" name="connsiteY44"/>
              <a:gd fmla="*/ 3610018 w 4040992" name="connsiteX45"/>
              <a:gd fmla="*/ 3280645 h 4054751" name="connsiteY45"/>
              <a:gd fmla="*/ 3538336 w 4040992" name="connsiteX46"/>
              <a:gd fmla="*/ 3060671 h 4054751" name="connsiteY46"/>
              <a:gd fmla="*/ 3470990 w 4040992" name="connsiteX47"/>
              <a:gd fmla="*/ 2853778 h 4054751" name="connsiteY47"/>
              <a:gd fmla="*/ 3513695 w 4040992" name="connsiteX48"/>
              <a:gd fmla="*/ 2768249 h 4054751" name="connsiteY48"/>
              <a:gd fmla="*/ 3591361 w 4040992" name="connsiteX49"/>
              <a:gd fmla="*/ 2580958 h 4054751" name="connsiteY49"/>
              <a:gd fmla="*/ 3626322 w 4040992" name="connsiteX50"/>
              <a:gd fmla="*/ 2479180 h 4054751" name="connsiteY50"/>
              <a:gd fmla="*/ 3833622 w 4040992" name="connsiteX51"/>
              <a:gd fmla="*/ 2374829 h 4054751" name="connsiteY51"/>
              <a:gd fmla="*/ 4040941 w 4040992" name="connsiteX52"/>
              <a:gd fmla="*/ 2270498 h 4054751" name="connsiteY52"/>
              <a:gd fmla="*/ 4040941 w 4040992" name="connsiteX53"/>
              <a:gd fmla="*/ 2032076 h 4054751" name="connsiteY53"/>
              <a:gd fmla="*/ 4040941 w 4040992" name="connsiteX54"/>
              <a:gd fmla="*/ 1793636 h 4054751" name="connsiteY54"/>
              <a:gd fmla="*/ 3833622 w 4040992" name="connsiteX55"/>
              <a:gd fmla="*/ 1689304 h 4054751" name="connsiteY55"/>
              <a:gd fmla="*/ 3626322 w 4040992" name="connsiteX56"/>
              <a:gd fmla="*/ 1584954 h 4054751" name="connsiteY56"/>
              <a:gd fmla="*/ 3591361 w 4040992" name="connsiteX57"/>
              <a:gd fmla="*/ 1483194 h 4054751" name="connsiteY57"/>
              <a:gd fmla="*/ 3514066 w 4040992" name="connsiteX58"/>
              <a:gd fmla="*/ 1296630 h 4054751" name="connsiteY58"/>
              <a:gd fmla="*/ 3471732 w 4040992" name="connsiteX59"/>
              <a:gd fmla="*/ 1211846 h 4054751" name="connsiteY59"/>
              <a:gd fmla="*/ 3546766 w 4040992" name="connsiteX60"/>
              <a:gd fmla="*/ 988909 h 4054751" name="connsiteY60"/>
              <a:gd fmla="*/ 3621783 w 4040992" name="connsiteX61"/>
              <a:gd fmla="*/ 765972 h 4054751" name="connsiteY61"/>
              <a:gd fmla="*/ 3449555 w 4040992" name="connsiteX62"/>
              <a:gd fmla="*/ 593683 h 4054751" name="connsiteY62"/>
              <a:gd fmla="*/ 3277326 w 4040992" name="connsiteX63"/>
              <a:gd fmla="*/ 421393 h 4054751" name="connsiteY63"/>
              <a:gd fmla="*/ 3059150 w 4040992" name="connsiteX64"/>
              <a:gd fmla="*/ 496674 h 4054751" name="connsiteY64"/>
              <a:gd fmla="*/ 2840975 w 4040992" name="connsiteX65"/>
              <a:gd fmla="*/ 571956 h 4054751" name="connsiteY65"/>
              <a:gd fmla="*/ 2750859 w 4040992" name="connsiteX66"/>
              <a:gd fmla="*/ 529228 h 4054751" name="connsiteY66"/>
              <a:gd fmla="*/ 2565884 w 4040992" name="connsiteX67"/>
              <a:gd fmla="*/ 454040 h 4054751" name="connsiteY67"/>
              <a:gd fmla="*/ 2471025 w 4040992" name="connsiteX68"/>
              <a:gd fmla="*/ 421561 h 4054751" name="connsiteY68"/>
              <a:gd fmla="*/ 2364142 w 4040992" name="connsiteX69"/>
              <a:gd fmla="*/ 210736 h 4054751" name="connsiteY69"/>
              <a:gd fmla="*/ 2257240 w 4040992" name="connsiteX70"/>
              <a:gd fmla="*/ -70 h 4054751" name="connsiteY70"/>
              <a:gd fmla="*/ 2020315 w 4040992" name="connsiteX71"/>
              <a:gd fmla="*/ -70 h 4054751" name="connsiteY71"/>
              <a:gd fmla="*/ 2020444 w 4040992" name="connsiteX72"/>
              <a:gd fmla="*/ 1321991 h 4054751" name="connsiteY72"/>
              <a:gd fmla="*/ 2329014 w 4040992" name="connsiteX73"/>
              <a:gd fmla="*/ 1388124 h 4054751" name="connsiteY73"/>
              <a:gd fmla="*/ 2709506 w 4040992" name="connsiteX74"/>
              <a:gd fmla="*/ 1850805 h 4054751" name="connsiteY74"/>
              <a:gd fmla="*/ 2709506 w 4040992" name="connsiteX75"/>
              <a:gd fmla="*/ 2213347 h 4054751" name="connsiteY75"/>
              <a:gd fmla="*/ 2205420 w 4040992" name="connsiteX76"/>
              <a:gd fmla="*/ 2723620 h 4054751" name="connsiteY76"/>
              <a:gd fmla="*/ 1873413 w 4040992" name="connsiteX77"/>
              <a:gd fmla="*/ 2732434 h 4054751" name="connsiteY77"/>
              <a:gd fmla="*/ 1517766 w 4040992" name="connsiteX78"/>
              <a:gd fmla="*/ 2537653 h 4054751" name="connsiteY78"/>
              <a:gd fmla="*/ 1580573 w 4040992" name="connsiteX79"/>
              <a:gd fmla="*/ 1470336 h 4054751" name="connsiteY79"/>
              <a:gd fmla="*/ 2020444 w 4040992" name="connsiteX80"/>
              <a:gd fmla="*/ 1321991 h 4054751" name="connsiteY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b="b" l="l" r="r" t="t"/>
            <a:pathLst>
              <a:path h="4054751" w="4040992">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cap="flat" w="9478">
            <a:noFill/>
            <a:prstDash val="solid"/>
            <a:miter/>
          </a:ln>
        </p:spPr>
        <p:txBody>
          <a:bodyPr anchor="ctr" rtlCol="0"/>
          <a:lstStyle/>
          <a:p>
            <a:endParaRPr dirty="0" lang="en-LT"/>
          </a:p>
        </p:txBody>
      </p:sp>
      <p:sp useBgFill="1">
        <p:nvSpPr>
          <p:cNvPr id="24" name="Graphic 22">
            <a:extLst>
              <a:ext uri="{FF2B5EF4-FFF2-40B4-BE49-F238E27FC236}">
                <a16:creationId xmlns:a16="http://schemas.microsoft.com/office/drawing/2014/main" id="{480C9633-F820-3D45-9499-D282F58F0A66}"/>
              </a:ext>
            </a:extLst>
          </p:cNvPr>
          <p:cNvSpPr/>
          <p:nvPr/>
        </p:nvSpPr>
        <p:spPr>
          <a:xfrm>
            <a:off x="202281" y="616947"/>
            <a:ext cx="3095840" cy="3106380"/>
          </a:xfrm>
          <a:custGeom>
            <a:avLst/>
            <a:gdLst>
              <a:gd fmla="*/ 1783371 w 4040992" name="connsiteX0"/>
              <a:gd fmla="*/ -70 h 4054751" name="connsiteY0"/>
              <a:gd fmla="*/ 1679638 w 4040992" name="connsiteX1"/>
              <a:gd fmla="*/ 208425 h 4054751" name="connsiteY1"/>
              <a:gd fmla="*/ 1575904 w 4040992" name="connsiteX2"/>
              <a:gd fmla="*/ 416940 h 4054751" name="connsiteY2"/>
              <a:gd fmla="*/ 1474709 w 4040992" name="connsiteX3"/>
              <a:gd fmla="*/ 452102 h 4054751" name="connsiteY3"/>
              <a:gd fmla="*/ 1289215 w 4040992" name="connsiteX4"/>
              <a:gd fmla="*/ 529824 h 4054751" name="connsiteY4"/>
              <a:gd fmla="*/ 1204935 w 4040992" name="connsiteX5"/>
              <a:gd fmla="*/ 572403 h 4054751" name="connsiteY5"/>
              <a:gd fmla="*/ 983258 w 4040992" name="connsiteX6"/>
              <a:gd fmla="*/ 496954 h 4054751" name="connsiteY6"/>
              <a:gd fmla="*/ 761599 w 4040992" name="connsiteX7"/>
              <a:gd fmla="*/ 421486 h 4054751" name="connsiteY7"/>
              <a:gd fmla="*/ 594762 w 4040992" name="connsiteX8"/>
              <a:gd fmla="*/ 589937 h 4054751" name="connsiteY8"/>
              <a:gd fmla="*/ 427944 w 4040992" name="connsiteX9"/>
              <a:gd fmla="*/ 758407 h 4054751" name="connsiteY9"/>
              <a:gd fmla="*/ 498588 w 4040992" name="connsiteX10"/>
              <a:gd fmla="*/ 977841 h 4054751" name="connsiteY10"/>
              <a:gd fmla="*/ 569250 w 4040992" name="connsiteX11"/>
              <a:gd fmla="*/ 1197274 h 4054751" name="connsiteY11"/>
              <a:gd fmla="*/ 526490 w 4040992" name="connsiteX12"/>
              <a:gd fmla="*/ 1287910 h 4054751" name="connsiteY12"/>
              <a:gd fmla="*/ 451455 w 4040992" name="connsiteX13"/>
              <a:gd fmla="*/ 1473951 h 4054751" name="connsiteY13"/>
              <a:gd fmla="*/ 419181 w 4040992" name="connsiteX14"/>
              <a:gd fmla="*/ 1569357 h 4054751" name="connsiteY14"/>
              <a:gd fmla="*/ 209564 w 4040992" name="connsiteX15"/>
              <a:gd fmla="*/ 1676857 h 4054751" name="connsiteY15"/>
              <a:gd fmla="*/ -52 w 4040992" name="connsiteX16"/>
              <a:gd fmla="*/ 1784356 h 4054751" name="connsiteY16"/>
              <a:gd fmla="*/ -52 w 4040992" name="connsiteX17"/>
              <a:gd fmla="*/ 2022666 h 4054751" name="connsiteY17"/>
              <a:gd fmla="*/ -52 w 4040992" name="connsiteX18"/>
              <a:gd fmla="*/ 2260957 h 4054751" name="connsiteY18"/>
              <a:gd fmla="*/ 207267 w 4040992" name="connsiteX19"/>
              <a:gd fmla="*/ 2365289 h 4054751" name="connsiteY19"/>
              <a:gd fmla="*/ 414567 w 4040992" name="connsiteX20"/>
              <a:gd fmla="*/ 2469639 h 4054751" name="connsiteY20"/>
              <a:gd fmla="*/ 449528 w 4040992" name="connsiteX21"/>
              <a:gd fmla="*/ 2571418 h 4054751" name="connsiteY21"/>
              <a:gd fmla="*/ 527157 w 4040992" name="connsiteX22"/>
              <a:gd fmla="*/ 2758634 h 4054751" name="connsiteY22"/>
              <a:gd fmla="*/ 569825 w 4040992" name="connsiteX23"/>
              <a:gd fmla="*/ 2844089 h 4054751" name="connsiteY23"/>
              <a:gd fmla="*/ 502553 w 4040992" name="connsiteX24"/>
              <a:gd fmla="*/ 3055826 h 4054751" name="connsiteY24"/>
              <a:gd fmla="*/ 431909 w 4040992" name="connsiteX25"/>
              <a:gd fmla="*/ 3278055 h 4054751" name="connsiteY25"/>
              <a:gd fmla="*/ 596041 w 4040992" name="connsiteX26"/>
              <a:gd fmla="*/ 3456382 h 4054751" name="connsiteY26"/>
              <a:gd fmla="*/ 763563 w 4040992" name="connsiteX27"/>
              <a:gd fmla="*/ 3624218 h 4054751" name="connsiteY27"/>
              <a:gd fmla="*/ 981739 w 4040992" name="connsiteX28"/>
              <a:gd fmla="*/ 3553204 h 4054751" name="connsiteY28"/>
              <a:gd fmla="*/ 1199915 w 4040992" name="connsiteX29"/>
              <a:gd fmla="*/ 3482190 h 4054751" name="connsiteY29"/>
              <a:gd fmla="*/ 1309002 w 4040992" name="connsiteX30"/>
              <a:gd fmla="*/ 3533675 h 4054751" name="connsiteY30"/>
              <a:gd fmla="*/ 1496775 w 4040992" name="connsiteX31"/>
              <a:gd fmla="*/ 3610951 h 4054751" name="connsiteY31"/>
              <a:gd fmla="*/ 1575441 w 4040992" name="connsiteX32"/>
              <a:gd fmla="*/ 3636740 h 4054751" name="connsiteY32"/>
              <a:gd fmla="*/ 1679415 w 4040992" name="connsiteX33"/>
              <a:gd fmla="*/ 3845702 h 4054751" name="connsiteY33"/>
              <a:gd fmla="*/ 1783371 w 4040992" name="connsiteX34"/>
              <a:gd fmla="*/ 4054682 h 4054751" name="connsiteY34"/>
              <a:gd fmla="*/ 2020444 w 4040992" name="connsiteX35"/>
              <a:gd fmla="*/ 4054682 h 4054751" name="connsiteY35"/>
              <a:gd fmla="*/ 2257518 w 4040992" name="connsiteX36"/>
              <a:gd fmla="*/ 4054682 h 4054751" name="connsiteY36"/>
              <a:gd fmla="*/ 2361251 w 4040992" name="connsiteX37"/>
              <a:gd fmla="*/ 3846167 h 4054751" name="connsiteY37"/>
              <a:gd fmla="*/ 2464985 w 4040992" name="connsiteX38"/>
              <a:gd fmla="*/ 3637654 h 4054751" name="connsiteY38"/>
              <a:gd fmla="*/ 2566180 w 4040992" name="connsiteX39"/>
              <a:gd fmla="*/ 3602491 h 4054751" name="connsiteY39"/>
              <a:gd fmla="*/ 2751674 w 4040992" name="connsiteX40"/>
              <a:gd fmla="*/ 3524769 h 4054751" name="connsiteY40"/>
              <a:gd fmla="*/ 2835954 w 4040992" name="connsiteX41"/>
              <a:gd fmla="*/ 3482190 h 4054751" name="connsiteY41"/>
              <a:gd fmla="*/ 3057965 w 4040992" name="connsiteX42"/>
              <a:gd fmla="*/ 3557769 h 4054751" name="connsiteY42"/>
              <a:gd fmla="*/ 3279994 w 4040992" name="connsiteX43"/>
              <a:gd fmla="*/ 3633349 h 4054751" name="connsiteY43"/>
              <a:gd fmla="*/ 3447183 w 4040992" name="connsiteX44"/>
              <a:gd fmla="*/ 3463537 h 4054751" name="connsiteY44"/>
              <a:gd fmla="*/ 3610018 w 4040992" name="connsiteX45"/>
              <a:gd fmla="*/ 3280645 h 4054751" name="connsiteY45"/>
              <a:gd fmla="*/ 3538336 w 4040992" name="connsiteX46"/>
              <a:gd fmla="*/ 3060671 h 4054751" name="connsiteY46"/>
              <a:gd fmla="*/ 3470990 w 4040992" name="connsiteX47"/>
              <a:gd fmla="*/ 2853778 h 4054751" name="connsiteY47"/>
              <a:gd fmla="*/ 3513695 w 4040992" name="connsiteX48"/>
              <a:gd fmla="*/ 2768249 h 4054751" name="connsiteY48"/>
              <a:gd fmla="*/ 3591361 w 4040992" name="connsiteX49"/>
              <a:gd fmla="*/ 2580958 h 4054751" name="connsiteY49"/>
              <a:gd fmla="*/ 3626322 w 4040992" name="connsiteX50"/>
              <a:gd fmla="*/ 2479180 h 4054751" name="connsiteY50"/>
              <a:gd fmla="*/ 3833622 w 4040992" name="connsiteX51"/>
              <a:gd fmla="*/ 2374829 h 4054751" name="connsiteY51"/>
              <a:gd fmla="*/ 4040941 w 4040992" name="connsiteX52"/>
              <a:gd fmla="*/ 2270498 h 4054751" name="connsiteY52"/>
              <a:gd fmla="*/ 4040941 w 4040992" name="connsiteX53"/>
              <a:gd fmla="*/ 2032076 h 4054751" name="connsiteY53"/>
              <a:gd fmla="*/ 4040941 w 4040992" name="connsiteX54"/>
              <a:gd fmla="*/ 1793636 h 4054751" name="connsiteY54"/>
              <a:gd fmla="*/ 3833622 w 4040992" name="connsiteX55"/>
              <a:gd fmla="*/ 1689304 h 4054751" name="connsiteY55"/>
              <a:gd fmla="*/ 3626322 w 4040992" name="connsiteX56"/>
              <a:gd fmla="*/ 1584954 h 4054751" name="connsiteY56"/>
              <a:gd fmla="*/ 3591361 w 4040992" name="connsiteX57"/>
              <a:gd fmla="*/ 1483194 h 4054751" name="connsiteY57"/>
              <a:gd fmla="*/ 3514066 w 4040992" name="connsiteX58"/>
              <a:gd fmla="*/ 1296630 h 4054751" name="connsiteY58"/>
              <a:gd fmla="*/ 3471732 w 4040992" name="connsiteX59"/>
              <a:gd fmla="*/ 1211846 h 4054751" name="connsiteY59"/>
              <a:gd fmla="*/ 3546766 w 4040992" name="connsiteX60"/>
              <a:gd fmla="*/ 988909 h 4054751" name="connsiteY60"/>
              <a:gd fmla="*/ 3621783 w 4040992" name="connsiteX61"/>
              <a:gd fmla="*/ 765972 h 4054751" name="connsiteY61"/>
              <a:gd fmla="*/ 3449555 w 4040992" name="connsiteX62"/>
              <a:gd fmla="*/ 593683 h 4054751" name="connsiteY62"/>
              <a:gd fmla="*/ 3277326 w 4040992" name="connsiteX63"/>
              <a:gd fmla="*/ 421393 h 4054751" name="connsiteY63"/>
              <a:gd fmla="*/ 3059150 w 4040992" name="connsiteX64"/>
              <a:gd fmla="*/ 496674 h 4054751" name="connsiteY64"/>
              <a:gd fmla="*/ 2840975 w 4040992" name="connsiteX65"/>
              <a:gd fmla="*/ 571956 h 4054751" name="connsiteY65"/>
              <a:gd fmla="*/ 2750859 w 4040992" name="connsiteX66"/>
              <a:gd fmla="*/ 529228 h 4054751" name="connsiteY66"/>
              <a:gd fmla="*/ 2565884 w 4040992" name="connsiteX67"/>
              <a:gd fmla="*/ 454040 h 4054751" name="connsiteY67"/>
              <a:gd fmla="*/ 2471025 w 4040992" name="connsiteX68"/>
              <a:gd fmla="*/ 421561 h 4054751" name="connsiteY68"/>
              <a:gd fmla="*/ 2364142 w 4040992" name="connsiteX69"/>
              <a:gd fmla="*/ 210736 h 4054751" name="connsiteY69"/>
              <a:gd fmla="*/ 2257240 w 4040992" name="connsiteX70"/>
              <a:gd fmla="*/ -70 h 4054751" name="connsiteY70"/>
              <a:gd fmla="*/ 2020315 w 4040992" name="connsiteX71"/>
              <a:gd fmla="*/ -70 h 4054751" name="connsiteY71"/>
              <a:gd fmla="*/ 2020444 w 4040992" name="connsiteX72"/>
              <a:gd fmla="*/ 1321991 h 4054751" name="connsiteY72"/>
              <a:gd fmla="*/ 2329014 w 4040992" name="connsiteX73"/>
              <a:gd fmla="*/ 1388124 h 4054751" name="connsiteY73"/>
              <a:gd fmla="*/ 2709506 w 4040992" name="connsiteX74"/>
              <a:gd fmla="*/ 1850805 h 4054751" name="connsiteY74"/>
              <a:gd fmla="*/ 2709506 w 4040992" name="connsiteX75"/>
              <a:gd fmla="*/ 2213347 h 4054751" name="connsiteY75"/>
              <a:gd fmla="*/ 2205420 w 4040992" name="connsiteX76"/>
              <a:gd fmla="*/ 2723620 h 4054751" name="connsiteY76"/>
              <a:gd fmla="*/ 1873413 w 4040992" name="connsiteX77"/>
              <a:gd fmla="*/ 2732434 h 4054751" name="connsiteY77"/>
              <a:gd fmla="*/ 1517766 w 4040992" name="connsiteX78"/>
              <a:gd fmla="*/ 2537653 h 4054751" name="connsiteY78"/>
              <a:gd fmla="*/ 1580573 w 4040992" name="connsiteX79"/>
              <a:gd fmla="*/ 1470336 h 4054751" name="connsiteY79"/>
              <a:gd fmla="*/ 2020444 w 4040992" name="connsiteX80"/>
              <a:gd fmla="*/ 1321991 h 4054751" name="connsiteY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b="b" l="l" r="r" t="t"/>
            <a:pathLst>
              <a:path h="4054751" w="4040992">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cap="flat" w="9478">
            <a:noFill/>
            <a:prstDash val="solid"/>
            <a:miter/>
          </a:ln>
        </p:spPr>
        <p:txBody>
          <a:bodyPr anchor="ctr" rtlCol="0"/>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lstStyle/>
          <a:p>
            <a:pPr algn="ctr" defTabSz="914400" eaLnBrk="1" fontAlgn="auto" hangingPunct="1" indent="0" latinLnBrk="0" lvl="0" marL="0" marR="0" rtl="0">
              <a:lnSpc>
                <a:spcPct val="100000"/>
              </a:lnSpc>
              <a:spcBef>
                <a:spcPts val="0"/>
              </a:spcBef>
              <a:spcAft>
                <a:spcPts val="0"/>
              </a:spcAft>
              <a:buClrTx/>
              <a:buSzTx/>
              <a:buFontTx/>
              <a:buNone/>
              <a:tabLst/>
              <a:defRPr/>
            </a:pPr>
            <a:endParaRPr b="1" baseline="0" cap="none" i="0" kern="1200" kumimoji="0" lang="en-LT" noProof="0" normalizeH="0" spc="-150" strike="noStrike" sz="8000" u="none">
              <a:ln>
                <a:noFill/>
              </a:ln>
              <a:solidFill>
                <a:prstClr val="white"/>
              </a:solidFill>
              <a:effectLst/>
              <a:uLnTx/>
              <a:uFillTx/>
              <a:latin charset="77" panose="020B0503030101060003" pitchFamily="34" typeface="Raleway"/>
              <a:ea typeface="+mn-ea"/>
              <a:cs typeface="+mn-cs"/>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320544" y="1444461"/>
            <a:ext cx="5003931" cy="3662541"/>
          </a:xfrm>
          <a:prstGeom prst="rect">
            <a:avLst/>
          </a:prstGeom>
        </p:spPr>
        <p:txBody>
          <a:bodyPr wrap="square">
            <a:spAutoFit/>
          </a:bodyPr>
          <a:lstStyle/>
          <a:p>
            <a:pPr algn="l">
              <a:buFont charset="0" panose="020B0604020202020204" pitchFamily="34" typeface="Arial"/>
              <a:buChar char="•"/>
            </a:pPr>
            <a:r>
              <a:rPr b="1" dirty="0" i="0" lang="en-US">
                <a:solidFill>
                  <a:schemeClr val="bg1"/>
                </a:solidFill>
                <a:effectLst/>
                <a:latin typeface="Söhne"/>
              </a:rPr>
              <a:t>Reduced Churn:</a:t>
            </a:r>
            <a:r>
              <a:rPr b="0" dirty="0" i="0" lang="en-US">
                <a:solidFill>
                  <a:schemeClr val="bg1"/>
                </a:solidFill>
                <a:effectLst/>
                <a:latin typeface="Söhne"/>
              </a:rPr>
              <a:t> The primary benefit is a reduction in customer churn, leading to increased customer retention and revenue.</a:t>
            </a:r>
          </a:p>
          <a:p>
            <a:pPr algn="l">
              <a:buFont charset="0" panose="020B0604020202020204" pitchFamily="34" typeface="Arial"/>
              <a:buChar char="•"/>
            </a:pPr>
            <a:r>
              <a:rPr b="1" dirty="0" i="0" lang="en-US">
                <a:solidFill>
                  <a:schemeClr val="bg1"/>
                </a:solidFill>
                <a:effectLst/>
                <a:latin typeface="Söhne"/>
              </a:rPr>
              <a:t>Cost Savings:</a:t>
            </a:r>
            <a:r>
              <a:rPr b="0" dirty="0" i="0" lang="en-US">
                <a:solidFill>
                  <a:schemeClr val="bg1"/>
                </a:solidFill>
                <a:effectLst/>
                <a:latin typeface="Söhne"/>
              </a:rPr>
              <a:t> Acquiring new customers is more expensive than retaining existing ones. Reducing churn can lead to substantial cost savings.</a:t>
            </a:r>
          </a:p>
          <a:p>
            <a:pPr algn="l">
              <a:buFont charset="0" panose="020B0604020202020204" pitchFamily="34" typeface="Arial"/>
              <a:buChar char="•"/>
            </a:pPr>
            <a:r>
              <a:rPr b="1" dirty="0" i="0" lang="en-US">
                <a:solidFill>
                  <a:schemeClr val="bg1"/>
                </a:solidFill>
                <a:effectLst/>
                <a:latin typeface="Söhne"/>
              </a:rPr>
              <a:t>Improved Customer Service:</a:t>
            </a:r>
            <a:r>
              <a:rPr b="0" dirty="0" i="0" lang="en-US">
                <a:solidFill>
                  <a:schemeClr val="bg1"/>
                </a:solidFill>
                <a:effectLst/>
                <a:latin typeface="Söhne"/>
              </a:rPr>
              <a:t> Identifying pain points from support logs allows for targeted improvements in customer service.</a:t>
            </a:r>
          </a:p>
          <a:p>
            <a:pPr algn="l">
              <a:buFont charset="0" panose="020B0604020202020204" pitchFamily="34" typeface="Arial"/>
              <a:buChar char="•"/>
            </a:pPr>
            <a:r>
              <a:rPr b="1" dirty="0" i="0" lang="en-US">
                <a:solidFill>
                  <a:schemeClr val="bg1"/>
                </a:solidFill>
                <a:effectLst/>
                <a:latin typeface="Söhne"/>
              </a:rPr>
              <a:t>Competitive Advantage:</a:t>
            </a:r>
            <a:r>
              <a:rPr b="0" dirty="0" i="0" lang="en-US">
                <a:solidFill>
                  <a:schemeClr val="bg1"/>
                </a:solidFill>
                <a:effectLst/>
                <a:latin typeface="Söhne"/>
              </a:rPr>
              <a:t> Understanding competitor activities helps us stay ahead in the market.</a:t>
            </a:r>
          </a:p>
          <a:p>
            <a:pPr algn="ctr" defTabSz="91440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LT" noProof="0" normalizeH="0" spc="300" strike="noStrike" sz="1600" u="none">
              <a:ln>
                <a:noFill/>
              </a:ln>
              <a:solidFill>
                <a:schemeClr val="bg1"/>
              </a:solidFill>
              <a:effectLst/>
              <a:uLnTx/>
              <a:uFillTx/>
              <a:latin charset="77" panose="020B0503030101060003" pitchFamily="34" typeface="Raleway"/>
              <a:ea typeface="+mn-ea"/>
              <a:cs typeface="+mn-cs"/>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02283" y="191168"/>
            <a:ext cx="3693639" cy="1015663"/>
          </a:xfrm>
          <a:prstGeom prst="rect">
            <a:avLst/>
          </a:prstGeom>
        </p:spPr>
        <p:txBody>
          <a:bodyPr wrap="none">
            <a:spAutoFit/>
          </a:bodyPr>
          <a:lstStyle/>
          <a:p>
            <a:pPr algn="ctr" defTabSz="914400" eaLnBrk="1" fontAlgn="auto" hangingPunct="1" indent="0" latinLnBrk="0" lvl="0" marL="0" marR="0" rtl="0">
              <a:lnSpc>
                <a:spcPct val="100000"/>
              </a:lnSpc>
              <a:spcBef>
                <a:spcPts val="0"/>
              </a:spcBef>
              <a:spcAft>
                <a:spcPts val="0"/>
              </a:spcAft>
              <a:buClrTx/>
              <a:buSzTx/>
              <a:buFontTx/>
              <a:buNone/>
              <a:tabLst/>
              <a:defRPr/>
            </a:pPr>
            <a:r>
              <a:rPr b="1" baseline="0" cap="none" dirty="0" i="0" kern="1200" kumimoji="0" lang="en-US" noProof="0" normalizeH="0" spc="-150" strike="noStrike" sz="6000" u="none">
                <a:ln>
                  <a:noFill/>
                </a:ln>
                <a:solidFill>
                  <a:prstClr val="white"/>
                </a:solidFill>
                <a:effectLst>
                  <a:outerShdw algn="ctr" blurRad="419100" rotWithShape="0" sx="102000" sy="102000">
                    <a:prstClr val="black">
                      <a:alpha val="29000"/>
                    </a:prstClr>
                  </a:outerShdw>
                </a:effectLst>
                <a:uLnTx/>
                <a:uFillTx/>
                <a:latin charset="77" panose="020B0503030101060003" pitchFamily="34" typeface="Raleway Black"/>
                <a:ea typeface="+mn-ea"/>
                <a:cs typeface="+mn-cs"/>
              </a:rPr>
              <a:t>BENEFITS</a:t>
            </a:r>
            <a:endParaRPr b="1" baseline="0" cap="none" dirty="0" i="0" kern="1200" kumimoji="0" lang="en-LT" noProof="0" normalizeH="0" spc="-150" strike="noStrike" sz="6000" u="none">
              <a:ln>
                <a:noFill/>
              </a:ln>
              <a:solidFill>
                <a:prstClr val="white"/>
              </a:solidFill>
              <a:effectLst>
                <a:outerShdw algn="ctr" blurRad="419100" rotWithShape="0" sx="102000" sy="102000">
                  <a:prstClr val="black">
                    <a:alpha val="29000"/>
                  </a:prstClr>
                </a:outerShdw>
              </a:effectLst>
              <a:uLnTx/>
              <a:uFillTx/>
              <a:latin charset="77" panose="020B0503030101060003" pitchFamily="34" typeface="Raleway Black"/>
              <a:ea typeface="+mn-ea"/>
              <a:cs typeface="+mn-cs"/>
            </a:endParaRPr>
          </a:p>
        </p:txBody>
      </p:sp>
      <p:sp>
        <p:nvSpPr>
          <p:cNvPr id="4" name="TextBox 3">
            <a:extLst>
              <a:ext uri="{FF2B5EF4-FFF2-40B4-BE49-F238E27FC236}">
                <a16:creationId xmlns:a16="http://schemas.microsoft.com/office/drawing/2014/main" id="{1E4B796F-53EA-54CA-AA13-E33B5D3FE56B}"/>
              </a:ext>
            </a:extLst>
          </p:cNvPr>
          <p:cNvSpPr txBox="1"/>
          <p:nvPr/>
        </p:nvSpPr>
        <p:spPr>
          <a:xfrm>
            <a:off x="6689446" y="2888922"/>
            <a:ext cx="4862474" cy="3693319"/>
          </a:xfrm>
          <a:prstGeom prst="rect">
            <a:avLst/>
          </a:prstGeom>
          <a:noFill/>
        </p:spPr>
        <p:txBody>
          <a:bodyPr wrap="square">
            <a:spAutoFit/>
          </a:bodyPr>
          <a:lstStyle/>
          <a:p>
            <a:pPr algn="l">
              <a:buFont charset="0" panose="020B0604020202020204" pitchFamily="34" typeface="Arial"/>
              <a:buChar char="•"/>
            </a:pPr>
            <a:r>
              <a:rPr b="1" dirty="0" i="0" lang="en-US">
                <a:solidFill>
                  <a:schemeClr val="bg1"/>
                </a:solidFill>
                <a:effectLst/>
                <a:latin typeface="Söhne"/>
              </a:rPr>
              <a:t>Imbalanced Data:</a:t>
            </a:r>
            <a:r>
              <a:rPr b="0" dirty="0" i="0" lang="en-US">
                <a:solidFill>
                  <a:schemeClr val="bg1"/>
                </a:solidFill>
                <a:effectLst/>
                <a:latin typeface="Söhne"/>
              </a:rPr>
              <a:t> Churned customers may be a minority class, leading to imbalanced datasets. We'll need to address this during model training.</a:t>
            </a:r>
          </a:p>
          <a:p>
            <a:pPr algn="l">
              <a:buFont charset="0" panose="020B0604020202020204" pitchFamily="34" typeface="Arial"/>
              <a:buChar char="•"/>
            </a:pPr>
            <a:r>
              <a:rPr b="1" dirty="0" i="0" lang="en-US">
                <a:solidFill>
                  <a:schemeClr val="bg1"/>
                </a:solidFill>
                <a:effectLst/>
                <a:latin typeface="Söhne"/>
              </a:rPr>
              <a:t>Data Privacy:</a:t>
            </a:r>
            <a:r>
              <a:rPr b="0" dirty="0" i="0" lang="en-US">
                <a:solidFill>
                  <a:schemeClr val="bg1"/>
                </a:solidFill>
                <a:effectLst/>
                <a:latin typeface="Söhne"/>
              </a:rPr>
              <a:t> Ensuring the privacy and security of customer data is paramount. We need to comply with data protection regulations such as GDPR or HIPAA.</a:t>
            </a:r>
          </a:p>
          <a:p>
            <a:pPr algn="l">
              <a:buFont charset="0" panose="020B0604020202020204" pitchFamily="34" typeface="Arial"/>
              <a:buChar char="•"/>
            </a:pPr>
            <a:r>
              <a:rPr b="1" dirty="0" i="0" lang="en-US">
                <a:solidFill>
                  <a:schemeClr val="bg1"/>
                </a:solidFill>
                <a:effectLst/>
                <a:latin typeface="Söhne"/>
              </a:rPr>
              <a:t>Feature Engineering:</a:t>
            </a:r>
            <a:r>
              <a:rPr b="0" dirty="0" i="0" lang="en-US">
                <a:solidFill>
                  <a:schemeClr val="bg1"/>
                </a:solidFill>
                <a:effectLst/>
                <a:latin typeface="Söhne"/>
              </a:rPr>
              <a:t> Creating meaningful features from raw data can be complex but is crucial for model accuracy.</a:t>
            </a:r>
          </a:p>
          <a:p>
            <a:pPr algn="l">
              <a:buFont charset="0" panose="020B0604020202020204" pitchFamily="34" typeface="Arial"/>
              <a:buChar char="•"/>
            </a:pPr>
            <a:r>
              <a:rPr b="1" dirty="0" i="0" lang="en-US">
                <a:solidFill>
                  <a:schemeClr val="bg1"/>
                </a:solidFill>
                <a:effectLst/>
                <a:latin typeface="Söhne"/>
              </a:rPr>
              <a:t>Model Interpretability:</a:t>
            </a:r>
            <a:r>
              <a:rPr b="0" dirty="0" i="0" lang="en-US">
                <a:solidFill>
                  <a:schemeClr val="bg1"/>
                </a:solidFill>
                <a:effectLst/>
                <a:latin typeface="Söhne"/>
              </a:rPr>
              <a:t> Understanding why a model makes specific predictions is essential for implementing effective retention strategies.</a:t>
            </a:r>
          </a:p>
        </p:txBody>
      </p:sp>
      <p:sp>
        <p:nvSpPr>
          <p:cNvPr id="5" name="TextBox 4">
            <a:extLst>
              <a:ext uri="{FF2B5EF4-FFF2-40B4-BE49-F238E27FC236}">
                <a16:creationId xmlns:a16="http://schemas.microsoft.com/office/drawing/2014/main" id="{50B880FE-F694-4FA7-B585-FEC1DADB9582}"/>
              </a:ext>
            </a:extLst>
          </p:cNvPr>
          <p:cNvSpPr txBox="1"/>
          <p:nvPr/>
        </p:nvSpPr>
        <p:spPr>
          <a:xfrm>
            <a:off x="6555486" y="1722059"/>
            <a:ext cx="5182009" cy="1015663"/>
          </a:xfrm>
          <a:prstGeom prst="rect">
            <a:avLst/>
          </a:prstGeom>
          <a:noFill/>
        </p:spPr>
        <p:txBody>
          <a:bodyPr rtlCol="0" wrap="square">
            <a:spAutoFit/>
          </a:bodyPr>
          <a:lstStyle/>
          <a:p>
            <a:r>
              <a:rPr b="1" baseline="0" cap="none" dirty="0" i="0" kern="1200" kumimoji="0" lang="en-US" noProof="0" normalizeH="0" spc="-150" strike="noStrike" sz="5800" u="none">
                <a:ln>
                  <a:noFill/>
                </a:ln>
                <a:solidFill>
                  <a:prstClr val="white"/>
                </a:solidFill>
                <a:effectLst>
                  <a:outerShdw algn="ctr" blurRad="419100" rotWithShape="0" sx="102000" sy="102000">
                    <a:prstClr val="black">
                      <a:alpha val="29000"/>
                    </a:prstClr>
                  </a:outerShdw>
                </a:effectLst>
                <a:uLnTx/>
                <a:uFillTx/>
                <a:latin charset="77" panose="020B0503030101060003" pitchFamily="34" typeface="Raleway Black"/>
                <a:ea typeface="+mn-ea"/>
                <a:cs typeface="+mn-cs"/>
              </a:rPr>
              <a:t>CHALLENGES</a:t>
            </a:r>
            <a:endParaRPr dirty="0" lang="en-IN" sz="5800"/>
          </a:p>
        </p:txBody>
      </p:sp>
    </p:spTree>
    <p:extLst>
      <p:ext uri="{BB962C8B-B14F-4D97-AF65-F5344CB8AC3E}">
        <p14:creationId xmlns:p14="http://schemas.microsoft.com/office/powerpoint/2010/main" val="51870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mph" presetID="8" presetSubtype="0" repeatCount="indefinite">
                                  <p:stCondLst>
                                    <p:cond delay="0"/>
                                  </p:stCondLst>
                                  <p:childTnLst>
                                    <p:animRot by="21600000">
                                      <p:cBhvr>
                                        <p:cTn dur="7000" fill="hold" id="6"/>
                                        <p:tgtEl>
                                          <p:spTgt spid="24"/>
                                        </p:tgtEl>
                                        <p:attrNameLst>
                                          <p:attrName>r</p:attrName>
                                        </p:attrNameLst>
                                      </p:cBhvr>
                                    </p:animRot>
                                  </p:childTnLst>
                                </p:cTn>
                              </p:par>
                              <p:par>
                                <p:cTn fill="hold" grpId="0" id="7" nodeType="withEffect" presetClass="emph" presetID="8" presetSubtype="0" repeatCount="indefinite">
                                  <p:stCondLst>
                                    <p:cond delay="0"/>
                                  </p:stCondLst>
                                  <p:childTnLst>
                                    <p:animRot by="-21600000">
                                      <p:cBhvr>
                                        <p:cTn dur="7000" fill="hold" id="8"/>
                                        <p:tgtEl>
                                          <p:spTgt spid="26"/>
                                        </p:tgtEl>
                                        <p:attrNameLst>
                                          <p:attrName>r</p:attrName>
                                        </p:attrNameLst>
                                      </p:cBhvr>
                                    </p:animRo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26"/>
      <p:bldP animBg="1" grpId="0" spid="24"/>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731</Words>
  <Application>Microsoft Office PowerPoint</Application>
  <PresentationFormat>Widescreen</PresentationFormat>
  <Paragraphs>54</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Montserrat</vt:lpstr>
      <vt:lpstr>Raleway</vt:lpstr>
      <vt:lpstr>Raleway Black</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 Skill</dc:creator>
  <cp:lastModifiedBy>Muhamed Ashim</cp:lastModifiedBy>
  <cp:revision>8</cp:revision>
  <dcterms:created xsi:type="dcterms:W3CDTF">2020-12-19T18:59:10Z</dcterms:created>
  <dcterms:modified xsi:type="dcterms:W3CDTF">2023-09-27T09:12:13Z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1799079</vt:lpwstr>
  </property>
  <property fmtid="{D5CDD505-2E9C-101B-9397-08002B2CF9AE}" name="NXPowerLiteSettings" pid="3">
    <vt:lpwstr>F70005D002A000</vt:lpwstr>
  </property>
  <property fmtid="{D5CDD505-2E9C-101B-9397-08002B2CF9AE}" name="NXPowerLiteVersion" pid="4">
    <vt:lpwstr>D10.0.1</vt:lpwstr>
  </property>
</Properties>
</file>