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77" r:id="rId5"/>
    <p:sldId id="259" r:id="rId6"/>
    <p:sldId id="260" r:id="rId7"/>
    <p:sldId id="261" r:id="rId8"/>
    <p:sldId id="262" r:id="rId9"/>
    <p:sldId id="263" r:id="rId10"/>
    <p:sldId id="264" r:id="rId11"/>
    <p:sldId id="265" r:id="rId12"/>
    <p:sldId id="266" r:id="rId13"/>
    <p:sldId id="267" r:id="rId14"/>
    <p:sldId id="268" r:id="rId15"/>
    <p:sldId id="269" r:id="rId16"/>
    <p:sldId id="274" r:id="rId17"/>
    <p:sldId id="275" r:id="rId18"/>
    <p:sldId id="276" r:id="rId19"/>
    <p:sldId id="270" r:id="rId20"/>
    <p:sldId id="271" r:id="rId21"/>
    <p:sldId id="272"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9C17C7-3454-43AF-8CDC-743E3B27C53C}" type="datetimeFigureOut">
              <a:rPr lang="en-US" smtClean="0"/>
              <a:t>6/8/2025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758652-6606-4D6A-AF98-6BF1258CCB0E}" type="slidenum">
              <a:rPr lang="en-US" smtClean="0"/>
              <a:t>‹#›</a:t>
            </a:fld>
            <a:endParaRPr lang="en-US"/>
          </a:p>
        </p:txBody>
      </p:sp>
    </p:spTree>
    <p:extLst>
      <p:ext uri="{BB962C8B-B14F-4D97-AF65-F5344CB8AC3E}">
        <p14:creationId xmlns:p14="http://schemas.microsoft.com/office/powerpoint/2010/main" val="2208311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6/8/2025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6/8/2025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6/8/2025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6/8/2025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6/8/2025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6/8/2025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huggingface.co/docs/transformers/" TargetMode="External"/><Relationship Id="rId2" Type="http://schemas.openxmlformats.org/officeDocument/2006/relationships/hyperlink" Target="https://docs.langchain.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gradio.app/" TargetMode="External"/><Relationship Id="rId2" Type="http://schemas.openxmlformats.org/officeDocument/2006/relationships/hyperlink" Target="https://faiss.ai/"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3827" y="633984"/>
            <a:ext cx="8825658" cy="3329581"/>
          </a:xfrm>
        </p:spPr>
        <p:txBody>
          <a:bodyPr/>
          <a:lstStyle/>
          <a:p>
            <a:pPr algn="ctr"/>
            <a:r>
              <a:rPr lang="en-US" dirty="0" smtClean="0">
                <a:latin typeface="Times New Roman" panose="02020603050405020304" pitchFamily="18" charset="0"/>
                <a:cs typeface="Times New Roman" panose="02020603050405020304" pitchFamily="18" charset="0"/>
              </a:rPr>
              <a:t>BUG REPORT ANALYSIS AGENT</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56123" y="4283604"/>
            <a:ext cx="8825658" cy="861420"/>
          </a:xfrm>
        </p:spPr>
        <p:txBody>
          <a:bodyPr>
            <a:normAutofit fontScale="62500" lnSpcReduction="20000"/>
          </a:bodyPr>
          <a:lstStyle/>
          <a:p>
            <a:pPr algn="ctr"/>
            <a:r>
              <a:rPr lang="en-US" dirty="0" smtClean="0">
                <a:solidFill>
                  <a:schemeClr val="tx1"/>
                </a:solidFill>
                <a:latin typeface="Times New Roman" panose="02020603050405020304" pitchFamily="18" charset="0"/>
                <a:cs typeface="Times New Roman" panose="02020603050405020304" pitchFamily="18" charset="0"/>
              </a:rPr>
              <a:t>Using RETRIEVAL – AUGMENTED GENERATION | </a:t>
            </a:r>
            <a:r>
              <a:rPr lang="en-US" dirty="0" err="1" smtClean="0">
                <a:solidFill>
                  <a:schemeClr val="tx1"/>
                </a:solidFill>
                <a:latin typeface="Times New Roman" panose="02020603050405020304" pitchFamily="18" charset="0"/>
                <a:cs typeface="Times New Roman" panose="02020603050405020304" pitchFamily="18" charset="0"/>
              </a:rPr>
              <a:t>LANGCHAIn</a:t>
            </a:r>
            <a:endParaRPr lang="en-US" dirty="0">
              <a:solidFill>
                <a:schemeClr val="tx1"/>
              </a:solidFill>
              <a:latin typeface="Times New Roman" panose="02020603050405020304" pitchFamily="18" charset="0"/>
              <a:cs typeface="Times New Roman" panose="02020603050405020304" pitchFamily="18" charset="0"/>
            </a:endParaRPr>
          </a:p>
          <a:p>
            <a:pPr algn="ctr"/>
            <a:r>
              <a:rPr lang="en-US" sz="2600" b="1" dirty="0" smtClean="0">
                <a:solidFill>
                  <a:schemeClr val="tx1"/>
                </a:solidFill>
                <a:latin typeface="Times New Roman" panose="02020603050405020304" pitchFamily="18" charset="0"/>
                <a:cs typeface="Times New Roman" panose="02020603050405020304" pitchFamily="18" charset="0"/>
              </a:rPr>
              <a:t> - </a:t>
            </a:r>
            <a:r>
              <a:rPr lang="en-US" sz="2600" b="1" dirty="0" err="1" smtClean="0">
                <a:solidFill>
                  <a:schemeClr val="tx1"/>
                </a:solidFill>
                <a:latin typeface="Times New Roman" panose="02020603050405020304" pitchFamily="18" charset="0"/>
                <a:cs typeface="Times New Roman" panose="02020603050405020304" pitchFamily="18" charset="0"/>
              </a:rPr>
              <a:t>ThARUN.R</a:t>
            </a:r>
            <a:endParaRPr lang="en-US" sz="2600" b="1" dirty="0" smtClean="0">
              <a:solidFill>
                <a:schemeClr val="tx1"/>
              </a:solidFill>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rPr>
              <a:t>(</a:t>
            </a:r>
            <a:r>
              <a:rPr lang="en-US" dirty="0">
                <a:solidFill>
                  <a:schemeClr val="accent1">
                    <a:lumMod val="40000"/>
                    <a:lumOff val="60000"/>
                  </a:schemeClr>
                </a:solidFill>
                <a:latin typeface="Times New Roman" panose="02020603050405020304" pitchFamily="18" charset="0"/>
                <a:cs typeface="Times New Roman" panose="02020603050405020304" pitchFamily="18" charset="0"/>
              </a:rPr>
              <a:t>https://huggingface.co/spaces/TharunRavi/Bug-Report-Analysis-Agent</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algn="ct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83079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6. Technologies Used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6737" y="1737061"/>
            <a:ext cx="7236016" cy="1366938"/>
          </a:xfrm>
        </p:spPr>
        <p:txBody>
          <a:bodyPr/>
          <a:lstStyle/>
          <a:p>
            <a:pPr lvl="0"/>
            <a:r>
              <a:rPr lang="en-US" dirty="0">
                <a:latin typeface="Times New Roman" panose="02020603050405020304" pitchFamily="18" charset="0"/>
                <a:cs typeface="Times New Roman" panose="02020603050405020304" pitchFamily="18" charset="0"/>
              </a:rPr>
              <a:t>Language Models: all-MiniLM-L6-v2, gpt-3.5-turbo</a:t>
            </a:r>
          </a:p>
          <a:p>
            <a:pPr lvl="0"/>
            <a:r>
              <a:rPr lang="en-US" dirty="0">
                <a:latin typeface="Times New Roman" panose="02020603050405020304" pitchFamily="18" charset="0"/>
                <a:cs typeface="Times New Roman" panose="02020603050405020304" pitchFamily="18" charset="0"/>
              </a:rPr>
              <a:t>Libraries: </a:t>
            </a:r>
            <a:r>
              <a:rPr lang="en-US" dirty="0" err="1">
                <a:latin typeface="Times New Roman" panose="02020603050405020304" pitchFamily="18" charset="0"/>
                <a:cs typeface="Times New Roman" panose="02020603050405020304" pitchFamily="18" charset="0"/>
              </a:rPr>
              <a:t>LangChain</a:t>
            </a:r>
            <a:r>
              <a:rPr lang="en-US" dirty="0">
                <a:latin typeface="Times New Roman" panose="02020603050405020304" pitchFamily="18" charset="0"/>
                <a:cs typeface="Times New Roman" panose="02020603050405020304" pitchFamily="18" charset="0"/>
              </a:rPr>
              <a:t>, FAISS, </a:t>
            </a:r>
            <a:r>
              <a:rPr lang="en-US" dirty="0" err="1">
                <a:latin typeface="Times New Roman" panose="02020603050405020304" pitchFamily="18" charset="0"/>
                <a:cs typeface="Times New Roman" panose="02020603050405020304" pitchFamily="18" charset="0"/>
              </a:rPr>
              <a:t>Gradio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OpenAI</a:t>
            </a:r>
            <a:r>
              <a:rPr lang="en-US" dirty="0">
                <a:latin typeface="Times New Roman" panose="02020603050405020304" pitchFamily="18" charset="0"/>
                <a:cs typeface="Times New Roman" panose="02020603050405020304" pitchFamily="18" charset="0"/>
              </a:rPr>
              <a:t> API</a:t>
            </a:r>
          </a:p>
          <a:p>
            <a:pPr lvl="0"/>
            <a:r>
              <a:rPr lang="en-US" dirty="0">
                <a:latin typeface="Times New Roman" panose="02020603050405020304" pitchFamily="18" charset="0"/>
                <a:cs typeface="Times New Roman" panose="02020603050405020304" pitchFamily="18" charset="0"/>
              </a:rPr>
              <a:t>Platform: Hugging Face Spaces, Google </a:t>
            </a:r>
            <a:r>
              <a:rPr lang="en-US" dirty="0" err="1">
                <a:latin typeface="Times New Roman" panose="02020603050405020304" pitchFamily="18" charset="0"/>
                <a:cs typeface="Times New Roman" panose="02020603050405020304" pitchFamily="18" charset="0"/>
              </a:rPr>
              <a:t>Colab</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646111" y="3784120"/>
            <a:ext cx="5297318" cy="764376"/>
          </a:xfrm>
          <a:prstGeom prst="rect">
            <a:avLst/>
          </a:prstGeom>
        </p:spPr>
        <p:txBody>
          <a:bodyPr wrap="square">
            <a:spAutoFit/>
          </a:bodyPr>
          <a:lstStyle/>
          <a:p>
            <a:pPr>
              <a:lnSpc>
                <a:spcPct val="110000"/>
              </a:lnSpc>
              <a:spcBef>
                <a:spcPts val="600"/>
              </a:spcBef>
              <a:spcAft>
                <a:spcPts val="1000"/>
              </a:spcAft>
            </a:pPr>
            <a:r>
              <a:rPr lang="en-US" sz="4200" b="1" dirty="0" smtClean="0">
                <a:latin typeface="Times New Roman" panose="02020603050405020304" pitchFamily="18" charset="0"/>
                <a:ea typeface="Constantia" panose="02030602050306030303" pitchFamily="18" charset="0"/>
                <a:cs typeface="Times New Roman" panose="02020603050405020304" pitchFamily="18" charset="0"/>
              </a:rPr>
              <a:t>7.Results</a:t>
            </a:r>
            <a:endParaRPr lang="en-US" sz="4200" dirty="0">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5" name="Rectangle 4"/>
          <p:cNvSpPr/>
          <p:nvPr/>
        </p:nvSpPr>
        <p:spPr>
          <a:xfrm>
            <a:off x="1191768" y="4580428"/>
            <a:ext cx="8089392" cy="1508105"/>
          </a:xfrm>
          <a:prstGeom prst="rect">
            <a:avLst/>
          </a:prstGeom>
        </p:spPr>
        <p:txBody>
          <a:bodyPr wrap="square">
            <a:spAutoFit/>
          </a:bodyPr>
          <a:lstStyle/>
          <a:p>
            <a:pPr marL="342900" marR="0" lvl="0" indent="-342900">
              <a:lnSpc>
                <a:spcPct val="115000"/>
              </a:lnSpc>
              <a:spcBef>
                <a:spcPts val="600"/>
              </a:spcBef>
              <a:spcAft>
                <a:spcPts val="0"/>
              </a:spcAft>
              <a:buFont typeface="Wingdings" panose="05000000000000000000" pitchFamily="2" charset="2"/>
              <a:buChar char=""/>
            </a:pPr>
            <a:r>
              <a:rPr lang="en-US" sz="2000" dirty="0">
                <a:latin typeface="Times New Roman" panose="02020603050405020304" pitchFamily="18" charset="0"/>
                <a:ea typeface="Constantia" panose="02030602050306030303" pitchFamily="18" charset="0"/>
                <a:cs typeface="Times New Roman" panose="02020603050405020304" pitchFamily="18" charset="0"/>
              </a:rPr>
              <a:t>The system successfully identifies semantically similar bug reports.</a:t>
            </a:r>
          </a:p>
          <a:p>
            <a:pPr marL="342900" marR="0" lvl="0" indent="-342900">
              <a:lnSpc>
                <a:spcPct val="115000"/>
              </a:lnSpc>
              <a:spcBef>
                <a:spcPts val="0"/>
              </a:spcBef>
              <a:spcAft>
                <a:spcPts val="0"/>
              </a:spcAft>
              <a:buFont typeface="Wingdings" panose="05000000000000000000" pitchFamily="2" charset="2"/>
              <a:buChar char=""/>
            </a:pPr>
            <a:r>
              <a:rPr lang="en-US" sz="2000" dirty="0">
                <a:latin typeface="Times New Roman" panose="02020603050405020304" pitchFamily="18" charset="0"/>
                <a:ea typeface="Constantia" panose="02030602050306030303" pitchFamily="18" charset="0"/>
                <a:cs typeface="Times New Roman" panose="02020603050405020304" pitchFamily="18" charset="0"/>
              </a:rPr>
              <a:t>Retrieves relevant code files even across large codebases.</a:t>
            </a:r>
          </a:p>
          <a:p>
            <a:pPr marL="342900" marR="0" lvl="0" indent="-342900">
              <a:lnSpc>
                <a:spcPct val="115000"/>
              </a:lnSpc>
              <a:spcBef>
                <a:spcPts val="0"/>
              </a:spcBef>
              <a:spcAft>
                <a:spcPts val="0"/>
              </a:spcAft>
              <a:buFont typeface="Wingdings" panose="05000000000000000000" pitchFamily="2" charset="2"/>
              <a:buChar char=""/>
            </a:pPr>
            <a:r>
              <a:rPr lang="en-US" sz="2000" dirty="0">
                <a:latin typeface="Times New Roman" panose="02020603050405020304" pitchFamily="18" charset="0"/>
                <a:ea typeface="Constantia" panose="02030602050306030303" pitchFamily="18" charset="0"/>
                <a:cs typeface="Times New Roman" panose="02020603050405020304" pitchFamily="18" charset="0"/>
              </a:rPr>
              <a:t>Generates useful debugging suggestions for most cases.</a:t>
            </a:r>
          </a:p>
          <a:p>
            <a:pPr marL="342900" marR="0" lvl="0" indent="-342900">
              <a:lnSpc>
                <a:spcPct val="115000"/>
              </a:lnSpc>
              <a:spcBef>
                <a:spcPts val="0"/>
              </a:spcBef>
              <a:spcAft>
                <a:spcPts val="1000"/>
              </a:spcAft>
              <a:buFont typeface="Wingdings" panose="05000000000000000000" pitchFamily="2" charset="2"/>
              <a:buChar char=""/>
            </a:pPr>
            <a:r>
              <a:rPr lang="en-US" sz="2000" dirty="0">
                <a:latin typeface="Times New Roman" panose="02020603050405020304" pitchFamily="18" charset="0"/>
                <a:ea typeface="Constantia" panose="02030602050306030303" pitchFamily="18" charset="0"/>
                <a:cs typeface="Times New Roman" panose="02020603050405020304" pitchFamily="18" charset="0"/>
              </a:rPr>
              <a:t>Helps reduce developer investigation time.</a:t>
            </a:r>
            <a:endParaRPr lang="en-US" sz="2000" dirty="0">
              <a:effectLst/>
              <a:latin typeface="Times New Roman" panose="02020603050405020304" pitchFamily="18" charset="0"/>
              <a:ea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1023895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8. Challenges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4293" y="1531711"/>
            <a:ext cx="8946541" cy="1577250"/>
          </a:xfrm>
        </p:spPr>
        <p:txBody>
          <a:bodyPr/>
          <a:lstStyle/>
          <a:p>
            <a:pPr lvl="0"/>
            <a:r>
              <a:rPr lang="en-US" dirty="0">
                <a:latin typeface="Times New Roman" panose="02020603050405020304" pitchFamily="18" charset="0"/>
                <a:cs typeface="Times New Roman" panose="02020603050405020304" pitchFamily="18" charset="0"/>
              </a:rPr>
              <a:t>Embedding large codebases requires optimization.</a:t>
            </a:r>
          </a:p>
          <a:p>
            <a:pPr lvl="0"/>
            <a:r>
              <a:rPr lang="en-US" dirty="0">
                <a:latin typeface="Times New Roman" panose="02020603050405020304" pitchFamily="18" charset="0"/>
                <a:cs typeface="Times New Roman" panose="02020603050405020304" pitchFamily="18" charset="0"/>
              </a:rPr>
              <a:t>Short bug descriptions are harder to match accurately.</a:t>
            </a:r>
          </a:p>
          <a:p>
            <a:pPr lvl="0"/>
            <a:r>
              <a:rPr lang="en-US" dirty="0">
                <a:latin typeface="Times New Roman" panose="02020603050405020304" pitchFamily="18" charset="0"/>
                <a:cs typeface="Times New Roman" panose="02020603050405020304" pitchFamily="18" charset="0"/>
              </a:rPr>
              <a:t>Generation quality depends on retrieval relevance.</a:t>
            </a:r>
          </a:p>
        </p:txBody>
      </p:sp>
      <p:sp>
        <p:nvSpPr>
          <p:cNvPr id="4" name="Rectangle 3"/>
          <p:cNvSpPr/>
          <p:nvPr/>
        </p:nvSpPr>
        <p:spPr>
          <a:xfrm>
            <a:off x="646111" y="3413364"/>
            <a:ext cx="3740639" cy="764376"/>
          </a:xfrm>
          <a:prstGeom prst="rect">
            <a:avLst/>
          </a:prstGeom>
        </p:spPr>
        <p:txBody>
          <a:bodyPr wrap="none">
            <a:spAutoFit/>
          </a:bodyPr>
          <a:lstStyle/>
          <a:p>
            <a:pPr>
              <a:lnSpc>
                <a:spcPct val="110000"/>
              </a:lnSpc>
              <a:spcBef>
                <a:spcPts val="600"/>
              </a:spcBef>
              <a:spcAft>
                <a:spcPts val="1000"/>
              </a:spcAft>
            </a:pPr>
            <a:r>
              <a:rPr lang="en-US" sz="4200" b="1" dirty="0">
                <a:latin typeface="Times New Roman" panose="02020603050405020304" pitchFamily="18" charset="0"/>
                <a:ea typeface="Constantia" panose="02030602050306030303" pitchFamily="18" charset="0"/>
                <a:cs typeface="Times New Roman" panose="02020603050405020304" pitchFamily="18" charset="0"/>
              </a:rPr>
              <a:t>9. Future Work</a:t>
            </a:r>
            <a:endParaRPr lang="en-US" sz="4200" dirty="0">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5" name="Rectangle 4"/>
          <p:cNvSpPr/>
          <p:nvPr/>
        </p:nvSpPr>
        <p:spPr>
          <a:xfrm>
            <a:off x="1104293" y="4361690"/>
            <a:ext cx="8368891" cy="1508105"/>
          </a:xfrm>
          <a:prstGeom prst="rect">
            <a:avLst/>
          </a:prstGeom>
        </p:spPr>
        <p:txBody>
          <a:bodyPr wrap="square">
            <a:spAutoFit/>
          </a:bodyPr>
          <a:lstStyle/>
          <a:p>
            <a:pPr marL="342900" marR="0" lvl="0" indent="-342900">
              <a:lnSpc>
                <a:spcPct val="115000"/>
              </a:lnSpc>
              <a:spcBef>
                <a:spcPts val="600"/>
              </a:spcBef>
              <a:spcAft>
                <a:spcPts val="0"/>
              </a:spcAft>
              <a:buFont typeface="Wingdings" panose="05000000000000000000" pitchFamily="2" charset="2"/>
              <a:buChar char=""/>
            </a:pPr>
            <a:r>
              <a:rPr lang="en-US" sz="2000" dirty="0">
                <a:latin typeface="Times New Roman" panose="02020603050405020304" pitchFamily="18" charset="0"/>
                <a:ea typeface="Constantia" panose="02030602050306030303" pitchFamily="18" charset="0"/>
                <a:cs typeface="Times New Roman" panose="02020603050405020304" pitchFamily="18" charset="0"/>
              </a:rPr>
              <a:t>Use more advanced models (e.g., </a:t>
            </a:r>
            <a:r>
              <a:rPr lang="en-US" sz="2000" dirty="0" err="1">
                <a:latin typeface="Times New Roman" panose="02020603050405020304" pitchFamily="18" charset="0"/>
                <a:ea typeface="Constantia" panose="02030602050306030303" pitchFamily="18" charset="0"/>
                <a:cs typeface="Times New Roman" panose="02020603050405020304" pitchFamily="18" charset="0"/>
              </a:rPr>
              <a:t>CodeBERT</a:t>
            </a:r>
            <a:r>
              <a:rPr lang="en-US" sz="2000" dirty="0">
                <a:latin typeface="Times New Roman" panose="02020603050405020304" pitchFamily="18" charset="0"/>
                <a:ea typeface="Constantia" panose="02030602050306030303" pitchFamily="18" charset="0"/>
                <a:cs typeface="Times New Roman" panose="02020603050405020304" pitchFamily="18" charset="0"/>
              </a:rPr>
              <a:t>, GPT-4).</a:t>
            </a:r>
          </a:p>
          <a:p>
            <a:pPr marL="342900" marR="0" lvl="0" indent="-342900">
              <a:lnSpc>
                <a:spcPct val="115000"/>
              </a:lnSpc>
              <a:spcBef>
                <a:spcPts val="0"/>
              </a:spcBef>
              <a:spcAft>
                <a:spcPts val="0"/>
              </a:spcAft>
              <a:buFont typeface="Wingdings" panose="05000000000000000000" pitchFamily="2" charset="2"/>
              <a:buChar char=""/>
            </a:pPr>
            <a:r>
              <a:rPr lang="en-US" sz="2000" dirty="0">
                <a:latin typeface="Times New Roman" panose="02020603050405020304" pitchFamily="18" charset="0"/>
                <a:ea typeface="Constantia" panose="02030602050306030303" pitchFamily="18" charset="0"/>
                <a:cs typeface="Times New Roman" panose="02020603050405020304" pitchFamily="18" charset="0"/>
              </a:rPr>
              <a:t>Add fine-tuning on historical fixes.</a:t>
            </a:r>
          </a:p>
          <a:p>
            <a:pPr marL="342900" marR="0" lvl="0" indent="-342900">
              <a:lnSpc>
                <a:spcPct val="115000"/>
              </a:lnSpc>
              <a:spcBef>
                <a:spcPts val="0"/>
              </a:spcBef>
              <a:spcAft>
                <a:spcPts val="0"/>
              </a:spcAft>
              <a:buFont typeface="Wingdings" panose="05000000000000000000" pitchFamily="2" charset="2"/>
              <a:buChar char=""/>
            </a:pPr>
            <a:r>
              <a:rPr lang="en-US" sz="2000" dirty="0">
                <a:latin typeface="Times New Roman" panose="02020603050405020304" pitchFamily="18" charset="0"/>
                <a:ea typeface="Constantia" panose="02030602050306030303" pitchFamily="18" charset="0"/>
                <a:cs typeface="Times New Roman" panose="02020603050405020304" pitchFamily="18" charset="0"/>
              </a:rPr>
              <a:t>Provide an </a:t>
            </a:r>
            <a:r>
              <a:rPr lang="en-US" sz="2000" dirty="0" err="1">
                <a:latin typeface="Times New Roman" panose="02020603050405020304" pitchFamily="18" charset="0"/>
                <a:ea typeface="Constantia" panose="02030602050306030303" pitchFamily="18" charset="0"/>
                <a:cs typeface="Times New Roman" panose="02020603050405020304" pitchFamily="18" charset="0"/>
              </a:rPr>
              <a:t>upvoting</a:t>
            </a:r>
            <a:r>
              <a:rPr lang="en-US" sz="2000" dirty="0">
                <a:latin typeface="Times New Roman" panose="02020603050405020304" pitchFamily="18" charset="0"/>
                <a:ea typeface="Constantia" panose="02030602050306030303" pitchFamily="18" charset="0"/>
                <a:cs typeface="Times New Roman" panose="02020603050405020304" pitchFamily="18" charset="0"/>
              </a:rPr>
              <a:t> mechanism for developer feedback.</a:t>
            </a:r>
          </a:p>
          <a:p>
            <a:pPr marL="342900" marR="0" lvl="0" indent="-342900">
              <a:lnSpc>
                <a:spcPct val="115000"/>
              </a:lnSpc>
              <a:spcBef>
                <a:spcPts val="0"/>
              </a:spcBef>
              <a:spcAft>
                <a:spcPts val="1000"/>
              </a:spcAft>
              <a:buFont typeface="Wingdings" panose="05000000000000000000" pitchFamily="2" charset="2"/>
              <a:buChar char=""/>
            </a:pPr>
            <a:r>
              <a:rPr lang="en-US" sz="2000" dirty="0">
                <a:latin typeface="Times New Roman" panose="02020603050405020304" pitchFamily="18" charset="0"/>
                <a:ea typeface="Constantia" panose="02030602050306030303" pitchFamily="18" charset="0"/>
                <a:cs typeface="Times New Roman" panose="02020603050405020304" pitchFamily="18" charset="0"/>
              </a:rPr>
              <a:t>Expand to handle multi-modal bug data (e.g., stack traces, logs).</a:t>
            </a:r>
            <a:endParaRPr lang="en-US" sz="2000" dirty="0">
              <a:effectLst/>
              <a:latin typeface="Times New Roman" panose="02020603050405020304" pitchFamily="18" charset="0"/>
              <a:ea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882018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10. Sample </a:t>
            </a:r>
            <a:r>
              <a:rPr lang="en-US" b="1" dirty="0" smtClean="0">
                <a:latin typeface="Times New Roman" panose="02020603050405020304" pitchFamily="18" charset="0"/>
                <a:cs typeface="Times New Roman" panose="02020603050405020304" pitchFamily="18" charset="0"/>
              </a:rPr>
              <a:t>Outputs:</a:t>
            </a:r>
            <a:br>
              <a:rPr lang="en-US" b="1"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10. a) Files Creating or Uploading page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2147" y="2052918"/>
            <a:ext cx="8927705" cy="4231007"/>
          </a:xfrm>
          <a:prstGeom prst="rect">
            <a:avLst/>
          </a:prstGeom>
        </p:spPr>
      </p:pic>
    </p:spTree>
    <p:extLst>
      <p:ext uri="{BB962C8B-B14F-4D97-AF65-F5344CB8AC3E}">
        <p14:creationId xmlns:p14="http://schemas.microsoft.com/office/powerpoint/2010/main" val="2854623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29" y="306414"/>
            <a:ext cx="9404723" cy="1400530"/>
          </a:xfrm>
        </p:spPr>
        <p:txBody>
          <a:bodyPr/>
          <a:lstStyle/>
          <a:p>
            <a:r>
              <a:rPr lang="en-US" dirty="0">
                <a:latin typeface="Times New Roman" panose="02020603050405020304" pitchFamily="18" charset="0"/>
                <a:cs typeface="Times New Roman" panose="02020603050405020304" pitchFamily="18" charset="0"/>
              </a:rPr>
              <a:t>10. b) Processing </a:t>
            </a:r>
            <a:r>
              <a:rPr lang="en-US" dirty="0" smtClean="0">
                <a:latin typeface="Times New Roman" panose="02020603050405020304" pitchFamily="18" charset="0"/>
                <a:cs typeface="Times New Roman" panose="02020603050405020304" pitchFamily="18" charset="0"/>
              </a:rPr>
              <a:t>Page (I)</a:t>
            </a:r>
            <a:endParaRPr lang="en-US" dirty="0">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5501" y="2052638"/>
            <a:ext cx="7462774" cy="4195762"/>
          </a:xfrm>
        </p:spPr>
      </p:pic>
    </p:spTree>
    <p:extLst>
      <p:ext uri="{BB962C8B-B14F-4D97-AF65-F5344CB8AC3E}">
        <p14:creationId xmlns:p14="http://schemas.microsoft.com/office/powerpoint/2010/main" val="1814261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97854"/>
            <a:ext cx="9404723" cy="1400530"/>
          </a:xfrm>
        </p:spPr>
        <p:txBody>
          <a:bodyPr/>
          <a:lstStyle/>
          <a:p>
            <a:r>
              <a:rPr lang="en-US" dirty="0">
                <a:latin typeface="Times New Roman" panose="02020603050405020304" pitchFamily="18" charset="0"/>
                <a:cs typeface="Times New Roman" panose="02020603050405020304" pitchFamily="18" charset="0"/>
              </a:rPr>
              <a:t>10. </a:t>
            </a:r>
            <a:r>
              <a:rPr lang="en-US" dirty="0" smtClean="0">
                <a:latin typeface="Times New Roman" panose="02020603050405020304" pitchFamily="18" charset="0"/>
                <a:cs typeface="Times New Roman" panose="02020603050405020304" pitchFamily="18" charset="0"/>
              </a:rPr>
              <a:t>b) Processin</a:t>
            </a:r>
            <a:r>
              <a:rPr lang="en-US" dirty="0">
                <a:latin typeface="Times New Roman" panose="02020603050405020304" pitchFamily="18" charset="0"/>
                <a:cs typeface="Times New Roman" panose="02020603050405020304" pitchFamily="18" charset="0"/>
              </a:rPr>
              <a:t>g</a:t>
            </a:r>
            <a:r>
              <a:rPr lang="en-US" dirty="0" smtClean="0">
                <a:latin typeface="Times New Roman" panose="02020603050405020304" pitchFamily="18" charset="0"/>
                <a:cs typeface="Times New Roman" panose="02020603050405020304" pitchFamily="18" charset="0"/>
              </a:rPr>
              <a:t> page(ii)</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1627" y="2000386"/>
            <a:ext cx="7462774" cy="4195762"/>
          </a:xfrm>
        </p:spPr>
      </p:pic>
    </p:spTree>
    <p:extLst>
      <p:ext uri="{BB962C8B-B14F-4D97-AF65-F5344CB8AC3E}">
        <p14:creationId xmlns:p14="http://schemas.microsoft.com/office/powerpoint/2010/main" val="1656698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10. </a:t>
            </a:r>
            <a:r>
              <a:rPr lang="en-US" dirty="0" smtClean="0">
                <a:latin typeface="Times New Roman" panose="02020603050405020304" pitchFamily="18" charset="0"/>
                <a:cs typeface="Times New Roman" panose="02020603050405020304" pitchFamily="18" charset="0"/>
              </a:rPr>
              <a:t>c) </a:t>
            </a:r>
            <a:r>
              <a:rPr lang="en-US" dirty="0">
                <a:latin typeface="Times New Roman" panose="02020603050405020304" pitchFamily="18" charset="0"/>
                <a:cs typeface="Times New Roman" panose="02020603050405020304" pitchFamily="18" charset="0"/>
              </a:rPr>
              <a:t>Sample Input Page </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5501" y="2052638"/>
            <a:ext cx="7462774" cy="4195762"/>
          </a:xfrm>
        </p:spPr>
      </p:pic>
    </p:spTree>
    <p:extLst>
      <p:ext uri="{BB962C8B-B14F-4D97-AF65-F5344CB8AC3E}">
        <p14:creationId xmlns:p14="http://schemas.microsoft.com/office/powerpoint/2010/main" val="760655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10. c) Sample </a:t>
            </a:r>
            <a:r>
              <a:rPr lang="en-US" dirty="0" smtClean="0">
                <a:latin typeface="Times New Roman" panose="02020603050405020304" pitchFamily="18" charset="0"/>
                <a:cs typeface="Times New Roman" panose="02020603050405020304" pitchFamily="18" charset="0"/>
              </a:rPr>
              <a:t>Output </a:t>
            </a:r>
            <a:r>
              <a:rPr lang="en-US" dirty="0">
                <a:latin typeface="Times New Roman" panose="02020603050405020304" pitchFamily="18" charset="0"/>
                <a:cs typeface="Times New Roman" panose="02020603050405020304" pitchFamily="18" charset="0"/>
              </a:rPr>
              <a:t>Page </a:t>
            </a:r>
            <a:r>
              <a:rPr lang="en-US" dirty="0" smtClean="0">
                <a:latin typeface="Times New Roman" panose="02020603050405020304" pitchFamily="18" charset="0"/>
                <a:cs typeface="Times New Roman" panose="02020603050405020304" pitchFamily="18" charset="0"/>
              </a:rPr>
              <a:t>(ii)</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5501" y="2052638"/>
            <a:ext cx="7462774" cy="4195762"/>
          </a:xfrm>
        </p:spPr>
      </p:pic>
    </p:spTree>
    <p:extLst>
      <p:ext uri="{BB962C8B-B14F-4D97-AF65-F5344CB8AC3E}">
        <p14:creationId xmlns:p14="http://schemas.microsoft.com/office/powerpoint/2010/main" val="328610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10. c) Sample </a:t>
            </a:r>
            <a:r>
              <a:rPr lang="en-US" dirty="0" smtClean="0">
                <a:latin typeface="Times New Roman" panose="02020603050405020304" pitchFamily="18" charset="0"/>
                <a:cs typeface="Times New Roman" panose="02020603050405020304" pitchFamily="18" charset="0"/>
              </a:rPr>
              <a:t>Output </a:t>
            </a:r>
            <a:r>
              <a:rPr lang="en-US" dirty="0">
                <a:latin typeface="Times New Roman" panose="02020603050405020304" pitchFamily="18" charset="0"/>
                <a:cs typeface="Times New Roman" panose="02020603050405020304" pitchFamily="18" charset="0"/>
              </a:rPr>
              <a:t>Page (</a:t>
            </a:r>
            <a:r>
              <a:rPr lang="en-US" dirty="0" smtClean="0">
                <a:latin typeface="Times New Roman" panose="02020603050405020304" pitchFamily="18" charset="0"/>
                <a:cs typeface="Times New Roman" panose="02020603050405020304" pitchFamily="18" charset="0"/>
              </a:rPr>
              <a:t>ii)</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5501" y="2052638"/>
            <a:ext cx="7462774" cy="4195762"/>
          </a:xfrm>
        </p:spPr>
      </p:pic>
    </p:spTree>
    <p:extLst>
      <p:ext uri="{BB962C8B-B14F-4D97-AF65-F5344CB8AC3E}">
        <p14:creationId xmlns:p14="http://schemas.microsoft.com/office/powerpoint/2010/main" val="3826747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10. c) Sample Input Page (</a:t>
            </a:r>
            <a:r>
              <a:rPr lang="en-US" dirty="0" smtClean="0">
                <a:latin typeface="Times New Roman" panose="02020603050405020304" pitchFamily="18" charset="0"/>
                <a:cs typeface="Times New Roman" panose="02020603050405020304" pitchFamily="18" charset="0"/>
              </a:rPr>
              <a:t>iii)</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5501" y="2052638"/>
            <a:ext cx="7462774" cy="4195762"/>
          </a:xfrm>
        </p:spPr>
      </p:pic>
    </p:spTree>
    <p:extLst>
      <p:ext uri="{BB962C8B-B14F-4D97-AF65-F5344CB8AC3E}">
        <p14:creationId xmlns:p14="http://schemas.microsoft.com/office/powerpoint/2010/main" val="3861506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11. 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2052919"/>
            <a:ext cx="8946541" cy="1943010"/>
          </a:xfrm>
        </p:spPr>
        <p:txBody>
          <a:bodyPr/>
          <a:lstStyle/>
          <a:p>
            <a:pPr lvl="0" algn="just"/>
            <a:r>
              <a:rPr lang="en-US" dirty="0">
                <a:latin typeface="Times New Roman" panose="02020603050405020304" pitchFamily="18" charset="0"/>
                <a:cs typeface="Times New Roman" panose="02020603050405020304" pitchFamily="18" charset="0"/>
              </a:rPr>
              <a:t>The Bug Report Analysis Agent demonstrates how Retrieval-Augmented Generation can streamline software debugging. By leveraging past data and modern AI techniques, it significantly reduces the time required for understanding and resolving bugs. The system has potential to scale across enterprise codebases, making it a valuable tool for software development teams.</a:t>
            </a:r>
          </a:p>
        </p:txBody>
      </p:sp>
    </p:spTree>
    <p:extLst>
      <p:ext uri="{BB962C8B-B14F-4D97-AF65-F5344CB8AC3E}">
        <p14:creationId xmlns:p14="http://schemas.microsoft.com/office/powerpoint/2010/main" val="16869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1. 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US" dirty="0"/>
              <a:t>In large software projects, bug tracking systems accumulate thousands of bug reports. Analyzing and resolving these bugs efficiently is a key challenge for developers. Traditional approaches require manual investigation, which is time-consuming and error-prone.</a:t>
            </a:r>
          </a:p>
          <a:p>
            <a:pPr lvl="0"/>
            <a:r>
              <a:rPr lang="en-US" dirty="0"/>
              <a:t>This project introduces a Bug Report Analysis Agent that assists developers by retrieving similar past issues, relevant code snippets, and suggesting potential causes or fixes. The system leverages Retrieval-Augmented Generation (RAG), integrating natural language processing with retrieval methods to offer context-aware support for debugging.</a:t>
            </a:r>
          </a:p>
          <a:p>
            <a:pPr marL="0" indent="0">
              <a:buNone/>
            </a:pPr>
            <a:endParaRPr lang="en-US" dirty="0"/>
          </a:p>
        </p:txBody>
      </p:sp>
    </p:spTree>
    <p:extLst>
      <p:ext uri="{BB962C8B-B14F-4D97-AF65-F5344CB8AC3E}">
        <p14:creationId xmlns:p14="http://schemas.microsoft.com/office/powerpoint/2010/main" val="1802737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12. Reference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9808" y="1453896"/>
            <a:ext cx="10643616" cy="4794503"/>
          </a:xfrm>
        </p:spPr>
        <p:txBody>
          <a:bodyPr/>
          <a:lstStyle/>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LangChain</a:t>
            </a:r>
            <a:r>
              <a:rPr lang="en-US" dirty="0">
                <a:latin typeface="Times New Roman" panose="02020603050405020304" pitchFamily="18" charset="0"/>
                <a:cs typeface="Times New Roman" panose="02020603050405020304" pitchFamily="18" charset="0"/>
              </a:rPr>
              <a:t> Library</a:t>
            </a:r>
          </a:p>
          <a:p>
            <a:pPr lvl="0"/>
            <a:r>
              <a:rPr lang="en-US" dirty="0" err="1">
                <a:latin typeface="Times New Roman" panose="02020603050405020304" pitchFamily="18" charset="0"/>
                <a:cs typeface="Times New Roman" panose="02020603050405020304" pitchFamily="18" charset="0"/>
              </a:rPr>
              <a:t>LangChain</a:t>
            </a:r>
            <a:r>
              <a:rPr lang="en-US" dirty="0">
                <a:latin typeface="Times New Roman" panose="02020603050405020304" pitchFamily="18" charset="0"/>
                <a:cs typeface="Times New Roman" panose="02020603050405020304" pitchFamily="18" charset="0"/>
              </a:rPr>
              <a:t> is used for building the Retrieval-Augmented Generation (RAG) pipeline, including document </a:t>
            </a:r>
            <a:r>
              <a:rPr lang="en-US" dirty="0" err="1">
                <a:latin typeface="Times New Roman" panose="02020603050405020304" pitchFamily="18" charset="0"/>
                <a:cs typeface="Times New Roman" panose="02020603050405020304" pitchFamily="18" charset="0"/>
              </a:rPr>
              <a:t>embeddings</a:t>
            </a:r>
            <a:r>
              <a:rPr lang="en-US" dirty="0">
                <a:latin typeface="Times New Roman" panose="02020603050405020304" pitchFamily="18" charset="0"/>
                <a:cs typeface="Times New Roman" panose="02020603050405020304" pitchFamily="18" charset="0"/>
              </a:rPr>
              <a:t>, vector search, and QA chains.</a:t>
            </a:r>
          </a:p>
          <a:p>
            <a:r>
              <a:rPr lang="en-US" dirty="0">
                <a:latin typeface="Times New Roman" panose="02020603050405020304" pitchFamily="18" charset="0"/>
                <a:cs typeface="Times New Roman" panose="02020603050405020304" pitchFamily="18" charset="0"/>
              </a:rPr>
              <a:t>Reference:</a:t>
            </a:r>
          </a:p>
          <a:p>
            <a:r>
              <a:rPr lang="en-US" dirty="0">
                <a:latin typeface="Times New Roman" panose="02020603050405020304" pitchFamily="18" charset="0"/>
                <a:cs typeface="Times New Roman" panose="02020603050405020304" pitchFamily="18" charset="0"/>
              </a:rPr>
              <a:t>&gt; </a:t>
            </a:r>
            <a:r>
              <a:rPr lang="en-US" dirty="0" err="1">
                <a:latin typeface="Times New Roman" panose="02020603050405020304" pitchFamily="18" charset="0"/>
                <a:cs typeface="Times New Roman" panose="02020603050405020304" pitchFamily="18" charset="0"/>
              </a:rPr>
              <a:t>LangChain</a:t>
            </a:r>
            <a:r>
              <a:rPr lang="en-US" dirty="0">
                <a:latin typeface="Times New Roman" panose="02020603050405020304" pitchFamily="18" charset="0"/>
                <a:cs typeface="Times New Roman" panose="02020603050405020304" pitchFamily="18" charset="0"/>
              </a:rPr>
              <a:t> Documentation. </a:t>
            </a:r>
            <a:r>
              <a:rPr lang="en-US" u="sng" dirty="0">
                <a:latin typeface="Times New Roman" panose="02020603050405020304" pitchFamily="18" charset="0"/>
                <a:cs typeface="Times New Roman" panose="02020603050405020304" pitchFamily="18" charset="0"/>
                <a:hlinkClick r:id="rId2"/>
              </a:rPr>
              <a:t>https://docs.langchain.com</a:t>
            </a:r>
            <a:r>
              <a:rPr lang="en-US" u="sng" dirty="0" smtClean="0">
                <a:latin typeface="Times New Roman" panose="02020603050405020304" pitchFamily="18" charset="0"/>
                <a:cs typeface="Times New Roman" panose="02020603050405020304" pitchFamily="18" charset="0"/>
                <a:hlinkClick r:id="rId2"/>
              </a:rPr>
              <a:t>/</a:t>
            </a:r>
            <a:endParaRPr lang="en-US" u="sng" dirty="0" smtClean="0">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HuggingFace</a:t>
            </a:r>
            <a:r>
              <a:rPr lang="en-US" dirty="0">
                <a:latin typeface="Times New Roman" panose="02020603050405020304" pitchFamily="18" charset="0"/>
                <a:cs typeface="Times New Roman" panose="02020603050405020304" pitchFamily="18" charset="0"/>
              </a:rPr>
              <a:t> Transformers</a:t>
            </a:r>
          </a:p>
          <a:p>
            <a:pPr lvl="0"/>
            <a:r>
              <a:rPr lang="en-US" dirty="0">
                <a:latin typeface="Times New Roman" panose="02020603050405020304" pitchFamily="18" charset="0"/>
                <a:cs typeface="Times New Roman" panose="02020603050405020304" pitchFamily="18" charset="0"/>
              </a:rPr>
              <a:t>Used to load the google/flan-t5-base model for text generation and reasoning.</a:t>
            </a:r>
          </a:p>
          <a:p>
            <a:r>
              <a:rPr lang="en-US" dirty="0">
                <a:latin typeface="Times New Roman" panose="02020603050405020304" pitchFamily="18" charset="0"/>
                <a:cs typeface="Times New Roman" panose="02020603050405020304" pitchFamily="18" charset="0"/>
              </a:rPr>
              <a:t>Reference:</a:t>
            </a:r>
          </a:p>
          <a:p>
            <a:r>
              <a:rPr lang="en-US" dirty="0">
                <a:latin typeface="Times New Roman" panose="02020603050405020304" pitchFamily="18" charset="0"/>
                <a:cs typeface="Times New Roman" panose="02020603050405020304" pitchFamily="18" charset="0"/>
              </a:rPr>
              <a:t>&gt; Hugging Face Transformers. </a:t>
            </a:r>
            <a:r>
              <a:rPr lang="en-US" u="sng" dirty="0">
                <a:latin typeface="Times New Roman" panose="02020603050405020304" pitchFamily="18" charset="0"/>
                <a:cs typeface="Times New Roman" panose="02020603050405020304" pitchFamily="18" charset="0"/>
                <a:hlinkClick r:id="rId3"/>
              </a:rPr>
              <a:t>https://huggingface.co/docs/transformers/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9648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8096" y="689406"/>
            <a:ext cx="9683496" cy="5598777"/>
          </a:xfrm>
          <a:prstGeom prst="rect">
            <a:avLst/>
          </a:prstGeom>
        </p:spPr>
        <p:txBody>
          <a:bodyPr wrap="square">
            <a:spAutoFit/>
          </a:bodyPr>
          <a:lstStyle/>
          <a:p>
            <a:pPr algn="just">
              <a:lnSpc>
                <a:spcPct val="115000"/>
              </a:lnSpc>
              <a:spcBef>
                <a:spcPts val="600"/>
              </a:spcBef>
              <a:spcAft>
                <a:spcPts val="1000"/>
              </a:spcAft>
            </a:pPr>
            <a:r>
              <a:rPr lang="en-US" sz="2000" dirty="0">
                <a:latin typeface="Times New Roman" panose="02020603050405020304" pitchFamily="18" charset="0"/>
                <a:ea typeface="Constantia" panose="02030602050306030303" pitchFamily="18" charset="0"/>
                <a:cs typeface="Times New Roman" panose="02020603050405020304" pitchFamily="18" charset="0"/>
              </a:rPr>
              <a:t>3. FAISS (Facebook AI Similarity Search)</a:t>
            </a:r>
          </a:p>
          <a:p>
            <a:pPr marL="342900" marR="0" lvl="0" indent="-342900" algn="just">
              <a:lnSpc>
                <a:spcPct val="115000"/>
              </a:lnSpc>
              <a:spcBef>
                <a:spcPts val="600"/>
              </a:spcBef>
              <a:spcAft>
                <a:spcPts val="1000"/>
              </a:spcAft>
              <a:buFont typeface="Wingdings" panose="05000000000000000000" pitchFamily="2" charset="2"/>
              <a:buChar char=""/>
            </a:pPr>
            <a:r>
              <a:rPr lang="en-US" sz="2000" dirty="0">
                <a:latin typeface="Times New Roman" panose="02020603050405020304" pitchFamily="18" charset="0"/>
                <a:ea typeface="Constantia" panose="02030602050306030303" pitchFamily="18" charset="0"/>
                <a:cs typeface="Times New Roman" panose="02020603050405020304" pitchFamily="18" charset="0"/>
              </a:rPr>
              <a:t>For creating and searching the vector database for semantic similarity.</a:t>
            </a:r>
          </a:p>
          <a:p>
            <a:pPr algn="just">
              <a:lnSpc>
                <a:spcPct val="115000"/>
              </a:lnSpc>
              <a:spcBef>
                <a:spcPts val="600"/>
              </a:spcBef>
              <a:spcAft>
                <a:spcPts val="1000"/>
              </a:spcAft>
            </a:pPr>
            <a:r>
              <a:rPr lang="en-US" sz="2000" dirty="0">
                <a:latin typeface="Times New Roman" panose="02020603050405020304" pitchFamily="18" charset="0"/>
                <a:ea typeface="Constantia" panose="02030602050306030303" pitchFamily="18" charset="0"/>
                <a:cs typeface="Times New Roman" panose="02020603050405020304" pitchFamily="18" charset="0"/>
              </a:rPr>
              <a:t>Reference:</a:t>
            </a:r>
          </a:p>
          <a:p>
            <a:pPr algn="just">
              <a:lnSpc>
                <a:spcPct val="115000"/>
              </a:lnSpc>
              <a:spcBef>
                <a:spcPts val="600"/>
              </a:spcBef>
              <a:spcAft>
                <a:spcPts val="1000"/>
              </a:spcAft>
            </a:pPr>
            <a:r>
              <a:rPr lang="en-US" sz="2000" dirty="0">
                <a:latin typeface="Times New Roman" panose="02020603050405020304" pitchFamily="18" charset="0"/>
                <a:ea typeface="Constantia" panose="02030602050306030303" pitchFamily="18" charset="0"/>
                <a:cs typeface="Times New Roman" panose="02020603050405020304" pitchFamily="18" charset="0"/>
              </a:rPr>
              <a:t>&gt; Johnson, J., </a:t>
            </a:r>
            <a:r>
              <a:rPr lang="en-US" sz="2000" dirty="0" err="1">
                <a:latin typeface="Times New Roman" panose="02020603050405020304" pitchFamily="18" charset="0"/>
                <a:ea typeface="Constantia" panose="02030602050306030303" pitchFamily="18" charset="0"/>
                <a:cs typeface="Times New Roman" panose="02020603050405020304" pitchFamily="18" charset="0"/>
              </a:rPr>
              <a:t>Douze</a:t>
            </a:r>
            <a:r>
              <a:rPr lang="en-US" sz="2000" dirty="0">
                <a:latin typeface="Times New Roman" panose="02020603050405020304" pitchFamily="18" charset="0"/>
                <a:ea typeface="Constantia" panose="02030602050306030303" pitchFamily="18" charset="0"/>
                <a:cs typeface="Times New Roman" panose="02020603050405020304" pitchFamily="18" charset="0"/>
              </a:rPr>
              <a:t>, M., &amp; </a:t>
            </a:r>
            <a:r>
              <a:rPr lang="en-US" sz="2000" dirty="0" err="1">
                <a:latin typeface="Times New Roman" panose="02020603050405020304" pitchFamily="18" charset="0"/>
                <a:ea typeface="Constantia" panose="02030602050306030303" pitchFamily="18" charset="0"/>
                <a:cs typeface="Times New Roman" panose="02020603050405020304" pitchFamily="18" charset="0"/>
              </a:rPr>
              <a:t>Jégou</a:t>
            </a:r>
            <a:r>
              <a:rPr lang="en-US" sz="2000" dirty="0">
                <a:latin typeface="Times New Roman" panose="02020603050405020304" pitchFamily="18" charset="0"/>
                <a:ea typeface="Constantia" panose="02030602050306030303" pitchFamily="18" charset="0"/>
                <a:cs typeface="Times New Roman" panose="02020603050405020304" pitchFamily="18" charset="0"/>
              </a:rPr>
              <a:t>, H. (2017). Billion-scale similarity search with GPUs. FAISS. </a:t>
            </a:r>
            <a:r>
              <a:rPr lang="en-US" sz="2000" u="sng" dirty="0">
                <a:latin typeface="Times New Roman" panose="02020603050405020304" pitchFamily="18" charset="0"/>
                <a:ea typeface="Constantia" panose="02030602050306030303" pitchFamily="18" charset="0"/>
                <a:cs typeface="Times New Roman" panose="02020603050405020304" pitchFamily="18" charset="0"/>
                <a:hlinkClick r:id="rId2"/>
              </a:rPr>
              <a:t>https://faiss.ai/</a:t>
            </a:r>
            <a:endParaRPr lang="en-US" sz="2000" dirty="0">
              <a:latin typeface="Times New Roman" panose="02020603050405020304" pitchFamily="18" charset="0"/>
              <a:ea typeface="Constantia" panose="02030602050306030303" pitchFamily="18" charset="0"/>
              <a:cs typeface="Times New Roman" panose="02020603050405020304" pitchFamily="18" charset="0"/>
            </a:endParaRPr>
          </a:p>
          <a:p>
            <a:pPr algn="just">
              <a:lnSpc>
                <a:spcPct val="115000"/>
              </a:lnSpc>
              <a:spcBef>
                <a:spcPts val="600"/>
              </a:spcBef>
              <a:spcAft>
                <a:spcPts val="1000"/>
              </a:spcAft>
            </a:pPr>
            <a:r>
              <a:rPr lang="en-US" sz="2000" dirty="0">
                <a:latin typeface="Times New Roman" panose="02020603050405020304" pitchFamily="18" charset="0"/>
                <a:ea typeface="Constantia" panose="02030602050306030303" pitchFamily="18" charset="0"/>
                <a:cs typeface="Times New Roman" panose="02020603050405020304" pitchFamily="18" charset="0"/>
              </a:rPr>
              <a:t> </a:t>
            </a:r>
          </a:p>
          <a:p>
            <a:pPr algn="just">
              <a:lnSpc>
                <a:spcPct val="115000"/>
              </a:lnSpc>
              <a:spcBef>
                <a:spcPts val="600"/>
              </a:spcBef>
              <a:spcAft>
                <a:spcPts val="1000"/>
              </a:spcAft>
            </a:pPr>
            <a:r>
              <a:rPr lang="en-US" sz="2000" dirty="0">
                <a:latin typeface="Times New Roman" panose="02020603050405020304" pitchFamily="18" charset="0"/>
                <a:ea typeface="Constantia" panose="02030602050306030303" pitchFamily="18" charset="0"/>
                <a:cs typeface="Times New Roman" panose="02020603050405020304" pitchFamily="18" charset="0"/>
              </a:rPr>
              <a:t>4. </a:t>
            </a:r>
            <a:r>
              <a:rPr lang="en-US" sz="2000" dirty="0" err="1">
                <a:latin typeface="Times New Roman" panose="02020603050405020304" pitchFamily="18" charset="0"/>
                <a:ea typeface="Constantia" panose="02030602050306030303" pitchFamily="18" charset="0"/>
                <a:cs typeface="Times New Roman" panose="02020603050405020304" pitchFamily="18" charset="0"/>
              </a:rPr>
              <a:t>Gradio</a:t>
            </a:r>
            <a:endParaRPr lang="en-US" sz="2000" dirty="0">
              <a:latin typeface="Times New Roman" panose="02020603050405020304" pitchFamily="18" charset="0"/>
              <a:ea typeface="Constantia" panose="02030602050306030303" pitchFamily="18" charset="0"/>
              <a:cs typeface="Times New Roman" panose="02020603050405020304" pitchFamily="18" charset="0"/>
            </a:endParaRPr>
          </a:p>
          <a:p>
            <a:pPr marL="342900" marR="0" lvl="0" indent="-342900" algn="just">
              <a:lnSpc>
                <a:spcPct val="115000"/>
              </a:lnSpc>
              <a:spcBef>
                <a:spcPts val="600"/>
              </a:spcBef>
              <a:spcAft>
                <a:spcPts val="1000"/>
              </a:spcAft>
              <a:buFont typeface="Wingdings" panose="05000000000000000000" pitchFamily="2" charset="2"/>
              <a:buChar char=""/>
            </a:pPr>
            <a:r>
              <a:rPr lang="en-US" sz="2000" dirty="0">
                <a:latin typeface="Times New Roman" panose="02020603050405020304" pitchFamily="18" charset="0"/>
                <a:ea typeface="Constantia" panose="02030602050306030303" pitchFamily="18" charset="0"/>
                <a:cs typeface="Times New Roman" panose="02020603050405020304" pitchFamily="18" charset="0"/>
              </a:rPr>
              <a:t>Used to build an interactive web-based user interface to accept bug report inputs and display output.</a:t>
            </a:r>
          </a:p>
          <a:p>
            <a:pPr algn="just">
              <a:lnSpc>
                <a:spcPct val="115000"/>
              </a:lnSpc>
              <a:spcBef>
                <a:spcPts val="600"/>
              </a:spcBef>
              <a:spcAft>
                <a:spcPts val="1000"/>
              </a:spcAft>
            </a:pPr>
            <a:r>
              <a:rPr lang="en-US" sz="2000" dirty="0">
                <a:latin typeface="Times New Roman" panose="02020603050405020304" pitchFamily="18" charset="0"/>
                <a:ea typeface="Constantia" panose="02030602050306030303" pitchFamily="18" charset="0"/>
                <a:cs typeface="Times New Roman" panose="02020603050405020304" pitchFamily="18" charset="0"/>
              </a:rPr>
              <a:t>Reference:</a:t>
            </a:r>
          </a:p>
          <a:p>
            <a:pPr algn="just">
              <a:lnSpc>
                <a:spcPct val="115000"/>
              </a:lnSpc>
              <a:spcBef>
                <a:spcPts val="600"/>
              </a:spcBef>
              <a:spcAft>
                <a:spcPts val="1000"/>
              </a:spcAft>
            </a:pPr>
            <a:r>
              <a:rPr lang="en-US" sz="2000" dirty="0">
                <a:latin typeface="Times New Roman" panose="02020603050405020304" pitchFamily="18" charset="0"/>
                <a:ea typeface="Constantia" panose="02030602050306030303" pitchFamily="18" charset="0"/>
                <a:cs typeface="Times New Roman" panose="02020603050405020304" pitchFamily="18" charset="0"/>
              </a:rPr>
              <a:t>&gt; </a:t>
            </a:r>
            <a:r>
              <a:rPr lang="en-US" sz="2000" dirty="0" err="1">
                <a:latin typeface="Times New Roman" panose="02020603050405020304" pitchFamily="18" charset="0"/>
                <a:ea typeface="Constantia" panose="02030602050306030303" pitchFamily="18" charset="0"/>
                <a:cs typeface="Times New Roman" panose="02020603050405020304" pitchFamily="18" charset="0"/>
              </a:rPr>
              <a:t>Gradio</a:t>
            </a:r>
            <a:r>
              <a:rPr lang="en-US" sz="2000" dirty="0">
                <a:latin typeface="Times New Roman" panose="02020603050405020304" pitchFamily="18" charset="0"/>
                <a:ea typeface="Constantia" panose="02030602050306030303" pitchFamily="18" charset="0"/>
                <a:cs typeface="Times New Roman" panose="02020603050405020304" pitchFamily="18" charset="0"/>
              </a:rPr>
              <a:t> — Build Machine Learning Web Apps. </a:t>
            </a:r>
            <a:r>
              <a:rPr lang="en-US" sz="2000" u="sng" dirty="0">
                <a:latin typeface="Times New Roman" panose="02020603050405020304" pitchFamily="18" charset="0"/>
                <a:ea typeface="Constantia" panose="02030602050306030303" pitchFamily="18" charset="0"/>
                <a:cs typeface="Times New Roman" panose="02020603050405020304" pitchFamily="18" charset="0"/>
                <a:hlinkClick r:id="rId3"/>
              </a:rPr>
              <a:t>https://www.gradio.app</a:t>
            </a:r>
            <a:r>
              <a:rPr lang="en-US" sz="2000" u="sng" dirty="0" smtClean="0">
                <a:latin typeface="Times New Roman" panose="02020603050405020304" pitchFamily="18" charset="0"/>
                <a:ea typeface="Constantia" panose="02030602050306030303" pitchFamily="18" charset="0"/>
                <a:cs typeface="Times New Roman" panose="02020603050405020304" pitchFamily="18" charset="0"/>
                <a:hlinkClick r:id="rId3"/>
              </a:rPr>
              <a:t>/</a:t>
            </a:r>
            <a:endParaRPr lang="en-US" sz="2000" dirty="0">
              <a:latin typeface="Times New Roman" panose="02020603050405020304" pitchFamily="18" charset="0"/>
              <a:ea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246204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7824" y="1188720"/>
            <a:ext cx="9573768" cy="5244834"/>
          </a:xfrm>
          <a:prstGeom prst="rect">
            <a:avLst/>
          </a:prstGeom>
        </p:spPr>
        <p:txBody>
          <a:bodyPr wrap="square">
            <a:spAutoFit/>
          </a:bodyPr>
          <a:lstStyle/>
          <a:p>
            <a:pPr algn="just">
              <a:lnSpc>
                <a:spcPct val="115000"/>
              </a:lnSpc>
              <a:spcBef>
                <a:spcPts val="600"/>
              </a:spcBef>
              <a:spcAft>
                <a:spcPts val="1000"/>
              </a:spcAft>
            </a:pPr>
            <a:r>
              <a:rPr lang="en-US" sz="2000" dirty="0">
                <a:latin typeface="Times New Roman" panose="02020603050405020304" pitchFamily="18" charset="0"/>
                <a:ea typeface="Constantia" panose="02030602050306030303" pitchFamily="18" charset="0"/>
                <a:cs typeface="Times New Roman" panose="02020603050405020304" pitchFamily="18" charset="0"/>
              </a:rPr>
              <a:t>5. Model Used</a:t>
            </a:r>
          </a:p>
          <a:p>
            <a:pPr marL="342900" marR="0" lvl="0" indent="-342900" algn="just">
              <a:lnSpc>
                <a:spcPct val="115000"/>
              </a:lnSpc>
              <a:spcBef>
                <a:spcPts val="600"/>
              </a:spcBef>
              <a:spcAft>
                <a:spcPts val="1000"/>
              </a:spcAft>
              <a:buFont typeface="Wingdings" panose="05000000000000000000" pitchFamily="2" charset="2"/>
              <a:buChar char=""/>
            </a:pPr>
            <a:r>
              <a:rPr lang="en-US" sz="2000" dirty="0">
                <a:latin typeface="Times New Roman" panose="02020603050405020304" pitchFamily="18" charset="0"/>
                <a:ea typeface="Constantia" panose="02030602050306030303" pitchFamily="18" charset="0"/>
                <a:cs typeface="Times New Roman" panose="02020603050405020304" pitchFamily="18" charset="0"/>
              </a:rPr>
              <a:t>FLAN-T5 (Base): fine-tuned T5 model from Google for instruction-following tasks.</a:t>
            </a:r>
          </a:p>
          <a:p>
            <a:pPr indent="457200" algn="just">
              <a:lnSpc>
                <a:spcPct val="115000"/>
              </a:lnSpc>
              <a:spcBef>
                <a:spcPts val="600"/>
              </a:spcBef>
              <a:spcAft>
                <a:spcPts val="1000"/>
              </a:spcAft>
            </a:pPr>
            <a:r>
              <a:rPr lang="en-US" sz="2000" dirty="0">
                <a:latin typeface="Times New Roman" panose="02020603050405020304" pitchFamily="18" charset="0"/>
                <a:ea typeface="Constantia" panose="02030602050306030303" pitchFamily="18" charset="0"/>
                <a:cs typeface="Times New Roman" panose="02020603050405020304" pitchFamily="18" charset="0"/>
              </a:rPr>
              <a:t>Model Link: https://huggingface.co/google/flan-t5-base</a:t>
            </a:r>
          </a:p>
          <a:p>
            <a:pPr algn="just">
              <a:lnSpc>
                <a:spcPct val="115000"/>
              </a:lnSpc>
              <a:spcBef>
                <a:spcPts val="600"/>
              </a:spcBef>
              <a:spcAft>
                <a:spcPts val="1000"/>
              </a:spcAft>
            </a:pPr>
            <a:endParaRPr lang="en-US" sz="2000" dirty="0" smtClean="0">
              <a:latin typeface="Times New Roman" panose="02020603050405020304" pitchFamily="18" charset="0"/>
              <a:ea typeface="Constantia" panose="02030602050306030303" pitchFamily="18" charset="0"/>
              <a:cs typeface="Times New Roman" panose="02020603050405020304" pitchFamily="18" charset="0"/>
            </a:endParaRPr>
          </a:p>
          <a:p>
            <a:pPr algn="just">
              <a:lnSpc>
                <a:spcPct val="115000"/>
              </a:lnSpc>
              <a:spcBef>
                <a:spcPts val="600"/>
              </a:spcBef>
              <a:spcAft>
                <a:spcPts val="1000"/>
              </a:spcAft>
            </a:pPr>
            <a:r>
              <a:rPr lang="en-US" sz="2000" dirty="0" smtClean="0">
                <a:latin typeface="Times New Roman" panose="02020603050405020304" pitchFamily="18" charset="0"/>
                <a:ea typeface="Constantia" panose="02030602050306030303" pitchFamily="18" charset="0"/>
                <a:cs typeface="Times New Roman" panose="02020603050405020304" pitchFamily="18" charset="0"/>
              </a:rPr>
              <a:t>6</a:t>
            </a:r>
            <a:r>
              <a:rPr lang="en-US" sz="2000" dirty="0">
                <a:latin typeface="Times New Roman" panose="02020603050405020304" pitchFamily="18" charset="0"/>
                <a:ea typeface="Constantia" panose="02030602050306030303" pitchFamily="18" charset="0"/>
                <a:cs typeface="Times New Roman" panose="02020603050405020304" pitchFamily="18" charset="0"/>
              </a:rPr>
              <a:t>. Python &amp; Pandas</a:t>
            </a:r>
          </a:p>
          <a:p>
            <a:pPr marL="342900" marR="0" lvl="0" indent="-342900" algn="just">
              <a:lnSpc>
                <a:spcPct val="115000"/>
              </a:lnSpc>
              <a:spcBef>
                <a:spcPts val="600"/>
              </a:spcBef>
              <a:spcAft>
                <a:spcPts val="1000"/>
              </a:spcAft>
              <a:buFont typeface="Wingdings" panose="05000000000000000000" pitchFamily="2" charset="2"/>
              <a:buChar char=""/>
            </a:pPr>
            <a:r>
              <a:rPr lang="en-US" sz="2000" dirty="0">
                <a:latin typeface="Times New Roman" panose="02020603050405020304" pitchFamily="18" charset="0"/>
                <a:ea typeface="Constantia" panose="02030602050306030303" pitchFamily="18" charset="0"/>
                <a:cs typeface="Times New Roman" panose="02020603050405020304" pitchFamily="18" charset="0"/>
              </a:rPr>
              <a:t>Used for general scripting, data loading (bug_reports.csv), and preprocessing.</a:t>
            </a:r>
          </a:p>
          <a:p>
            <a:pPr algn="just">
              <a:lnSpc>
                <a:spcPct val="115000"/>
              </a:lnSpc>
              <a:spcBef>
                <a:spcPts val="600"/>
              </a:spcBef>
              <a:spcAft>
                <a:spcPts val="1000"/>
              </a:spcAft>
            </a:pPr>
            <a:r>
              <a:rPr lang="en-US" sz="2000" dirty="0">
                <a:latin typeface="Times New Roman" panose="02020603050405020304" pitchFamily="18" charset="0"/>
                <a:ea typeface="Constantia" panose="02030602050306030303" pitchFamily="18" charset="0"/>
                <a:cs typeface="Times New Roman" panose="02020603050405020304" pitchFamily="18" charset="0"/>
              </a:rPr>
              <a:t>Reference:</a:t>
            </a:r>
          </a:p>
          <a:p>
            <a:pPr algn="just">
              <a:lnSpc>
                <a:spcPct val="115000"/>
              </a:lnSpc>
              <a:spcBef>
                <a:spcPts val="600"/>
              </a:spcBef>
              <a:spcAft>
                <a:spcPts val="1000"/>
              </a:spcAft>
            </a:pPr>
            <a:r>
              <a:rPr lang="en-US" sz="2000" dirty="0">
                <a:latin typeface="Times New Roman" panose="02020603050405020304" pitchFamily="18" charset="0"/>
                <a:ea typeface="Constantia" panose="02030602050306030303" pitchFamily="18" charset="0"/>
                <a:cs typeface="Times New Roman" panose="02020603050405020304" pitchFamily="18" charset="0"/>
              </a:rPr>
              <a:t>&gt; Python Software Foundation. https://www.python.org/</a:t>
            </a:r>
          </a:p>
          <a:p>
            <a:pPr algn="just">
              <a:lnSpc>
                <a:spcPct val="115000"/>
              </a:lnSpc>
              <a:spcBef>
                <a:spcPts val="600"/>
              </a:spcBef>
              <a:spcAft>
                <a:spcPts val="1000"/>
              </a:spcAft>
            </a:pPr>
            <a:r>
              <a:rPr lang="en-US" sz="2000" dirty="0">
                <a:latin typeface="Times New Roman" panose="02020603050405020304" pitchFamily="18" charset="0"/>
                <a:ea typeface="Constantia" panose="02030602050306030303" pitchFamily="18" charset="0"/>
                <a:cs typeface="Times New Roman" panose="02020603050405020304" pitchFamily="18" charset="0"/>
              </a:rPr>
              <a:t>McKinney, W. (2010). Data structures for statistical computing in Python. Pandas. https://pandas.pydata.org/</a:t>
            </a:r>
            <a:endParaRPr lang="en-US" sz="2000" dirty="0">
              <a:effectLst/>
              <a:latin typeface="Times New Roman" panose="02020603050405020304" pitchFamily="18" charset="0"/>
              <a:ea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193150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2. Objective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US" dirty="0"/>
              <a:t>The main objective of this project is to build a tool that:</a:t>
            </a:r>
          </a:p>
          <a:p>
            <a:pPr lvl="0"/>
            <a:r>
              <a:rPr lang="en-US" dirty="0"/>
              <a:t>Accepts a bug report as input.</a:t>
            </a:r>
          </a:p>
          <a:p>
            <a:pPr lvl="0"/>
            <a:r>
              <a:rPr lang="en-US" dirty="0"/>
              <a:t>Retrieves similar historical bug reports.</a:t>
            </a:r>
          </a:p>
          <a:p>
            <a:pPr lvl="0"/>
            <a:r>
              <a:rPr lang="en-US" dirty="0"/>
              <a:t>Retrieves relevant sections of the code base.</a:t>
            </a:r>
          </a:p>
          <a:p>
            <a:pPr lvl="0"/>
            <a:r>
              <a:rPr lang="en-US" dirty="0"/>
              <a:t>Suggests potential causes or fixes based on context.</a:t>
            </a:r>
          </a:p>
          <a:p>
            <a:pPr lvl="0"/>
            <a:r>
              <a:rPr lang="en-US" dirty="0"/>
              <a:t>Improves developer productivity and bug resolution time.</a:t>
            </a:r>
          </a:p>
        </p:txBody>
      </p:sp>
    </p:spTree>
    <p:extLst>
      <p:ext uri="{BB962C8B-B14F-4D97-AF65-F5344CB8AC3E}">
        <p14:creationId xmlns:p14="http://schemas.microsoft.com/office/powerpoint/2010/main" val="1212996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 System Architecture</a:t>
            </a:r>
            <a:r>
              <a:rPr lang="en-US" dirty="0"/>
              <a:t/>
            </a:r>
            <a:br>
              <a:rPr lang="en-US" dirty="0"/>
            </a:br>
            <a:r>
              <a:rPr lang="en-US" sz="2400" dirty="0">
                <a:latin typeface="Times New Roman" panose="02020603050405020304" pitchFamily="18" charset="0"/>
                <a:cs typeface="Times New Roman" panose="02020603050405020304" pitchFamily="18" charset="0"/>
              </a:rPr>
              <a:t>The Bug Report Analysis Agent follows a modular architecture</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1560" y="1853247"/>
            <a:ext cx="7982712" cy="4423793"/>
          </a:xfrm>
        </p:spPr>
      </p:pic>
    </p:spTree>
    <p:extLst>
      <p:ext uri="{BB962C8B-B14F-4D97-AF65-F5344CB8AC3E}">
        <p14:creationId xmlns:p14="http://schemas.microsoft.com/office/powerpoint/2010/main" val="1000327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2813" y="1469200"/>
            <a:ext cx="9108021" cy="4395151"/>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3.1. Input</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Bug Report CSV: Contains historical reports (ID, title, description, status, resolution).</a:t>
            </a:r>
          </a:p>
          <a:p>
            <a:pPr lvl="0"/>
            <a:r>
              <a:rPr lang="en-US" dirty="0">
                <a:latin typeface="Times New Roman" panose="02020603050405020304" pitchFamily="18" charset="0"/>
                <a:cs typeface="Times New Roman" panose="02020603050405020304" pitchFamily="18" charset="0"/>
              </a:rPr>
              <a:t>Codebase ZIP: Contains the software source code files</a:t>
            </a:r>
            <a:r>
              <a:rPr lang="en-US" dirty="0" smtClean="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3.2. Preprocessing</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The bug report text is embedded using a language model (e.g., all-MiniLM-L6-v2).</a:t>
            </a:r>
          </a:p>
          <a:p>
            <a:pPr lvl="0"/>
            <a:r>
              <a:rPr lang="en-US" dirty="0">
                <a:latin typeface="Times New Roman" panose="02020603050405020304" pitchFamily="18" charset="0"/>
                <a:cs typeface="Times New Roman" panose="02020603050405020304" pitchFamily="18" charset="0"/>
              </a:rPr>
              <a:t>The code base is split into chunks and </a:t>
            </a:r>
            <a:r>
              <a:rPr lang="en-US" dirty="0" err="1">
                <a:latin typeface="Times New Roman" panose="02020603050405020304" pitchFamily="18" charset="0"/>
                <a:cs typeface="Times New Roman" panose="02020603050405020304" pitchFamily="18" charset="0"/>
              </a:rPr>
              <a:t>vectorized</a:t>
            </a:r>
            <a:r>
              <a:rPr lang="en-US" dirty="0">
                <a:latin typeface="Times New Roman" panose="02020603050405020304" pitchFamily="18" charset="0"/>
                <a:cs typeface="Times New Roman" panose="02020603050405020304" pitchFamily="18" charset="0"/>
              </a:rPr>
              <a:t>.</a:t>
            </a:r>
          </a:p>
          <a:p>
            <a:pPr lvl="0"/>
            <a:r>
              <a:rPr lang="en-US" dirty="0">
                <a:latin typeface="Times New Roman" panose="02020603050405020304" pitchFamily="18" charset="0"/>
                <a:cs typeface="Times New Roman" panose="02020603050405020304" pitchFamily="18" charset="0"/>
              </a:rPr>
              <a:t>Both bug report and code </a:t>
            </a:r>
            <a:r>
              <a:rPr lang="en-US" dirty="0" err="1">
                <a:latin typeface="Times New Roman" panose="02020603050405020304" pitchFamily="18" charset="0"/>
                <a:cs typeface="Times New Roman" panose="02020603050405020304" pitchFamily="18" charset="0"/>
              </a:rPr>
              <a:t>embeddings</a:t>
            </a:r>
            <a:r>
              <a:rPr lang="en-US" dirty="0">
                <a:latin typeface="Times New Roman" panose="02020603050405020304" pitchFamily="18" charset="0"/>
                <a:cs typeface="Times New Roman" panose="02020603050405020304" pitchFamily="18" charset="0"/>
              </a:rPr>
              <a:t> are stored in a vector store (e.g., FAISS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010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853248"/>
            <a:ext cx="10049256" cy="4395151"/>
          </a:xfrm>
        </p:spPr>
        <p:txBody>
          <a:bodyPr/>
          <a:lstStyle/>
          <a:p>
            <a:pPr marL="0" indent="0">
              <a:buNone/>
            </a:pPr>
            <a:r>
              <a:rPr lang="en-US" b="1" dirty="0">
                <a:latin typeface="Times New Roman" panose="02020603050405020304" pitchFamily="18" charset="0"/>
                <a:cs typeface="Times New Roman" panose="02020603050405020304" pitchFamily="18" charset="0"/>
              </a:rPr>
              <a:t>3.3. Retrieval</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Given a new bug report, similar bug reports and relevant code sections are retrieved using cosine similarity in the vector space.</a:t>
            </a:r>
          </a:p>
          <a:p>
            <a:pPr marL="0" indent="0">
              <a:buNone/>
            </a:pPr>
            <a:r>
              <a:rPr lang="en-US" b="1" dirty="0">
                <a:latin typeface="Times New Roman" panose="02020603050405020304" pitchFamily="18" charset="0"/>
                <a:cs typeface="Times New Roman" panose="02020603050405020304" pitchFamily="18" charset="0"/>
              </a:rPr>
              <a:t>3.4. Generation</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A generative model (e.g., GPT) takes the retrieved context and the new bug report to generate a suggestion for potential cause or fix.</a:t>
            </a:r>
          </a:p>
        </p:txBody>
      </p:sp>
    </p:spTree>
    <p:extLst>
      <p:ext uri="{BB962C8B-B14F-4D97-AF65-F5344CB8AC3E}">
        <p14:creationId xmlns:p14="http://schemas.microsoft.com/office/powerpoint/2010/main" val="3387570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9" y="393192"/>
            <a:ext cx="9438186" cy="1460056"/>
          </a:xfrm>
        </p:spPr>
        <p:txBody>
          <a:bodyPr/>
          <a:lstStyle/>
          <a:p>
            <a:r>
              <a:rPr lang="en-US" b="1" dirty="0">
                <a:latin typeface="Times New Roman" panose="02020603050405020304" pitchFamily="18" charset="0"/>
                <a:cs typeface="Times New Roman" panose="02020603050405020304" pitchFamily="18" charset="0"/>
              </a:rPr>
              <a:t>4. Implementation Steps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2650" y="1417320"/>
            <a:ext cx="9437204" cy="4831079"/>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4.1. Setup</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Install required libraries: sentence-transformers, </a:t>
            </a:r>
            <a:r>
              <a:rPr lang="en-US" dirty="0" err="1">
                <a:latin typeface="Times New Roman" panose="02020603050405020304" pitchFamily="18" charset="0"/>
                <a:cs typeface="Times New Roman" panose="02020603050405020304" pitchFamily="18" charset="0"/>
              </a:rPr>
              <a:t>faiss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langchain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gradio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openai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tqdm</a:t>
            </a:r>
            <a:r>
              <a:rPr lang="en-US" dirty="0">
                <a:latin typeface="Times New Roman" panose="02020603050405020304" pitchFamily="18" charset="0"/>
                <a:cs typeface="Times New Roman" panose="02020603050405020304" pitchFamily="18" charset="0"/>
              </a:rPr>
              <a:t>, etc.</a:t>
            </a: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4.2</a:t>
            </a:r>
            <a:r>
              <a:rPr lang="en-US" b="1" dirty="0">
                <a:latin typeface="Times New Roman" panose="02020603050405020304" pitchFamily="18" charset="0"/>
                <a:cs typeface="Times New Roman" panose="02020603050405020304" pitchFamily="18" charset="0"/>
              </a:rPr>
              <a:t>. Data Upload</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Upload bug reports (CSV) and codebase (ZIP) via UI</a:t>
            </a:r>
            <a:r>
              <a:rPr lang="en-US" dirty="0" smtClean="0">
                <a:latin typeface="Times New Roman" panose="02020603050405020304" pitchFamily="18" charset="0"/>
                <a:cs typeface="Times New Roman" panose="02020603050405020304" pitchFamily="18" charset="0"/>
              </a:rPr>
              <a:t>.</a:t>
            </a:r>
          </a:p>
          <a:p>
            <a:pPr marL="0" lv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4.3. Embedding and Storage</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Generate </a:t>
            </a:r>
            <a:r>
              <a:rPr lang="en-US" dirty="0" err="1">
                <a:latin typeface="Times New Roman" panose="02020603050405020304" pitchFamily="18" charset="0"/>
                <a:cs typeface="Times New Roman" panose="02020603050405020304" pitchFamily="18" charset="0"/>
              </a:rPr>
              <a:t>embeddings</a:t>
            </a:r>
            <a:r>
              <a:rPr lang="en-US" dirty="0">
                <a:latin typeface="Times New Roman" panose="02020603050405020304" pitchFamily="18" charset="0"/>
                <a:cs typeface="Times New Roman" panose="02020603050405020304" pitchFamily="18" charset="0"/>
              </a:rPr>
              <a:t> using a transformer model.</a:t>
            </a:r>
          </a:p>
          <a:p>
            <a:pPr lvl="0"/>
            <a:r>
              <a:rPr lang="en-US" dirty="0">
                <a:latin typeface="Times New Roman" panose="02020603050405020304" pitchFamily="18" charset="0"/>
                <a:cs typeface="Times New Roman" panose="02020603050405020304" pitchFamily="18" charset="0"/>
              </a:rPr>
              <a:t>Store vectors using FAISS index for fast retrieval</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3869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1248" y="996696"/>
            <a:ext cx="9153741" cy="4648199"/>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4.4. </a:t>
            </a:r>
            <a:r>
              <a:rPr lang="en-US" b="1" dirty="0" err="1">
                <a:latin typeface="Times New Roman" panose="02020603050405020304" pitchFamily="18" charset="0"/>
                <a:cs typeface="Times New Roman" panose="02020603050405020304" pitchFamily="18" charset="0"/>
              </a:rPr>
              <a:t>Gradio</a:t>
            </a:r>
            <a:r>
              <a:rPr lang="en-US" b="1" dirty="0">
                <a:latin typeface="Times New Roman" panose="02020603050405020304" pitchFamily="18" charset="0"/>
                <a:cs typeface="Times New Roman" panose="02020603050405020304" pitchFamily="18" charset="0"/>
              </a:rPr>
              <a:t> Interface</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Upload section.</a:t>
            </a:r>
          </a:p>
          <a:p>
            <a:pPr lvl="0"/>
            <a:r>
              <a:rPr lang="en-US" dirty="0">
                <a:latin typeface="Times New Roman" panose="02020603050405020304" pitchFamily="18" charset="0"/>
                <a:cs typeface="Times New Roman" panose="02020603050405020304" pitchFamily="18" charset="0"/>
              </a:rPr>
              <a:t>Query input box.</a:t>
            </a:r>
          </a:p>
          <a:p>
            <a:pPr lvl="0"/>
            <a:r>
              <a:rPr lang="en-US" dirty="0">
                <a:latin typeface="Times New Roman" panose="02020603050405020304" pitchFamily="18" charset="0"/>
                <a:cs typeface="Times New Roman" panose="02020603050405020304" pitchFamily="18" charset="0"/>
              </a:rPr>
              <a:t>Display similar reports, related code, and model suggestions.</a:t>
            </a: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4.5</a:t>
            </a:r>
            <a:r>
              <a:rPr lang="en-US" b="1" dirty="0">
                <a:latin typeface="Times New Roman" panose="02020603050405020304" pitchFamily="18" charset="0"/>
                <a:cs typeface="Times New Roman" panose="02020603050405020304" pitchFamily="18" charset="0"/>
              </a:rPr>
              <a:t>. RAG Pipeline</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Use </a:t>
            </a:r>
            <a:r>
              <a:rPr lang="en-US" dirty="0" err="1">
                <a:latin typeface="Times New Roman" panose="02020603050405020304" pitchFamily="18" charset="0"/>
                <a:cs typeface="Times New Roman" panose="02020603050405020304" pitchFamily="18" charset="0"/>
              </a:rPr>
              <a:t>LangChain’s</a:t>
            </a:r>
            <a:r>
              <a:rPr lang="en-US" dirty="0">
                <a:latin typeface="Times New Roman" panose="02020603050405020304" pitchFamily="18" charset="0"/>
                <a:cs typeface="Times New Roman" panose="02020603050405020304" pitchFamily="18" charset="0"/>
              </a:rPr>
              <a:t> RAG components:</a:t>
            </a:r>
          </a:p>
          <a:p>
            <a:pPr lvl="0"/>
            <a:r>
              <a:rPr lang="en-US" dirty="0">
                <a:latin typeface="Times New Roman" panose="02020603050405020304" pitchFamily="18" charset="0"/>
                <a:cs typeface="Times New Roman" panose="02020603050405020304" pitchFamily="18" charset="0"/>
              </a:rPr>
              <a:t>Retriever for fetching relevant documents.</a:t>
            </a:r>
          </a:p>
          <a:p>
            <a:pPr lvl="0"/>
            <a:r>
              <a:rPr lang="en-US" dirty="0">
                <a:latin typeface="Times New Roman" panose="02020603050405020304" pitchFamily="18" charset="0"/>
                <a:cs typeface="Times New Roman" panose="02020603050405020304" pitchFamily="18" charset="0"/>
              </a:rPr>
              <a:t>Prompt Template for guiding the model.</a:t>
            </a:r>
          </a:p>
          <a:p>
            <a:pPr lvl="0"/>
            <a:r>
              <a:rPr lang="en-US" dirty="0">
                <a:latin typeface="Times New Roman" panose="02020603050405020304" pitchFamily="18" charset="0"/>
                <a:cs typeface="Times New Roman" panose="02020603050405020304" pitchFamily="18" charset="0"/>
              </a:rPr>
              <a:t>LLM to generate suggestions based on input and context.</a:t>
            </a:r>
          </a:p>
        </p:txBody>
      </p:sp>
    </p:spTree>
    <p:extLst>
      <p:ext uri="{BB962C8B-B14F-4D97-AF65-F5344CB8AC3E}">
        <p14:creationId xmlns:p14="http://schemas.microsoft.com/office/powerpoint/2010/main" val="693845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5. Evaluation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To measure the system’s effectiveness:</a:t>
            </a:r>
          </a:p>
          <a:p>
            <a:pPr lvl="0"/>
            <a:r>
              <a:rPr lang="en-US" dirty="0">
                <a:latin typeface="Times New Roman" panose="02020603050405020304" pitchFamily="18" charset="0"/>
                <a:cs typeface="Times New Roman" panose="02020603050405020304" pitchFamily="18" charset="0"/>
              </a:rPr>
              <a:t>Relevance of retrieved reports and code is assessed qualitatively.</a:t>
            </a:r>
          </a:p>
          <a:p>
            <a:pPr lvl="0"/>
            <a:r>
              <a:rPr lang="en-US" dirty="0">
                <a:latin typeface="Times New Roman" panose="02020603050405020304" pitchFamily="18" charset="0"/>
                <a:cs typeface="Times New Roman" panose="02020603050405020304" pitchFamily="18" charset="0"/>
              </a:rPr>
              <a:t>Usefulness of suggestions is manually rated (1–5 scale).</a:t>
            </a:r>
          </a:p>
          <a:p>
            <a:pPr lvl="0"/>
            <a:r>
              <a:rPr lang="en-US" dirty="0">
                <a:latin typeface="Times New Roman" panose="02020603050405020304" pitchFamily="18" charset="0"/>
                <a:cs typeface="Times New Roman" panose="02020603050405020304" pitchFamily="18" charset="0"/>
              </a:rPr>
              <a:t>Latency is measured for responsiveness.</a:t>
            </a:r>
          </a:p>
          <a:p>
            <a:pPr lvl="0"/>
            <a:r>
              <a:rPr lang="en-US" dirty="0">
                <a:latin typeface="Times New Roman" panose="02020603050405020304" pitchFamily="18" charset="0"/>
                <a:cs typeface="Times New Roman" panose="02020603050405020304" pitchFamily="18" charset="0"/>
              </a:rPr>
              <a:t>Initial testing shows that RAG improves relevance and contextual accuracy.</a:t>
            </a:r>
          </a:p>
        </p:txBody>
      </p:sp>
    </p:spTree>
    <p:extLst>
      <p:ext uri="{BB962C8B-B14F-4D97-AF65-F5344CB8AC3E}">
        <p14:creationId xmlns:p14="http://schemas.microsoft.com/office/powerpoint/2010/main" val="28803905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44</TotalTime>
  <Words>905</Words>
  <Application>Microsoft Office PowerPoint</Application>
  <PresentationFormat>Widescreen</PresentationFormat>
  <Paragraphs>107</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Century Gothic</vt:lpstr>
      <vt:lpstr>Constantia</vt:lpstr>
      <vt:lpstr>Times New Roman</vt:lpstr>
      <vt:lpstr>Wingdings</vt:lpstr>
      <vt:lpstr>Wingdings 3</vt:lpstr>
      <vt:lpstr>Ion</vt:lpstr>
      <vt:lpstr>BUG REPORT ANALYSIS AGENT</vt:lpstr>
      <vt:lpstr>1. Introduction</vt:lpstr>
      <vt:lpstr>2. Objective</vt:lpstr>
      <vt:lpstr>3. System Architecture The Bug Report Analysis Agent follows a modular architecture</vt:lpstr>
      <vt:lpstr>PowerPoint Presentation</vt:lpstr>
      <vt:lpstr>PowerPoint Presentation</vt:lpstr>
      <vt:lpstr>4. Implementation Steps</vt:lpstr>
      <vt:lpstr>PowerPoint Presentation</vt:lpstr>
      <vt:lpstr>5. Evaluation </vt:lpstr>
      <vt:lpstr>6. Technologies Used</vt:lpstr>
      <vt:lpstr>8. Challenges</vt:lpstr>
      <vt:lpstr>10. Sample Outputs: 10. a) Files Creating or Uploading page </vt:lpstr>
      <vt:lpstr>10. b) Processing Page (I)</vt:lpstr>
      <vt:lpstr>10. b) Processing page(ii)</vt:lpstr>
      <vt:lpstr>10. c) Sample Input Page (i)</vt:lpstr>
      <vt:lpstr>10. c) Sample Output Page (ii)</vt:lpstr>
      <vt:lpstr>10. c) Sample Output Page (ii)</vt:lpstr>
      <vt:lpstr>10. c) Sample Input Page (iii)</vt:lpstr>
      <vt:lpstr>11. Conclusion</vt:lpstr>
      <vt:lpstr>12. Reference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 REPORT ANALYSIS AGENT</dc:title>
  <dc:creator>Tharun Ravi</dc:creator>
  <cp:lastModifiedBy>Admin</cp:lastModifiedBy>
  <cp:revision>7</cp:revision>
  <dcterms:created xsi:type="dcterms:W3CDTF">2025-06-04T07:10:44Z</dcterms:created>
  <dcterms:modified xsi:type="dcterms:W3CDTF">2025-06-08T13:59:39Z</dcterms:modified>
</cp:coreProperties>
</file>