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harun-Tech09/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164240" y="4299762"/>
            <a:ext cx="973860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Kammalapalli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Tharun</a:t>
            </a:r>
            <a:r>
              <a:rPr lang="en-US" sz="2000" b="1" dirty="0" smtClean="0">
                <a:solidFill>
                  <a:schemeClr val="accent1">
                    <a:lumMod val="75000"/>
                  </a:schemeClr>
                </a:solidFill>
                <a:latin typeface="Arial" pitchFamily="34" charset="0"/>
                <a:cs typeface="Arial" pitchFamily="34" charset="0"/>
              </a:rPr>
              <a:t> Kumar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Kammalapalli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Tharun</a:t>
            </a:r>
            <a:r>
              <a:rPr lang="en-US" sz="2000" b="1" dirty="0" smtClean="0">
                <a:solidFill>
                  <a:schemeClr val="accent1">
                    <a:lumMod val="75000"/>
                  </a:schemeClr>
                </a:solidFill>
                <a:latin typeface="Arial"/>
                <a:cs typeface="Arial"/>
              </a:rPr>
              <a:t> Kumar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:KMM Institute of Technology and Science &amp; CSE</a:t>
            </a:r>
            <a:endParaRPr lang="en-US" sz="2000" b="1" dirty="0"/>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81192" y="1624083"/>
            <a:ext cx="11183178" cy="3138986"/>
          </a:xfrm>
        </p:spPr>
        <p:txBody>
          <a:bodyPr>
            <a:normAutofit/>
          </a:bodyPr>
          <a:lstStyle/>
          <a:p>
            <a:pPr>
              <a:lnSpc>
                <a:spcPct val="150000"/>
              </a:lnSpc>
            </a:pPr>
            <a:r>
              <a:rPr lang="en-US" sz="2400" dirty="0">
                <a:latin typeface="Arial" panose="020B0604020202020204" pitchFamily="34" charset="0"/>
                <a:cs typeface="Arial" panose="020B0604020202020204" pitchFamily="34" charset="0"/>
              </a:rPr>
              <a:t>This project successfully demonstrates how steganography can be leveraged to </a:t>
            </a:r>
            <a:r>
              <a:rPr lang="en-US" sz="2400" b="1" dirty="0">
                <a:latin typeface="Arial" panose="020B0604020202020204" pitchFamily="34" charset="0"/>
                <a:cs typeface="Arial" panose="020B0604020202020204" pitchFamily="34" charset="0"/>
              </a:rPr>
              <a:t>securely hide and extract data from images</a:t>
            </a:r>
            <a:r>
              <a:rPr lang="en-US" sz="2400" dirty="0">
                <a:latin typeface="Arial" panose="020B0604020202020204" pitchFamily="34" charset="0"/>
                <a:cs typeface="Arial" panose="020B0604020202020204" pitchFamily="34" charset="0"/>
              </a:rPr>
              <a:t> while maintaining the original image’s appearance. By integrating </a:t>
            </a:r>
            <a:r>
              <a:rPr lang="en-US" sz="2400" dirty="0" err="1">
                <a:latin typeface="Arial" panose="020B0604020202020204" pitchFamily="34" charset="0"/>
                <a:cs typeface="Arial" panose="020B0604020202020204" pitchFamily="34" charset="0"/>
              </a:rPr>
              <a:t>steganographic</a:t>
            </a:r>
            <a:r>
              <a:rPr lang="en-US" sz="2400" dirty="0">
                <a:latin typeface="Arial" panose="020B0604020202020204" pitchFamily="34" charset="0"/>
                <a:cs typeface="Arial" panose="020B0604020202020204" pitchFamily="34" charset="0"/>
              </a:rPr>
              <a:t> techniques in Java, we achieve </a:t>
            </a:r>
            <a:r>
              <a:rPr lang="en-US" sz="2400" b="1" dirty="0">
                <a:latin typeface="Arial" panose="020B0604020202020204" pitchFamily="34" charset="0"/>
                <a:cs typeface="Arial" panose="020B0604020202020204" pitchFamily="34" charset="0"/>
              </a:rPr>
              <a:t>confidentiality, security, and efficiency</a:t>
            </a:r>
            <a:r>
              <a:rPr lang="en-US" sz="2400" dirty="0">
                <a:latin typeface="Arial" panose="020B0604020202020204" pitchFamily="34" charset="0"/>
                <a:cs typeface="Arial" panose="020B0604020202020204" pitchFamily="34" charset="0"/>
              </a:rPr>
              <a:t> in data hiding, reducing the risk of unauthorized interception.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581192" y="1232452"/>
            <a:ext cx="9345279" cy="3887243"/>
          </a:xfrm>
        </p:spPr>
        <p:txBody>
          <a:bodyPr>
            <a:normAutofit/>
          </a:bodyPr>
          <a:lstStyle/>
          <a:p>
            <a:pPr marL="0" indent="0">
              <a:lnSpc>
                <a:spcPct val="200000"/>
              </a:lnSpc>
              <a:buNone/>
            </a:pPr>
            <a:r>
              <a:rPr lang="en-US" sz="2000" dirty="0">
                <a:latin typeface="Arial" panose="020B0604020202020204" pitchFamily="34" charset="0"/>
                <a:cs typeface="Arial" panose="020B0604020202020204" pitchFamily="34" charset="0"/>
              </a:rPr>
              <a:t>Here is my GitHub repository containing the code for steganography</a:t>
            </a:r>
            <a:endParaRPr lang="en-IN" sz="2000" dirty="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hlinkClick r:id="rId2"/>
              </a:rPr>
              <a:t>https</a:t>
            </a:r>
            <a:r>
              <a:rPr lang="en-IN" sz="2000" dirty="0" smtClean="0">
                <a:latin typeface="Arial" panose="020B0604020202020204" pitchFamily="34" charset="0"/>
                <a:cs typeface="Arial" panose="020B0604020202020204" pitchFamily="34" charset="0"/>
                <a:hlinkClick r:id="rId2"/>
              </a:rPr>
              <a:t>://</a:t>
            </a:r>
            <a:r>
              <a:rPr lang="en-IN" sz="2000" dirty="0" smtClean="0">
                <a:latin typeface="Arial" panose="020B0604020202020204" pitchFamily="34" charset="0"/>
                <a:cs typeface="Arial" panose="020B0604020202020204" pitchFamily="34" charset="0"/>
                <a:hlinkClick r:id="rId2"/>
              </a:rPr>
              <a:t>github.com/Tharun-Tech09/Steganography.git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400" dirty="0">
                <a:latin typeface="Arial" panose="020B0604020202020204" pitchFamily="34" charset="0"/>
                <a:cs typeface="Arial" panose="020B0604020202020204" pitchFamily="34" charset="0"/>
              </a:rPr>
              <a:t>Future advancements in steganography can focus on developing AI-driven adaptive embedding techniques that dynamically adjust to evade modern </a:t>
            </a:r>
            <a:r>
              <a:rPr lang="en-US" sz="2400" dirty="0" err="1">
                <a:latin typeface="Arial" panose="020B0604020202020204" pitchFamily="34" charset="0"/>
                <a:cs typeface="Arial" panose="020B0604020202020204" pitchFamily="34" charset="0"/>
              </a:rPr>
              <a:t>steganalysis</a:t>
            </a:r>
            <a:r>
              <a:rPr lang="en-US" sz="2400" dirty="0">
                <a:latin typeface="Arial" panose="020B0604020202020204" pitchFamily="34" charset="0"/>
                <a:cs typeface="Arial" panose="020B0604020202020204" pitchFamily="34" charset="0"/>
              </a:rPr>
              <a:t> methods. Additionally, quantum steganography and </a:t>
            </a:r>
            <a:r>
              <a:rPr lang="en-US" sz="2400" dirty="0" err="1">
                <a:latin typeface="Arial" panose="020B0604020202020204" pitchFamily="34" charset="0"/>
                <a:cs typeface="Arial" panose="020B0604020202020204" pitchFamily="34" charset="0"/>
              </a:rPr>
              <a:t>blockchain</a:t>
            </a:r>
            <a:r>
              <a:rPr lang="en-US" sz="2400" dirty="0">
                <a:latin typeface="Arial" panose="020B0604020202020204" pitchFamily="34" charset="0"/>
                <a:cs typeface="Arial" panose="020B0604020202020204" pitchFamily="34" charset="0"/>
              </a:rPr>
              <a:t>-based secure transmission can further enhance confidentiality and integrity. Improved resistance to deep learning-based attacks and real-time </a:t>
            </a:r>
            <a:r>
              <a:rPr lang="en-US" sz="2400" dirty="0" err="1">
                <a:latin typeface="Arial" panose="020B0604020202020204" pitchFamily="34" charset="0"/>
                <a:cs typeface="Arial" panose="020B0604020202020204" pitchFamily="34" charset="0"/>
              </a:rPr>
              <a:t>steganographic</a:t>
            </a:r>
            <a:r>
              <a:rPr lang="en-US" sz="2400" dirty="0">
                <a:latin typeface="Arial" panose="020B0604020202020204" pitchFamily="34" charset="0"/>
                <a:cs typeface="Arial" panose="020B0604020202020204" pitchFamily="34" charset="0"/>
              </a:rPr>
              <a:t> applications in cybersecurity can make covert communication more robust and undetectable</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52402" y="638071"/>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2" y="1168367"/>
            <a:ext cx="11029616" cy="4713818"/>
          </a:xfrm>
        </p:spPr>
        <p:txBody>
          <a:bodyPr>
            <a:normAutofit/>
          </a:bodyPr>
          <a:lstStyle/>
          <a:p>
            <a:pPr marL="0" indent="0">
              <a:buNone/>
            </a:pPr>
            <a:r>
              <a:rPr lang="en-US" sz="2400" dirty="0">
                <a:latin typeface="Arial" panose="020B0604020202020204" pitchFamily="34" charset="0"/>
                <a:cs typeface="Arial" panose="020B0604020202020204" pitchFamily="34" charset="0"/>
              </a:rPr>
              <a:t>In today's digital age, the secure transmission of sensitive data is paramount. Traditional encryption, while vital, can draw unwanted attention and become a target for interception. Steganography offers a discreet alternative, concealing data within seemingly ordinary images, thus ensuring confidentiality. By hiding the very presence of the message, steganography effectively thwarts casual observers and even sophisticated surveillance. The core challenge, however, lies in developing robust </a:t>
            </a:r>
            <a:r>
              <a:rPr lang="en-US" sz="2400" dirty="0" err="1">
                <a:latin typeface="Arial" panose="020B0604020202020204" pitchFamily="34" charset="0"/>
                <a:cs typeface="Arial" panose="020B0604020202020204" pitchFamily="34" charset="0"/>
              </a:rPr>
              <a:t>steganographic</a:t>
            </a:r>
            <a:r>
              <a:rPr lang="en-US" sz="2400" dirty="0">
                <a:latin typeface="Arial" panose="020B0604020202020204" pitchFamily="34" charset="0"/>
                <a:cs typeface="Arial" panose="020B0604020202020204" pitchFamily="34" charset="0"/>
              </a:rPr>
              <a:t> techniques that strike a balance between security, capacity, and the ability to remain undetected.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p:cNvSpPr>
            <a:spLocks noGrp="1" noChangeArrowheads="1"/>
          </p:cNvSpPr>
          <p:nvPr>
            <p:ph idx="1"/>
          </p:nvPr>
        </p:nvSpPr>
        <p:spPr bwMode="auto">
          <a:xfrm>
            <a:off x="581192" y="1377384"/>
            <a:ext cx="111592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Java</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accent1"/>
                </a:solidFill>
                <a:effectLst/>
                <a:latin typeface="Arial" panose="020B0604020202020204" pitchFamily="34" charset="0"/>
              </a:rPr>
              <a:t>Tools &amp; Libraries:</a:t>
            </a:r>
            <a:endParaRPr kumimoji="0" lang="en-US" altLang="en-US" sz="1800" b="0" i="0" u="none" strike="noStrike" cap="none" normalizeH="0" baseline="0" dirty="0" smtClean="0">
              <a:ln>
                <a:noFill/>
              </a:ln>
              <a:solidFill>
                <a:schemeClr val="accent1"/>
              </a:solidFill>
              <a:effectLst/>
              <a:latin typeface="Arial" panose="020B0604020202020204" pitchFamily="34" charset="0"/>
            </a:endParaRP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Java </a:t>
            </a:r>
            <a:r>
              <a:rPr kumimoji="0" lang="en-US" altLang="en-US" sz="1800" b="1" i="0" u="none" strike="noStrike" cap="none" normalizeH="0" baseline="0" dirty="0" err="1" smtClean="0">
                <a:ln>
                  <a:noFill/>
                </a:ln>
                <a:solidFill>
                  <a:schemeClr val="tx1"/>
                </a:solidFill>
                <a:effectLst/>
                <a:latin typeface="Arial" panose="020B0604020202020204" pitchFamily="34" charset="0"/>
              </a:rPr>
              <a:t>ImageIO</a:t>
            </a:r>
            <a:r>
              <a:rPr kumimoji="0" lang="en-US" altLang="en-US" sz="1800" b="0" i="0" u="none" strike="noStrike" cap="none" normalizeH="0" baseline="0" dirty="0" smtClean="0">
                <a:ln>
                  <a:noFill/>
                </a:ln>
                <a:solidFill>
                  <a:schemeClr val="tx1"/>
                </a:solidFill>
                <a:effectLst/>
                <a:latin typeface="Arial" panose="020B0604020202020204" pitchFamily="34" charset="0"/>
              </a:rPr>
              <a:t> – For </a:t>
            </a:r>
            <a:r>
              <a:rPr kumimoji="0" lang="en-US" altLang="en-US" sz="1800" b="0" i="0" u="none" strike="noStrike" cap="none" normalizeH="0" baseline="0" dirty="0" smtClean="0">
                <a:ln>
                  <a:noFill/>
                </a:ln>
                <a:solidFill>
                  <a:schemeClr val="tx1"/>
                </a:solidFill>
                <a:effectLst/>
                <a:latin typeface="Arial" panose="020B0604020202020204" pitchFamily="34" charset="0"/>
              </a:rPr>
              <a:t>image processing </a:t>
            </a:r>
            <a:r>
              <a:rPr kumimoji="0" lang="en-US" altLang="en-US" sz="1800" b="0" i="0" u="none" strike="noStrike" cap="none" normalizeH="0" baseline="0" dirty="0" smtClean="0">
                <a:ln>
                  <a:noFill/>
                </a:ln>
                <a:solidFill>
                  <a:schemeClr val="tx1"/>
                </a:solidFill>
                <a:effectLst/>
                <a:latin typeface="Arial" panose="020B0604020202020204" pitchFamily="34" charset="0"/>
              </a:rPr>
              <a:t>(reading and writing image files).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HashMap</a:t>
            </a:r>
            <a:r>
              <a:rPr kumimoji="0" lang="en-US" altLang="en-US" sz="1800" b="1" i="0" u="none" strike="noStrike" cap="none" normalizeH="0" baseline="0" dirty="0" smtClean="0">
                <a:ln>
                  <a:noFill/>
                </a:ln>
                <a:solidFill>
                  <a:schemeClr val="tx1"/>
                </a:solidFill>
                <a:effectLst/>
                <a:latin typeface="Arial" panose="020B0604020202020204" pitchFamily="34" charset="0"/>
              </a:rPr>
              <a:t> (Java </a:t>
            </a:r>
            <a:r>
              <a:rPr kumimoji="0" lang="en-US" altLang="en-US" sz="1800" b="1" i="0" u="none" strike="noStrike" cap="none" normalizeH="0" baseline="0" dirty="0" smtClean="0">
                <a:ln>
                  <a:noFill/>
                </a:ln>
                <a:solidFill>
                  <a:schemeClr val="tx1"/>
                </a:solidFill>
                <a:effectLst/>
                <a:latin typeface="Arial" panose="020B0604020202020204" pitchFamily="34" charset="0"/>
              </a:rPr>
              <a:t>Collections </a:t>
            </a:r>
            <a:r>
              <a:rPr kumimoji="0" lang="en-US" altLang="en-US" sz="1800" b="1" i="0" u="none" strike="noStrike" cap="none" normalizeH="0" baseline="0" dirty="0" smtClean="0">
                <a:ln>
                  <a:noFill/>
                </a:ln>
                <a:solidFill>
                  <a:schemeClr val="tx1"/>
                </a:solidFill>
                <a:effectLst/>
                <a:latin typeface="Arial" panose="020B0604020202020204" pitchFamily="34" charset="0"/>
              </a:rPr>
              <a:t>Framework)</a:t>
            </a:r>
            <a:r>
              <a:rPr kumimoji="0" lang="en-US" altLang="en-US" sz="1800" b="0" i="0" u="none" strike="noStrike" cap="none" normalizeH="0" baseline="0" dirty="0" smtClean="0">
                <a:ln>
                  <a:noFill/>
                </a:ln>
                <a:solidFill>
                  <a:schemeClr val="tx1"/>
                </a:solidFill>
                <a:effectLst/>
                <a:latin typeface="Arial" panose="020B0604020202020204" pitchFamily="34" charset="0"/>
              </a:rPr>
              <a:t> – To map characters to integer values for encoding/decoding.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BufferedImage</a:t>
            </a:r>
            <a:r>
              <a:rPr kumimoji="0" lang="en-US" altLang="en-US" sz="1800" b="1" i="0" u="none" strike="noStrike" cap="none" normalizeH="0" baseline="0" dirty="0" smtClean="0">
                <a:ln>
                  <a:noFill/>
                </a:ln>
                <a:solidFill>
                  <a:schemeClr val="tx1"/>
                </a:solidFill>
                <a:effectLst/>
                <a:latin typeface="Arial" panose="020B0604020202020204" pitchFamily="34" charset="0"/>
              </a:rPr>
              <a:t> (Java AWT)</a:t>
            </a:r>
            <a:r>
              <a:rPr kumimoji="0" lang="en-US" altLang="en-US" sz="1800" b="0" i="0" u="none" strike="noStrike" cap="none" normalizeH="0" baseline="0" dirty="0" smtClean="0">
                <a:ln>
                  <a:noFill/>
                </a:ln>
                <a:solidFill>
                  <a:schemeClr val="tx1"/>
                </a:solidFill>
                <a:effectLst/>
                <a:latin typeface="Arial" panose="020B0604020202020204" pitchFamily="34" charset="0"/>
              </a:rPr>
              <a:t> – To manipulate image pixel values.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Swing &amp; Scanner</a:t>
            </a:r>
            <a:r>
              <a:rPr kumimoji="0" lang="en-US" altLang="en-US" sz="1800" b="0" i="0" u="none" strike="noStrike" cap="none" normalizeH="0" baseline="0" dirty="0" smtClean="0">
                <a:ln>
                  <a:noFill/>
                </a:ln>
                <a:solidFill>
                  <a:schemeClr val="tx1"/>
                </a:solidFill>
                <a:effectLst/>
                <a:latin typeface="Arial" panose="020B0604020202020204" pitchFamily="34" charset="0"/>
              </a:rPr>
              <a:t> – For user interaction (input of messages and passwords).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Apache Commons Codec</a:t>
            </a:r>
            <a:r>
              <a:rPr kumimoji="0" lang="en-US" altLang="en-US" sz="1800" b="0" i="0" u="none" strike="noStrike" cap="none" normalizeH="0" baseline="0" dirty="0" smtClean="0">
                <a:ln>
                  <a:noFill/>
                </a:ln>
                <a:solidFill>
                  <a:schemeClr val="tx1"/>
                </a:solidFill>
                <a:effectLst/>
                <a:latin typeface="Arial" panose="020B0604020202020204" pitchFamily="34" charset="0"/>
              </a:rPr>
              <a:t> – For additional encoding/decoding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1" y="1588630"/>
            <a:ext cx="9795654" cy="3641582"/>
          </a:xfrm>
        </p:spPr>
        <p:txBody>
          <a:bodyPr>
            <a:noAutofit/>
          </a:bodyPr>
          <a:lstStyle/>
          <a:p>
            <a:pPr>
              <a:lnSpc>
                <a:spcPct val="200000"/>
              </a:lnSpc>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Uses </a:t>
            </a:r>
            <a:r>
              <a:rPr lang="en-US" sz="2000" b="1" dirty="0">
                <a:solidFill>
                  <a:schemeClr val="tx1"/>
                </a:solidFill>
                <a:latin typeface="Arial" panose="020B0604020202020204" pitchFamily="34" charset="0"/>
                <a:cs typeface="Arial" panose="020B0604020202020204" pitchFamily="34" charset="0"/>
              </a:rPr>
              <a:t>advanced </a:t>
            </a:r>
            <a:r>
              <a:rPr lang="en-US" sz="2000" b="1" dirty="0" err="1">
                <a:solidFill>
                  <a:schemeClr val="tx1"/>
                </a:solidFill>
                <a:latin typeface="Arial" panose="020B0604020202020204" pitchFamily="34" charset="0"/>
                <a:cs typeface="Arial" panose="020B0604020202020204" pitchFamily="34" charset="0"/>
              </a:rPr>
              <a:t>steganographic</a:t>
            </a:r>
            <a:r>
              <a:rPr lang="en-US" sz="2000" b="1" dirty="0">
                <a:solidFill>
                  <a:schemeClr val="tx1"/>
                </a:solidFill>
                <a:latin typeface="Arial" panose="020B0604020202020204" pitchFamily="34" charset="0"/>
                <a:cs typeface="Arial" panose="020B0604020202020204" pitchFamily="34" charset="0"/>
              </a:rPr>
              <a:t> techniques</a:t>
            </a:r>
            <a:r>
              <a:rPr lang="en-US" sz="2000" dirty="0">
                <a:solidFill>
                  <a:schemeClr val="tx1"/>
                </a:solidFill>
                <a:latin typeface="Arial" panose="020B0604020202020204" pitchFamily="34" charset="0"/>
                <a:cs typeface="Arial" panose="020B0604020202020204" pitchFamily="34" charset="0"/>
              </a:rPr>
              <a:t> to embed data in images without noticeable distortion.</a:t>
            </a:r>
          </a:p>
          <a:p>
            <a:pPr>
              <a:lnSpc>
                <a:spcPct val="200000"/>
              </a:lnSpc>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Ensures </a:t>
            </a:r>
            <a:r>
              <a:rPr lang="en-US" sz="2000" b="1" dirty="0">
                <a:solidFill>
                  <a:schemeClr val="tx1"/>
                </a:solidFill>
                <a:latin typeface="Arial" panose="020B0604020202020204" pitchFamily="34" charset="0"/>
                <a:cs typeface="Arial" panose="020B0604020202020204" pitchFamily="34" charset="0"/>
              </a:rPr>
              <a:t>secure and covert communication</a:t>
            </a:r>
            <a:r>
              <a:rPr lang="en-US" sz="2000" dirty="0">
                <a:solidFill>
                  <a:schemeClr val="tx1"/>
                </a:solidFill>
                <a:latin typeface="Arial" panose="020B0604020202020204" pitchFamily="34" charset="0"/>
                <a:cs typeface="Arial" panose="020B0604020202020204" pitchFamily="34" charset="0"/>
              </a:rPr>
              <a:t> while maintaining image quality.</a:t>
            </a:r>
          </a:p>
          <a:p>
            <a:pPr>
              <a:lnSpc>
                <a:spcPct val="200000"/>
              </a:lnSpc>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Customizable encoding techniques</a:t>
            </a:r>
            <a:r>
              <a:rPr lang="en-US" sz="2000" dirty="0">
                <a:solidFill>
                  <a:schemeClr val="tx1"/>
                </a:solidFill>
                <a:latin typeface="Arial" panose="020B0604020202020204" pitchFamily="34" charset="0"/>
                <a:cs typeface="Arial" panose="020B0604020202020204" pitchFamily="34" charset="0"/>
              </a:rPr>
              <a:t> for different security levels.</a:t>
            </a:r>
          </a:p>
          <a:p>
            <a:pPr>
              <a:lnSpc>
                <a:spcPct val="200000"/>
              </a:lnSpc>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User-friendly interface</a:t>
            </a:r>
            <a:r>
              <a:rPr lang="en-US" sz="2000" dirty="0">
                <a:solidFill>
                  <a:schemeClr val="tx1"/>
                </a:solidFill>
                <a:latin typeface="Arial" panose="020B0604020202020204" pitchFamily="34" charset="0"/>
                <a:cs typeface="Arial" panose="020B0604020202020204" pitchFamily="34" charset="0"/>
              </a:rPr>
              <a:t> for embedding and extracting hidden data.</a:t>
            </a:r>
          </a:p>
          <a:p>
            <a:pPr>
              <a:buFont typeface="Arial" panose="020B0604020202020204" pitchFamily="34" charset="0"/>
              <a:buChar char="•"/>
            </a:pP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pPr>
              <a:lnSpc>
                <a:spcPct val="200000"/>
              </a:lnSpc>
            </a:pPr>
            <a:r>
              <a:rPr lang="en-US" sz="2000" b="1" dirty="0">
                <a:latin typeface="Arial" panose="020B0604020202020204" pitchFamily="34" charset="0"/>
                <a:cs typeface="Arial" panose="020B0604020202020204" pitchFamily="34" charset="0"/>
              </a:rPr>
              <a:t>Journalists &amp; Whistleblowers:</a:t>
            </a:r>
            <a:r>
              <a:rPr lang="en-US" sz="2000" dirty="0">
                <a:latin typeface="Arial" panose="020B0604020202020204" pitchFamily="34" charset="0"/>
                <a:cs typeface="Arial" panose="020B0604020202020204" pitchFamily="34" charset="0"/>
              </a:rPr>
              <a:t> Securely transmit sensitive information.</a:t>
            </a:r>
          </a:p>
          <a:p>
            <a:pPr>
              <a:lnSpc>
                <a:spcPct val="200000"/>
              </a:lnSpc>
            </a:pPr>
            <a:r>
              <a:rPr lang="en-US" sz="2000" b="1" dirty="0">
                <a:latin typeface="Arial" panose="020B0604020202020204" pitchFamily="34" charset="0"/>
                <a:cs typeface="Arial" panose="020B0604020202020204" pitchFamily="34" charset="0"/>
              </a:rPr>
              <a:t>Government &amp; Defense:</a:t>
            </a:r>
            <a:r>
              <a:rPr lang="en-US" sz="2000" dirty="0">
                <a:latin typeface="Arial" panose="020B0604020202020204" pitchFamily="34" charset="0"/>
                <a:cs typeface="Arial" panose="020B0604020202020204" pitchFamily="34" charset="0"/>
              </a:rPr>
              <a:t> Hide classified data in images.</a:t>
            </a:r>
          </a:p>
          <a:p>
            <a:pPr>
              <a:lnSpc>
                <a:spcPct val="200000"/>
              </a:lnSpc>
            </a:pPr>
            <a:r>
              <a:rPr lang="en-US" sz="2000" b="1" dirty="0">
                <a:latin typeface="Arial" panose="020B0604020202020204" pitchFamily="34" charset="0"/>
                <a:cs typeface="Arial" panose="020B0604020202020204" pitchFamily="34" charset="0"/>
              </a:rPr>
              <a:t>Cybersecurity Professionals:</a:t>
            </a:r>
            <a:r>
              <a:rPr lang="en-US" sz="2000" dirty="0">
                <a:latin typeface="Arial" panose="020B0604020202020204" pitchFamily="34" charset="0"/>
                <a:cs typeface="Arial" panose="020B0604020202020204" pitchFamily="34" charset="0"/>
              </a:rPr>
              <a:t> Secure confidential data transfers.</a:t>
            </a:r>
          </a:p>
          <a:p>
            <a:pPr>
              <a:lnSpc>
                <a:spcPct val="200000"/>
              </a:lnSpc>
            </a:pPr>
            <a:r>
              <a:rPr lang="en-US" sz="2000" b="1" dirty="0">
                <a:latin typeface="Arial" panose="020B0604020202020204" pitchFamily="34" charset="0"/>
                <a:cs typeface="Arial" panose="020B0604020202020204" pitchFamily="34" charset="0"/>
              </a:rPr>
              <a:t>Individuals &amp; Businesses:</a:t>
            </a:r>
            <a:r>
              <a:rPr lang="en-US" sz="2000" dirty="0">
                <a:latin typeface="Arial" panose="020B0604020202020204" pitchFamily="34" charset="0"/>
                <a:cs typeface="Arial" panose="020B0604020202020204" pitchFamily="34" charset="0"/>
              </a:rPr>
              <a:t> Protect personal and organizational secrets.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rmAutofit fontScale="90000"/>
          </a:bodyPr>
          <a:lstStyle/>
          <a:p>
            <a:r>
              <a:rPr lang="en-IN" dirty="0">
                <a:solidFill>
                  <a:schemeClr val="accent1"/>
                </a:solidFill>
              </a:rPr>
              <a:t>Results</a:t>
            </a:r>
          </a:p>
        </p:txBody>
      </p:sp>
      <p:pic>
        <p:nvPicPr>
          <p:cNvPr id="4" name="Content Placeholder 3"/>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581193" y="1222513"/>
            <a:ext cx="9886640" cy="543470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rmAutofit fontScale="90000"/>
          </a:bodyPr>
          <a:lstStyle/>
          <a:p>
            <a:r>
              <a:rPr lang="en-IN" dirty="0">
                <a:solidFill>
                  <a:schemeClr val="accent1"/>
                </a:solidFill>
              </a:rPr>
              <a:t>Results</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7844"/>
          <a:stretch/>
        </p:blipFill>
        <p:spPr>
          <a:xfrm>
            <a:off x="1078173" y="1222513"/>
            <a:ext cx="10304059" cy="4959923"/>
          </a:xfrm>
        </p:spPr>
      </p:pic>
    </p:spTree>
    <p:extLst>
      <p:ext uri="{BB962C8B-B14F-4D97-AF65-F5344CB8AC3E}">
        <p14:creationId xmlns:p14="http://schemas.microsoft.com/office/powerpoint/2010/main" val="251174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rmAutofit fontScale="90000"/>
          </a:bodyPr>
          <a:lstStyle/>
          <a:p>
            <a:r>
              <a:rPr lang="en-IN" dirty="0">
                <a:solidFill>
                  <a:schemeClr val="accent1"/>
                </a:solidFill>
              </a:rPr>
              <a:t>Results</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10369"/>
          <a:stretch/>
        </p:blipFill>
        <p:spPr>
          <a:xfrm>
            <a:off x="785741" y="1222513"/>
            <a:ext cx="10036933" cy="5057925"/>
          </a:xfrm>
        </p:spPr>
      </p:pic>
    </p:spTree>
    <p:extLst>
      <p:ext uri="{BB962C8B-B14F-4D97-AF65-F5344CB8AC3E}">
        <p14:creationId xmlns:p14="http://schemas.microsoft.com/office/powerpoint/2010/main" val="14838976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schemas.openxmlformats.org/package/2006/metadata/core-propertie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413</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2025-02-24T04:57:25Z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