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SemiBold"/>
      <p:regular r:id="rId27"/>
      <p:bold r:id="rId28"/>
      <p:italic r:id="rId29"/>
      <p:boldItalic r:id="rId30"/>
    </p:embeddedFont>
    <p:embeddedFont>
      <p:font typeface="Montserrat"/>
      <p:regular r:id="rId31"/>
      <p:bold r:id="rId32"/>
      <p:italic r:id="rId33"/>
      <p:boldItalic r:id="rId34"/>
    </p:embeddedFont>
    <p:embeddedFont>
      <p:font typeface="Montserrat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BB2BB1-921E-4F4F-9A6E-7BC7E4308570}">
  <a:tblStyle styleId="{9EBB2BB1-921E-4F4F-9A6E-7BC7E43085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SemiBold-bold.fntdata"/><Relationship Id="rId27" Type="http://schemas.openxmlformats.org/officeDocument/2006/relationships/font" Target="fonts/Montserrat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Semi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MontserratSemiBold-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MontserratMedium-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MontserratMedium-italic.fntdata"/><Relationship Id="rId14" Type="http://schemas.openxmlformats.org/officeDocument/2006/relationships/slide" Target="slides/slide8.xml"/><Relationship Id="rId36" Type="http://schemas.openxmlformats.org/officeDocument/2006/relationships/font" Target="fonts/MontserratMedium-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ontserrat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89547e02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89547e02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89547e02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89547e02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89547e02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89547e0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10b25ab8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10b25ab8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89547e02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89547e0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55e4901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55e4901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55e4901a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55e4901a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89547e02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89547e02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89547e0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89547e0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1718321f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1718321f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b52345533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b52345533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1718321f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1718321f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10b25ab8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b10b25ab8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10b25ab81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10b25ab81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10b25ab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10b25ab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1718321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1718321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1718321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1718321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1718321f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1718321f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10b25ab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10b25ab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81400" y="136950"/>
            <a:ext cx="7981200" cy="139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480">
                <a:latin typeface="Montserrat"/>
                <a:ea typeface="Montserrat"/>
                <a:cs typeface="Montserrat"/>
                <a:sym typeface="Montserrat"/>
              </a:rPr>
              <a:t>INTRUSION DETECTION SYSTEM USING MACHINE LEARNING ALGORITHMS IN CLOUD ENVIRONMENT</a:t>
            </a:r>
            <a:endParaRPr b="1" sz="2480">
              <a:latin typeface="Montserrat"/>
              <a:ea typeface="Montserrat"/>
              <a:cs typeface="Montserrat"/>
              <a:sym typeface="Montserrat"/>
            </a:endParaRPr>
          </a:p>
        </p:txBody>
      </p:sp>
      <p:sp>
        <p:nvSpPr>
          <p:cNvPr id="55" name="Google Shape;55;p13"/>
          <p:cNvSpPr txBox="1"/>
          <p:nvPr>
            <p:ph idx="1" type="subTitle"/>
          </p:nvPr>
        </p:nvSpPr>
        <p:spPr>
          <a:xfrm>
            <a:off x="3926050" y="2878525"/>
            <a:ext cx="4961400" cy="19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latin typeface="Montserrat Medium"/>
                <a:ea typeface="Montserrat Medium"/>
                <a:cs typeface="Montserrat Medium"/>
                <a:sym typeface="Montserrat Medium"/>
              </a:rPr>
              <a:t>Team Members :</a:t>
            </a:r>
            <a:endParaRPr sz="1800">
              <a:solidFill>
                <a:schemeClr val="dk1"/>
              </a:solidFill>
              <a:latin typeface="Montserrat Medium"/>
              <a:ea typeface="Montserrat Medium"/>
              <a:cs typeface="Montserrat Medium"/>
              <a:sym typeface="Montserrat Medium"/>
            </a:endParaRPr>
          </a:p>
          <a:p>
            <a:pPr indent="-342900" lvl="0" marL="457200" rtl="0" algn="l">
              <a:spcBef>
                <a:spcPts val="0"/>
              </a:spcBef>
              <a:spcAft>
                <a:spcPts val="0"/>
              </a:spcAft>
              <a:buClr>
                <a:schemeClr val="dk1"/>
              </a:buClr>
              <a:buSzPts val="1800"/>
              <a:buFont typeface="Montserrat Medium"/>
              <a:buAutoNum type="arabicPeriod"/>
            </a:pPr>
            <a:r>
              <a:rPr lang="en" sz="1800">
                <a:solidFill>
                  <a:schemeClr val="dk1"/>
                </a:solidFill>
                <a:latin typeface="Montserrat Medium"/>
                <a:ea typeface="Montserrat Medium"/>
                <a:cs typeface="Montserrat Medium"/>
                <a:sym typeface="Montserrat Medium"/>
              </a:rPr>
              <a:t>Araventh M - 2019103508</a:t>
            </a:r>
            <a:endParaRPr sz="1800">
              <a:solidFill>
                <a:schemeClr val="dk1"/>
              </a:solidFill>
              <a:latin typeface="Montserrat Medium"/>
              <a:ea typeface="Montserrat Medium"/>
              <a:cs typeface="Montserrat Medium"/>
              <a:sym typeface="Montserrat Medium"/>
            </a:endParaRPr>
          </a:p>
          <a:p>
            <a:pPr indent="-342900" lvl="0" marL="457200" rtl="0" algn="l">
              <a:spcBef>
                <a:spcPts val="0"/>
              </a:spcBef>
              <a:spcAft>
                <a:spcPts val="0"/>
              </a:spcAft>
              <a:buClr>
                <a:schemeClr val="dk1"/>
              </a:buClr>
              <a:buSzPts val="1800"/>
              <a:buFont typeface="Montserrat Medium"/>
              <a:buAutoNum type="arabicPeriod"/>
            </a:pPr>
            <a:r>
              <a:rPr lang="en" sz="1800">
                <a:solidFill>
                  <a:schemeClr val="dk1"/>
                </a:solidFill>
                <a:latin typeface="Montserrat Medium"/>
                <a:ea typeface="Montserrat Medium"/>
                <a:cs typeface="Montserrat Medium"/>
                <a:sym typeface="Montserrat Medium"/>
              </a:rPr>
              <a:t>Gangaraju Tharun - 2019103520</a:t>
            </a:r>
            <a:endParaRPr sz="1800">
              <a:solidFill>
                <a:schemeClr val="dk1"/>
              </a:solidFill>
              <a:latin typeface="Montserrat Medium"/>
              <a:ea typeface="Montserrat Medium"/>
              <a:cs typeface="Montserrat Medium"/>
              <a:sym typeface="Montserrat Medium"/>
            </a:endParaRPr>
          </a:p>
          <a:p>
            <a:pPr indent="-342900" lvl="0" marL="457200" rtl="0" algn="l">
              <a:spcBef>
                <a:spcPts val="0"/>
              </a:spcBef>
              <a:spcAft>
                <a:spcPts val="0"/>
              </a:spcAft>
              <a:buClr>
                <a:schemeClr val="dk1"/>
              </a:buClr>
              <a:buSzPts val="1800"/>
              <a:buFont typeface="Montserrat Medium"/>
              <a:buAutoNum type="arabicPeriod"/>
            </a:pPr>
            <a:r>
              <a:rPr lang="en" sz="1800">
                <a:solidFill>
                  <a:schemeClr val="dk1"/>
                </a:solidFill>
                <a:latin typeface="Montserrat Medium"/>
                <a:ea typeface="Montserrat Medium"/>
                <a:cs typeface="Montserrat Medium"/>
                <a:sym typeface="Montserrat Medium"/>
              </a:rPr>
              <a:t>Sourabh Sonny - 2019103064</a:t>
            </a:r>
            <a:endParaRPr sz="1800">
              <a:solidFill>
                <a:schemeClr val="dk1"/>
              </a:solidFill>
              <a:latin typeface="Montserrat Medium"/>
              <a:ea typeface="Montserrat Medium"/>
              <a:cs typeface="Montserrat Medium"/>
              <a:sym typeface="Montserrat Medium"/>
            </a:endParaRPr>
          </a:p>
          <a:p>
            <a:pPr indent="-342900" lvl="0" marL="457200" rtl="0" algn="l">
              <a:spcBef>
                <a:spcPts val="0"/>
              </a:spcBef>
              <a:spcAft>
                <a:spcPts val="0"/>
              </a:spcAft>
              <a:buClr>
                <a:schemeClr val="dk1"/>
              </a:buClr>
              <a:buSzPts val="1800"/>
              <a:buFont typeface="Montserrat Medium"/>
              <a:buAutoNum type="arabicPeriod"/>
            </a:pPr>
            <a:r>
              <a:rPr lang="en" sz="1800">
                <a:solidFill>
                  <a:schemeClr val="dk1"/>
                </a:solidFill>
                <a:latin typeface="Montserrat Medium"/>
                <a:ea typeface="Montserrat Medium"/>
                <a:cs typeface="Montserrat Medium"/>
                <a:sym typeface="Montserrat Medium"/>
              </a:rPr>
              <a:t>Raj Kumar J - 2019103564</a:t>
            </a:r>
            <a:endParaRPr sz="1800">
              <a:solidFill>
                <a:schemeClr val="dk1"/>
              </a:solidFill>
              <a:latin typeface="Montserrat Medium"/>
              <a:ea typeface="Montserrat Medium"/>
              <a:cs typeface="Montserrat Medium"/>
              <a:sym typeface="Montserrat Medium"/>
            </a:endParaRPr>
          </a:p>
        </p:txBody>
      </p:sp>
      <p:sp>
        <p:nvSpPr>
          <p:cNvPr id="56" name="Google Shape;56;p13"/>
          <p:cNvSpPr txBox="1"/>
          <p:nvPr/>
        </p:nvSpPr>
        <p:spPr>
          <a:xfrm>
            <a:off x="2268570" y="2049350"/>
            <a:ext cx="3810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latin typeface="Montserrat SemiBold"/>
                <a:ea typeface="Montserrat SemiBold"/>
                <a:cs typeface="Montserrat SemiBold"/>
                <a:sym typeface="Montserrat SemiBold"/>
              </a:rPr>
              <a:t>PROJECT GUIDE : Dr. S BOSE</a:t>
            </a:r>
            <a:endParaRPr sz="17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nvSpPr>
        <p:spPr>
          <a:xfrm>
            <a:off x="568975" y="136575"/>
            <a:ext cx="580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1"/>
                </a:solidFill>
                <a:latin typeface="Montserrat"/>
                <a:ea typeface="Montserrat"/>
                <a:cs typeface="Montserrat"/>
                <a:sym typeface="Montserrat"/>
              </a:rPr>
              <a:t>DETAILS OF MODULES : </a:t>
            </a:r>
            <a:endParaRPr/>
          </a:p>
        </p:txBody>
      </p:sp>
      <p:sp>
        <p:nvSpPr>
          <p:cNvPr id="106" name="Google Shape;106;p22"/>
          <p:cNvSpPr txBox="1"/>
          <p:nvPr/>
        </p:nvSpPr>
        <p:spPr>
          <a:xfrm>
            <a:off x="637250" y="1195225"/>
            <a:ext cx="594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MONITORING PHASE :</a:t>
            </a:r>
            <a:endParaRPr sz="1600">
              <a:latin typeface="Montserrat SemiBold"/>
              <a:ea typeface="Montserrat SemiBold"/>
              <a:cs typeface="Montserrat SemiBold"/>
              <a:sym typeface="Montserrat SemiBold"/>
            </a:endParaRPr>
          </a:p>
        </p:txBody>
      </p:sp>
      <p:sp>
        <p:nvSpPr>
          <p:cNvPr id="107" name="Google Shape;107;p22"/>
          <p:cNvSpPr txBox="1"/>
          <p:nvPr/>
        </p:nvSpPr>
        <p:spPr>
          <a:xfrm>
            <a:off x="720000" y="1788825"/>
            <a:ext cx="7704000" cy="30168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It carries out two distinct tasks: feature extraction and traffic flow capture.</a:t>
            </a:r>
            <a:endParaRPr sz="1600">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The collected traffic flows is stored immediately in the shared queue.</a:t>
            </a:r>
            <a:endParaRPr sz="1600">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highlight>
                  <a:srgbClr val="FFFFFF"/>
                </a:highlight>
                <a:latin typeface="Montserrat Medium"/>
                <a:ea typeface="Montserrat Medium"/>
                <a:cs typeface="Montserrat Medium"/>
                <a:sym typeface="Montserrat Medium"/>
              </a:rPr>
              <a:t>Further, feature extractor handles every data packets in the shared queue</a:t>
            </a:r>
            <a:endParaRPr sz="1600">
              <a:solidFill>
                <a:schemeClr val="dk1"/>
              </a:solidFill>
              <a:highlight>
                <a:srgbClr val="FFFFFF"/>
              </a:highlight>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highlight>
                  <a:srgbClr val="FFFFFF"/>
                </a:highlight>
                <a:latin typeface="Montserrat Medium"/>
                <a:ea typeface="Montserrat Medium"/>
                <a:cs typeface="Montserrat Medium"/>
                <a:sym typeface="Montserrat Medium"/>
              </a:rPr>
              <a:t>Then it stores all of the extracted data packet characteristics in a data record or tuple and passes it to the next module.</a:t>
            </a:r>
            <a:endParaRPr sz="1600">
              <a:solidFill>
                <a:schemeClr val="dk1"/>
              </a:solidFill>
              <a:highlight>
                <a:srgbClr val="FFFFFF"/>
              </a:highlight>
              <a:latin typeface="Montserrat Medium"/>
              <a:ea typeface="Montserrat Medium"/>
              <a:cs typeface="Montserrat Medium"/>
              <a:sym typeface="Montserrat Medium"/>
            </a:endParaRPr>
          </a:p>
        </p:txBody>
      </p:sp>
      <p:sp>
        <p:nvSpPr>
          <p:cNvPr id="108" name="Google Shape;108;p22"/>
          <p:cNvSpPr txBox="1"/>
          <p:nvPr/>
        </p:nvSpPr>
        <p:spPr>
          <a:xfrm>
            <a:off x="720000" y="2913675"/>
            <a:ext cx="59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109" name="Google Shape;109;p22"/>
          <p:cNvSpPr txBox="1"/>
          <p:nvPr/>
        </p:nvSpPr>
        <p:spPr>
          <a:xfrm>
            <a:off x="720000" y="3591275"/>
            <a:ext cx="74193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671325" y="978675"/>
            <a:ext cx="83298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Montserrat SemiBold"/>
                <a:ea typeface="Montserrat SemiBold"/>
                <a:cs typeface="Montserrat SemiBold"/>
                <a:sym typeface="Montserrat SemiBold"/>
              </a:rPr>
              <a:t>PROCESSING PHASE :</a:t>
            </a:r>
            <a:endParaRPr sz="16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6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600">
              <a:solidFill>
                <a:schemeClr val="dk1"/>
              </a:solidFill>
              <a:latin typeface="Montserrat SemiBold"/>
              <a:ea typeface="Montserrat SemiBold"/>
              <a:cs typeface="Montserrat SemiBold"/>
              <a:sym typeface="Montserrat SemiBold"/>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It tries to assign the already seen data into the proper class label</a:t>
            </a:r>
            <a:endParaRPr sz="1600">
              <a:solidFill>
                <a:schemeClr val="dk1"/>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It will be determined by using the Signature based detection(Decision Tree)</a:t>
            </a:r>
            <a:endParaRPr sz="1600">
              <a:solidFill>
                <a:schemeClr val="dk1"/>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Stores the labeled data into the main database</a:t>
            </a:r>
            <a:endParaRPr sz="1600">
              <a:solidFill>
                <a:schemeClr val="dk1"/>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There will be unseen database where the unseen data will store, which contains unlabeled datasets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nvSpPr>
        <p:spPr>
          <a:xfrm>
            <a:off x="626025" y="341839"/>
            <a:ext cx="594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ANALYSIS</a:t>
            </a:r>
            <a:r>
              <a:rPr lang="en" sz="1600">
                <a:latin typeface="Montserrat SemiBold"/>
                <a:ea typeface="Montserrat SemiBold"/>
                <a:cs typeface="Montserrat SemiBold"/>
                <a:sym typeface="Montserrat SemiBold"/>
              </a:rPr>
              <a:t> PHASE :</a:t>
            </a:r>
            <a:endParaRPr sz="1600">
              <a:latin typeface="Montserrat SemiBold"/>
              <a:ea typeface="Montserrat SemiBold"/>
              <a:cs typeface="Montserrat SemiBold"/>
              <a:sym typeface="Montserrat SemiBold"/>
            </a:endParaRPr>
          </a:p>
        </p:txBody>
      </p:sp>
      <p:sp>
        <p:nvSpPr>
          <p:cNvPr id="120" name="Google Shape;120;p24"/>
          <p:cNvSpPr txBox="1"/>
          <p:nvPr/>
        </p:nvSpPr>
        <p:spPr>
          <a:xfrm>
            <a:off x="720000" y="776178"/>
            <a:ext cx="7704000" cy="41250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Labeled and seen data will come as an input to this phase</a:t>
            </a:r>
            <a:endParaRPr sz="1600">
              <a:solidFill>
                <a:schemeClr val="dk1"/>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highlight>
                  <a:srgbClr val="FFFFFF"/>
                </a:highlight>
                <a:latin typeface="Montserrat Medium"/>
                <a:ea typeface="Montserrat Medium"/>
                <a:cs typeface="Montserrat Medium"/>
                <a:sym typeface="Montserrat Medium"/>
              </a:rPr>
              <a:t>Performs pre-training and training phases of the deep learning models</a:t>
            </a:r>
            <a:endParaRPr sz="1600">
              <a:solidFill>
                <a:schemeClr val="dk1"/>
              </a:solidFill>
              <a:highlight>
                <a:srgbClr val="FFFFFF"/>
              </a:highlight>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highlight>
                  <a:srgbClr val="FFFFFF"/>
                </a:highlight>
                <a:latin typeface="Montserrat Medium"/>
                <a:ea typeface="Montserrat Medium"/>
                <a:cs typeface="Montserrat Medium"/>
                <a:sym typeface="Montserrat Medium"/>
              </a:rPr>
              <a:t>Executes the double PSO based algorithm for both feature and </a:t>
            </a:r>
            <a:r>
              <a:rPr lang="en" sz="1600">
                <a:solidFill>
                  <a:schemeClr val="dk1"/>
                </a:solidFill>
                <a:highlight>
                  <a:srgbClr val="FFFFFF"/>
                </a:highlight>
                <a:latin typeface="Montserrat Medium"/>
                <a:ea typeface="Montserrat Medium"/>
                <a:cs typeface="Montserrat Medium"/>
                <a:sym typeface="Montserrat Medium"/>
              </a:rPr>
              <a:t>hyperparameter</a:t>
            </a:r>
            <a:r>
              <a:rPr lang="en" sz="1600">
                <a:solidFill>
                  <a:schemeClr val="dk1"/>
                </a:solidFill>
                <a:highlight>
                  <a:srgbClr val="FFFFFF"/>
                </a:highlight>
                <a:latin typeface="Montserrat Medium"/>
                <a:ea typeface="Montserrat Medium"/>
                <a:cs typeface="Montserrat Medium"/>
                <a:sym typeface="Montserrat Medium"/>
              </a:rPr>
              <a:t> selection</a:t>
            </a:r>
            <a:endParaRPr sz="1600">
              <a:solidFill>
                <a:schemeClr val="dk1"/>
              </a:solidFill>
              <a:highlight>
                <a:srgbClr val="FFFFFF"/>
              </a:highlight>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highlight>
                  <a:srgbClr val="FFFFFF"/>
                </a:highlight>
                <a:latin typeface="Montserrat Medium"/>
                <a:ea typeface="Montserrat Medium"/>
                <a:cs typeface="Montserrat Medium"/>
                <a:sym typeface="Montserrat Medium"/>
              </a:rPr>
              <a:t>After applying the upper level of the double PSO based algorithm we will get optimal feature subset as the output</a:t>
            </a:r>
            <a:endParaRPr sz="1600">
              <a:solidFill>
                <a:schemeClr val="dk1"/>
              </a:solidFill>
              <a:highlight>
                <a:srgbClr val="FFFFFF"/>
              </a:highlight>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highlight>
                  <a:srgbClr val="FFFFFF"/>
                </a:highlight>
                <a:latin typeface="Montserrat Medium"/>
                <a:ea typeface="Montserrat Medium"/>
                <a:cs typeface="Montserrat Medium"/>
                <a:sym typeface="Montserrat Medium"/>
              </a:rPr>
              <a:t>After applying the lower level we will get optimal hyper parameter vector</a:t>
            </a:r>
            <a:endParaRPr sz="1600">
              <a:solidFill>
                <a:schemeClr val="dk1"/>
              </a:solidFill>
              <a:highlight>
                <a:srgbClr val="FFFFFF"/>
              </a:highlight>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highlight>
                  <a:srgbClr val="FFFFFF"/>
                </a:highlight>
                <a:latin typeface="Montserrat Medium"/>
                <a:ea typeface="Montserrat Medium"/>
                <a:cs typeface="Montserrat Medium"/>
                <a:sym typeface="Montserrat Medium"/>
              </a:rPr>
              <a:t>After training the model we will get the predicted output for the labeled and seen data</a:t>
            </a:r>
            <a:endParaRPr sz="1600">
              <a:solidFill>
                <a:schemeClr val="dk1"/>
              </a:solidFill>
              <a:highlight>
                <a:srgbClr val="FFFFFF"/>
              </a:highlight>
              <a:latin typeface="Montserrat Medium"/>
              <a:ea typeface="Montserrat Medium"/>
              <a:cs typeface="Montserrat Medium"/>
              <a:sym typeface="Montserrat Medium"/>
            </a:endParaRPr>
          </a:p>
        </p:txBody>
      </p:sp>
      <p:sp>
        <p:nvSpPr>
          <p:cNvPr id="121" name="Google Shape;121;p24"/>
          <p:cNvSpPr txBox="1"/>
          <p:nvPr/>
        </p:nvSpPr>
        <p:spPr>
          <a:xfrm>
            <a:off x="720000" y="3044872"/>
            <a:ext cx="74193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l">
              <a:spcBef>
                <a:spcPts val="0"/>
              </a:spcBef>
              <a:spcAft>
                <a:spcPts val="0"/>
              </a:spcAft>
              <a:buClr>
                <a:schemeClr val="dk1"/>
              </a:buClr>
              <a:buSzPts val="1100"/>
              <a:buFont typeface="Arial"/>
              <a:buNone/>
            </a:pPr>
            <a:r>
              <a:t/>
            </a:r>
            <a:endParaRPr>
              <a:latin typeface="Montserrat Medium"/>
              <a:ea typeface="Montserrat Medium"/>
              <a:cs typeface="Montserrat Medium"/>
              <a:sym typeface="Montserra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512225" y="216575"/>
            <a:ext cx="8215800" cy="513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Montserrat SemiBold"/>
                <a:ea typeface="Montserrat SemiBold"/>
                <a:cs typeface="Montserrat SemiBold"/>
                <a:sym typeface="Montserrat SemiBold"/>
              </a:rPr>
              <a:t>MONITORING </a:t>
            </a:r>
            <a:r>
              <a:rPr lang="en" sz="1500">
                <a:solidFill>
                  <a:schemeClr val="dk1"/>
                </a:solidFill>
                <a:latin typeface="Montserrat SemiBold"/>
                <a:ea typeface="Montserrat SemiBold"/>
                <a:cs typeface="Montserrat SemiBold"/>
                <a:sym typeface="Montserrat SemiBold"/>
              </a:rPr>
              <a:t>PHASE :</a:t>
            </a:r>
            <a:endParaRPr sz="1500">
              <a:solidFill>
                <a:schemeClr val="dk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42900" lvl="0" marL="457200" rtl="0" algn="l">
              <a:lnSpc>
                <a:spcPct val="150000"/>
              </a:lnSpc>
              <a:spcBef>
                <a:spcPts val="0"/>
              </a:spcBef>
              <a:spcAft>
                <a:spcPts val="0"/>
              </a:spcAft>
              <a:buClr>
                <a:schemeClr val="dk1"/>
              </a:buClr>
              <a:buSzPts val="1800"/>
              <a:buFont typeface="Montserrat Medium"/>
              <a:buChar char="●"/>
            </a:pPr>
            <a:r>
              <a:rPr lang="en" sz="1600">
                <a:solidFill>
                  <a:schemeClr val="dk1"/>
                </a:solidFill>
                <a:latin typeface="Montserrat Medium"/>
                <a:ea typeface="Montserrat Medium"/>
                <a:cs typeface="Montserrat Medium"/>
                <a:sym typeface="Montserrat Medium"/>
              </a:rPr>
              <a:t>The prediction module, which performs two sequential tasks</a:t>
            </a:r>
            <a:endParaRPr sz="1600">
              <a:solidFill>
                <a:schemeClr val="dk1"/>
              </a:solidFill>
              <a:latin typeface="Montserrat Medium"/>
              <a:ea typeface="Montserrat Medium"/>
              <a:cs typeface="Montserrat Medium"/>
              <a:sym typeface="Montserrat Medium"/>
            </a:endParaRPr>
          </a:p>
          <a:p>
            <a:pPr indent="-342900" lvl="0" marL="457200" rtl="0" algn="l">
              <a:lnSpc>
                <a:spcPct val="150000"/>
              </a:lnSpc>
              <a:spcBef>
                <a:spcPts val="0"/>
              </a:spcBef>
              <a:spcAft>
                <a:spcPts val="0"/>
              </a:spcAft>
              <a:buClr>
                <a:schemeClr val="dk1"/>
              </a:buClr>
              <a:buSzPts val="1800"/>
              <a:buFont typeface="Montserrat Medium"/>
              <a:buChar char="●"/>
            </a:pPr>
            <a:r>
              <a:rPr lang="en" sz="1600">
                <a:solidFill>
                  <a:schemeClr val="dk1"/>
                </a:solidFill>
                <a:latin typeface="Montserrat Medium"/>
                <a:ea typeface="Montserrat Medium"/>
                <a:cs typeface="Montserrat Medium"/>
                <a:sym typeface="Montserrat Medium"/>
              </a:rPr>
              <a:t>The first step is to build the bagging ensemble system utilising the previously trained KNN, Random Forest, and SVM models. </a:t>
            </a:r>
            <a:endParaRPr sz="1600">
              <a:solidFill>
                <a:schemeClr val="dk1"/>
              </a:solidFill>
              <a:latin typeface="Montserrat Medium"/>
              <a:ea typeface="Montserrat Medium"/>
              <a:cs typeface="Montserrat Medium"/>
              <a:sym typeface="Montserrat Medium"/>
            </a:endParaRPr>
          </a:p>
          <a:p>
            <a:pPr indent="-342900" lvl="0" marL="457200" rtl="0" algn="l">
              <a:lnSpc>
                <a:spcPct val="150000"/>
              </a:lnSpc>
              <a:spcBef>
                <a:spcPts val="0"/>
              </a:spcBef>
              <a:spcAft>
                <a:spcPts val="0"/>
              </a:spcAft>
              <a:buClr>
                <a:schemeClr val="dk1"/>
              </a:buClr>
              <a:buSzPts val="1800"/>
              <a:buFont typeface="Montserrat Medium"/>
              <a:buChar char="●"/>
            </a:pPr>
            <a:r>
              <a:rPr lang="en" sz="1600">
                <a:solidFill>
                  <a:schemeClr val="dk1"/>
                </a:solidFill>
                <a:latin typeface="Montserrat Medium"/>
                <a:ea typeface="Montserrat Medium"/>
                <a:cs typeface="Montserrat Medium"/>
                <a:sym typeface="Montserrat Medium"/>
              </a:rPr>
              <a:t>The processing module then obtains a duplicate of the unseen database and does data preprocessing on it as well. </a:t>
            </a:r>
            <a:endParaRPr sz="1600">
              <a:solidFill>
                <a:schemeClr val="dk1"/>
              </a:solidFill>
              <a:latin typeface="Montserrat Medium"/>
              <a:ea typeface="Montserrat Medium"/>
              <a:cs typeface="Montserrat Medium"/>
              <a:sym typeface="Montserrat Medium"/>
            </a:endParaRPr>
          </a:p>
          <a:p>
            <a:pPr indent="-342900" lvl="0" marL="457200" rtl="0" algn="l">
              <a:lnSpc>
                <a:spcPct val="150000"/>
              </a:lnSpc>
              <a:spcBef>
                <a:spcPts val="0"/>
              </a:spcBef>
              <a:spcAft>
                <a:spcPts val="0"/>
              </a:spcAft>
              <a:buClr>
                <a:schemeClr val="dk1"/>
              </a:buClr>
              <a:buSzPts val="1800"/>
              <a:buFont typeface="Montserrat Medium"/>
              <a:buChar char="●"/>
            </a:pPr>
            <a:r>
              <a:rPr lang="en" sz="1600">
                <a:solidFill>
                  <a:schemeClr val="dk1"/>
                </a:solidFill>
                <a:latin typeface="Montserrat Medium"/>
                <a:ea typeface="Montserrat Medium"/>
                <a:cs typeface="Montserrat Medium"/>
                <a:sym typeface="Montserrat Medium"/>
              </a:rPr>
              <a:t>The prediction module's second purpose is to successively choose a data record from the preprocessed unseen database. </a:t>
            </a:r>
            <a:endParaRPr sz="1600">
              <a:solidFill>
                <a:schemeClr val="dk1"/>
              </a:solidFill>
              <a:latin typeface="Montserrat Medium"/>
              <a:ea typeface="Montserrat Medium"/>
              <a:cs typeface="Montserrat Medium"/>
              <a:sym typeface="Montserrat Medium"/>
            </a:endParaRPr>
          </a:p>
          <a:p>
            <a:pPr indent="-342900" lvl="0" marL="457200" rtl="0" algn="l">
              <a:lnSpc>
                <a:spcPct val="150000"/>
              </a:lnSpc>
              <a:spcBef>
                <a:spcPts val="0"/>
              </a:spcBef>
              <a:spcAft>
                <a:spcPts val="0"/>
              </a:spcAft>
              <a:buClr>
                <a:schemeClr val="dk1"/>
              </a:buClr>
              <a:buSzPts val="1800"/>
              <a:buFont typeface="Montserrat Medium"/>
              <a:buChar char="●"/>
            </a:pPr>
            <a:r>
              <a:rPr lang="en" sz="1600">
                <a:solidFill>
                  <a:schemeClr val="dk1"/>
                </a:solidFill>
                <a:latin typeface="Montserrat Medium"/>
                <a:ea typeface="Montserrat Medium"/>
                <a:cs typeface="Montserrat Medium"/>
                <a:sym typeface="Montserrat Medium"/>
              </a:rPr>
              <a:t>Following that, the selected data record is tested using the bagging ensemble system, and the majority voting engine's final judgement is sent to the response module.</a:t>
            </a:r>
            <a:endParaRPr sz="1600">
              <a:solidFill>
                <a:schemeClr val="dk1"/>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1500">
              <a:solidFill>
                <a:schemeClr val="dk1"/>
              </a:solidFill>
              <a:latin typeface="Montserrat Medium"/>
              <a:ea typeface="Montserrat Medium"/>
              <a:cs typeface="Montserrat Medium"/>
              <a:sym typeface="Montserrat Medium"/>
            </a:endParaRPr>
          </a:p>
          <a:p>
            <a:pPr indent="0" lvl="0" marL="914400" rtl="0" algn="l">
              <a:lnSpc>
                <a:spcPct val="115000"/>
              </a:lnSpc>
              <a:spcBef>
                <a:spcPts val="0"/>
              </a:spcBef>
              <a:spcAft>
                <a:spcPts val="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nvSpPr>
        <p:spPr>
          <a:xfrm>
            <a:off x="533400" y="152400"/>
            <a:ext cx="8500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rPr lang="en" sz="1600">
                <a:solidFill>
                  <a:schemeClr val="dk1"/>
                </a:solidFill>
                <a:latin typeface="Montserrat SemiBold"/>
                <a:ea typeface="Montserrat SemiBold"/>
                <a:cs typeface="Montserrat SemiBold"/>
                <a:sym typeface="Montserrat SemiBold"/>
              </a:rPr>
              <a:t>RESPONSE PHASE :</a:t>
            </a:r>
            <a:endParaRPr sz="16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600">
              <a:solidFill>
                <a:schemeClr val="dk1"/>
              </a:solidFill>
              <a:latin typeface="Montserrat SemiBold"/>
              <a:ea typeface="Montserrat SemiBold"/>
              <a:cs typeface="Montserrat SemiBold"/>
              <a:sym typeface="Montserrat SemiBold"/>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After combining the base model and the input dataset the result will be either Normal or Attack traffic</a:t>
            </a:r>
            <a:endParaRPr sz="1600">
              <a:solidFill>
                <a:schemeClr val="dk1"/>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result will be updated into the main database.</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nvSpPr>
        <p:spPr>
          <a:xfrm>
            <a:off x="577886" y="235750"/>
            <a:ext cx="5066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Montserrat"/>
                <a:ea typeface="Montserrat"/>
                <a:cs typeface="Montserrat"/>
                <a:sym typeface="Montserrat"/>
              </a:rPr>
              <a:t>DATASET : </a:t>
            </a:r>
            <a:endParaRPr b="1" sz="2500">
              <a:latin typeface="Montserrat"/>
              <a:ea typeface="Montserrat"/>
              <a:cs typeface="Montserrat"/>
              <a:sym typeface="Montserrat"/>
            </a:endParaRPr>
          </a:p>
        </p:txBody>
      </p:sp>
      <p:sp>
        <p:nvSpPr>
          <p:cNvPr id="137" name="Google Shape;137;p27"/>
          <p:cNvSpPr txBox="1"/>
          <p:nvPr/>
        </p:nvSpPr>
        <p:spPr>
          <a:xfrm>
            <a:off x="688375" y="900850"/>
            <a:ext cx="7980000" cy="4863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Canadian Institute for Cybersecurity Intrusion Detection Systems 2017 (</a:t>
            </a:r>
            <a:r>
              <a:rPr lang="en" sz="1600">
                <a:solidFill>
                  <a:schemeClr val="dk1"/>
                </a:solidFill>
                <a:latin typeface="Montserrat Medium"/>
                <a:ea typeface="Montserrat Medium"/>
                <a:cs typeface="Montserrat Medium"/>
                <a:sym typeface="Montserrat Medium"/>
              </a:rPr>
              <a:t>CICIDS2017) is a fully labelled dataset with 80 network traffic characteristics derived from raw pcap data using the CICFlowMeter. Furthermore, the traits are retrieved and estimated for both benign and malicious flows depending on various applications and network protocols. </a:t>
            </a:r>
            <a:endParaRPr sz="1600">
              <a:solidFill>
                <a:schemeClr val="dk1"/>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They carried out 20 distinct attack types in order to cover a wide range of frequent attack scenarios, which may be classified into seven broad attack families or categories, namely, Brute Force, Heartbleed, Botnet, Denial of Service (DoS), DDoS, Web assault, and Infiltration.</a:t>
            </a:r>
            <a:endParaRPr sz="1600">
              <a:solidFill>
                <a:schemeClr val="dk1"/>
              </a:solidFill>
              <a:latin typeface="Montserrat Medium"/>
              <a:ea typeface="Montserrat Medium"/>
              <a:cs typeface="Montserrat Medium"/>
              <a:sym typeface="Montserrat Medium"/>
            </a:endParaRPr>
          </a:p>
          <a:p>
            <a:pPr indent="0" lvl="0" marL="457200" rtl="0" algn="l">
              <a:lnSpc>
                <a:spcPct val="150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t/>
            </a:r>
            <a:endParaRPr sz="1600">
              <a:solidFill>
                <a:srgbClr val="353740"/>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t/>
            </a:r>
            <a:endParaRPr sz="1600">
              <a:solidFill>
                <a:srgbClr val="353740"/>
              </a:solidFill>
              <a:latin typeface="Montserrat Medium"/>
              <a:ea typeface="Montserrat Medium"/>
              <a:cs typeface="Montserrat Medium"/>
              <a:sym typeface="Montserrat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nvSpPr>
        <p:spPr>
          <a:xfrm>
            <a:off x="637400" y="567556"/>
            <a:ext cx="7971000" cy="2277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Here, in this project we are going to use 40 optimal features for this IDS. Some of those are Source Ip, Destination Ip, Source port, Destination port, Transport protocol, No of Submitted bytes, transmitted packets, Flow duration, Active mean etc..</a:t>
            </a:r>
            <a:endParaRPr sz="1600">
              <a:solidFill>
                <a:schemeClr val="dk1"/>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t/>
            </a:r>
            <a:endParaRPr sz="1600">
              <a:solidFill>
                <a:srgbClr val="353740"/>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t/>
            </a:r>
            <a:endParaRPr sz="1600">
              <a:solidFill>
                <a:srgbClr val="353740"/>
              </a:solidFill>
              <a:latin typeface="Montserrat Medium"/>
              <a:ea typeface="Montserrat Medium"/>
              <a:cs typeface="Montserrat Medium"/>
              <a:sym typeface="Montserrat Medium"/>
            </a:endParaRPr>
          </a:p>
        </p:txBody>
      </p:sp>
      <p:pic>
        <p:nvPicPr>
          <p:cNvPr id="143" name="Google Shape;143;p28"/>
          <p:cNvPicPr preferRelativeResize="0"/>
          <p:nvPr/>
        </p:nvPicPr>
        <p:blipFill>
          <a:blip r:embed="rId3">
            <a:alphaModFix/>
          </a:blip>
          <a:stretch>
            <a:fillRect/>
          </a:stretch>
        </p:blipFill>
        <p:spPr>
          <a:xfrm>
            <a:off x="2694775" y="2354900"/>
            <a:ext cx="3802201" cy="1993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nvSpPr>
        <p:spPr>
          <a:xfrm>
            <a:off x="443950" y="101800"/>
            <a:ext cx="627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Montserrat"/>
                <a:ea typeface="Montserrat"/>
                <a:cs typeface="Montserrat"/>
                <a:sym typeface="Montserrat"/>
              </a:rPr>
              <a:t>PERFORMANCE MEASURES : </a:t>
            </a:r>
            <a:endParaRPr b="1" sz="2500">
              <a:latin typeface="Montserrat"/>
              <a:ea typeface="Montserrat"/>
              <a:cs typeface="Montserrat"/>
              <a:sym typeface="Montserrat"/>
            </a:endParaRPr>
          </a:p>
        </p:txBody>
      </p:sp>
      <p:sp>
        <p:nvSpPr>
          <p:cNvPr id="149" name="Google Shape;149;p29"/>
          <p:cNvSpPr txBox="1"/>
          <p:nvPr/>
        </p:nvSpPr>
        <p:spPr>
          <a:xfrm>
            <a:off x="626025" y="628725"/>
            <a:ext cx="8238600" cy="4494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latin typeface="Montserrat SemiBold"/>
                <a:ea typeface="Montserrat SemiBold"/>
                <a:cs typeface="Montserrat SemiBold"/>
                <a:sym typeface="Montserrat SemiBold"/>
              </a:rPr>
              <a:t>THRESHOLD</a:t>
            </a:r>
            <a:r>
              <a:rPr lang="en" sz="1600">
                <a:latin typeface="Montserrat SemiBold"/>
                <a:ea typeface="Montserrat SemiBold"/>
                <a:cs typeface="Montserrat SemiBold"/>
                <a:sym typeface="Montserrat SemiBold"/>
              </a:rPr>
              <a:t> METRICS :</a:t>
            </a:r>
            <a:endParaRPr sz="1600">
              <a:latin typeface="Montserrat SemiBold"/>
              <a:ea typeface="Montserrat SemiBold"/>
              <a:cs typeface="Montserrat SemiBold"/>
              <a:sym typeface="Montserrat SemiBold"/>
            </a:endParaRPr>
          </a:p>
          <a:p>
            <a:pPr indent="-330200" lvl="0" marL="457200" rtl="0" algn="l">
              <a:lnSpc>
                <a:spcPct val="150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Classification Rate (CR)</a:t>
            </a:r>
            <a:endParaRPr sz="1600">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F Measure (FM)</a:t>
            </a:r>
            <a:endParaRPr sz="1600">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Cost Per Example (CPE)</a:t>
            </a:r>
            <a:endParaRPr sz="16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lang="en" sz="1600">
                <a:latin typeface="Montserrat SemiBold"/>
                <a:ea typeface="Montserrat SemiBold"/>
                <a:cs typeface="Montserrat SemiBold"/>
                <a:sym typeface="Montserrat SemiBold"/>
              </a:rPr>
              <a:t>RANKING METRICS :</a:t>
            </a:r>
            <a:endParaRPr sz="1600">
              <a:latin typeface="Montserrat SemiBold"/>
              <a:ea typeface="Montserrat SemiBold"/>
              <a:cs typeface="Montserrat SemiBold"/>
              <a:sym typeface="Montserrat SemiBold"/>
            </a:endParaRPr>
          </a:p>
          <a:p>
            <a:pPr indent="-330200" lvl="0" marL="457200" rtl="0" algn="l">
              <a:lnSpc>
                <a:spcPct val="150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False Positive Rate (FPR)</a:t>
            </a:r>
            <a:endParaRPr sz="1600">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Detection Rate (DR)</a:t>
            </a:r>
            <a:endParaRPr sz="1600">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Intrusion Detection Capability (CID)</a:t>
            </a:r>
            <a:endParaRPr sz="1600">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Precision</a:t>
            </a:r>
            <a:r>
              <a:rPr lang="en" sz="1600">
                <a:latin typeface="Montserrat Medium"/>
                <a:ea typeface="Montserrat Medium"/>
                <a:cs typeface="Montserrat Medium"/>
                <a:sym typeface="Montserrat Medium"/>
              </a:rPr>
              <a:t> (PR)</a:t>
            </a:r>
            <a:endParaRPr sz="1600">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Area Under ROC Curve (AUC)</a:t>
            </a:r>
            <a:endParaRPr sz="16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lang="en" sz="1600">
                <a:latin typeface="Montserrat SemiBold"/>
                <a:ea typeface="Montserrat SemiBold"/>
                <a:cs typeface="Montserrat SemiBold"/>
                <a:sym typeface="Montserrat SemiBold"/>
              </a:rPr>
              <a:t>PROBABILITY METRICS :</a:t>
            </a:r>
            <a:endParaRPr sz="1600">
              <a:latin typeface="Montserrat SemiBold"/>
              <a:ea typeface="Montserrat SemiBold"/>
              <a:cs typeface="Montserrat SemiBold"/>
              <a:sym typeface="Montserrat SemiBold"/>
            </a:endParaRPr>
          </a:p>
          <a:p>
            <a:pPr indent="-330200" lvl="0" marL="457200" rtl="0" algn="l">
              <a:lnSpc>
                <a:spcPct val="150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Root Mean Square Error (RMSE)</a:t>
            </a:r>
            <a:endParaRPr sz="1600">
              <a:latin typeface="Montserrat Medium"/>
              <a:ea typeface="Montserrat Medium"/>
              <a:cs typeface="Montserrat Medium"/>
              <a:sym typeface="Montserrat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nvSpPr>
        <p:spPr>
          <a:xfrm>
            <a:off x="478086" y="33125"/>
            <a:ext cx="3265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1"/>
                </a:solidFill>
                <a:latin typeface="Montserrat"/>
                <a:ea typeface="Montserrat"/>
                <a:cs typeface="Montserrat"/>
                <a:sym typeface="Montserrat"/>
              </a:rPr>
              <a:t>REFERENCES :</a:t>
            </a:r>
            <a:r>
              <a:rPr b="1" lang="en" sz="3100">
                <a:solidFill>
                  <a:schemeClr val="dk1"/>
                </a:solidFill>
                <a:latin typeface="Montserrat"/>
                <a:ea typeface="Montserrat"/>
                <a:cs typeface="Montserrat"/>
                <a:sym typeface="Montserrat"/>
              </a:rPr>
              <a:t> </a:t>
            </a:r>
            <a:endParaRPr/>
          </a:p>
        </p:txBody>
      </p:sp>
      <p:sp>
        <p:nvSpPr>
          <p:cNvPr id="155" name="Google Shape;155;p30"/>
          <p:cNvSpPr txBox="1"/>
          <p:nvPr/>
        </p:nvSpPr>
        <p:spPr>
          <a:xfrm>
            <a:off x="705675" y="711825"/>
            <a:ext cx="76926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highlight>
                  <a:schemeClr val="lt1"/>
                </a:highlight>
                <a:latin typeface="Montserrat Medium"/>
                <a:ea typeface="Montserrat Medium"/>
                <a:cs typeface="Montserrat Medium"/>
                <a:sym typeface="Montserrat Medium"/>
              </a:rPr>
              <a:t>W. Wang, X. Du, D. Shan, R. Qin and N. Wang, "Cloud Intrusion Detection Method Based on Stacked Contractive Auto-Encoder and Support Vector Machine," in </a:t>
            </a:r>
            <a:r>
              <a:rPr i="1" lang="en">
                <a:solidFill>
                  <a:schemeClr val="dk1"/>
                </a:solidFill>
                <a:highlight>
                  <a:schemeClr val="lt1"/>
                </a:highlight>
                <a:latin typeface="Montserrat Medium"/>
                <a:ea typeface="Montserrat Medium"/>
                <a:cs typeface="Montserrat Medium"/>
                <a:sym typeface="Montserrat Medium"/>
              </a:rPr>
              <a:t>IEEE Transactions on Cloud Computing</a:t>
            </a:r>
            <a:r>
              <a:rPr lang="en">
                <a:solidFill>
                  <a:schemeClr val="dk1"/>
                </a:solidFill>
                <a:highlight>
                  <a:schemeClr val="lt1"/>
                </a:highlight>
                <a:latin typeface="Montserrat Medium"/>
                <a:ea typeface="Montserrat Medium"/>
                <a:cs typeface="Montserrat Medium"/>
                <a:sym typeface="Montserrat Medium"/>
              </a:rPr>
              <a:t>, vol. 10, no. 3, pp. 1634-1646, 1 July-Sept. 2022.</a:t>
            </a:r>
            <a:endParaRPr>
              <a:solidFill>
                <a:schemeClr val="dk1"/>
              </a:solidFill>
              <a:highlight>
                <a:schemeClr val="lt1"/>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a:solidFill>
                <a:schemeClr val="dk1"/>
              </a:solidFill>
              <a:highlight>
                <a:schemeClr val="lt1"/>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lang="en">
                <a:solidFill>
                  <a:schemeClr val="dk1"/>
                </a:solidFill>
                <a:latin typeface="Montserrat Medium"/>
                <a:ea typeface="Montserrat Medium"/>
                <a:cs typeface="Montserrat Medium"/>
                <a:sym typeface="Montserrat Medium"/>
              </a:rPr>
              <a:t>F. I. Shiri, B. Shanmugam and N. B. Idris, "A parallel technique for improving the performance of signature-based network intrusion detection system," 2011 IEEE 3rd International Conference on Communication Software and Networks, 2011, pp. 692-696.</a:t>
            </a:r>
            <a:endParaRPr>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lang="en">
                <a:solidFill>
                  <a:schemeClr val="dk1"/>
                </a:solidFill>
                <a:latin typeface="Montserrat Medium"/>
                <a:ea typeface="Montserrat Medium"/>
                <a:cs typeface="Montserrat Medium"/>
                <a:sym typeface="Montserrat Medium"/>
              </a:rPr>
              <a:t>A. M. Vartouni, S. S. Kashi and M. Teshnehlab, "An anomaly detection method to detect web attacks using Stacked Auto-Encoder," 2018 6th Iranian Joint Congress on Fuzzy and Intelligent Systems (CFIS), 2018, pp. 131-134.</a:t>
            </a:r>
            <a:endParaRPr>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chemeClr val="lt1"/>
                </a:highlight>
                <a:latin typeface="Montserrat Medium"/>
                <a:ea typeface="Montserrat Medium"/>
                <a:cs typeface="Montserrat Medium"/>
                <a:sym typeface="Montserrat Medium"/>
              </a:rPr>
              <a:t>A. Kannan, G. Q. Maguire Jr., A. Sharma and P. Schoo, "Genetic Algorithm Based Feature Selection Algorithm for Effective Intrusion Detection in Cloud Networks," 2012 IEEE 12th International Conference on Data Mining Workshops, 2012, pp. 416-423.</a:t>
            </a:r>
            <a:endParaRPr>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nvSpPr>
        <p:spPr>
          <a:xfrm>
            <a:off x="630775" y="159600"/>
            <a:ext cx="7692600" cy="4824300"/>
          </a:xfrm>
          <a:prstGeom prst="rect">
            <a:avLst/>
          </a:prstGeom>
          <a:noFill/>
          <a:ln>
            <a:noFill/>
          </a:ln>
        </p:spPr>
        <p:txBody>
          <a:bodyPr anchorCtr="0" anchor="t" bIns="91425" lIns="91425" spcFirstLastPara="1" rIns="91425" wrap="square" tIns="91425">
            <a:spAutoFit/>
          </a:bodyPr>
          <a:lstStyle/>
          <a:p>
            <a:pPr indent="0" lvl="0" marL="0" rtl="0" algn="just">
              <a:lnSpc>
                <a:spcPct val="114000"/>
              </a:lnSpc>
              <a:spcBef>
                <a:spcPts val="0"/>
              </a:spcBef>
              <a:spcAft>
                <a:spcPts val="0"/>
              </a:spcAft>
              <a:buClr>
                <a:schemeClr val="dk1"/>
              </a:buClr>
              <a:buSzPts val="1100"/>
              <a:buFont typeface="Arial"/>
              <a:buNone/>
            </a:pPr>
            <a:r>
              <a:rPr lang="en">
                <a:solidFill>
                  <a:schemeClr val="dk1"/>
                </a:solidFill>
                <a:highlight>
                  <a:srgbClr val="FFFFFF"/>
                </a:highlight>
                <a:latin typeface="Montserrat Medium"/>
                <a:ea typeface="Montserrat Medium"/>
                <a:cs typeface="Montserrat Medium"/>
                <a:sym typeface="Montserrat Medium"/>
              </a:rPr>
              <a:t>H. A. Kholidy and F. Baiardi, "CIDS: A Framework for Intrusion Detection in Cloud Systems," 2012 Ninth International Conference on Information Technology - New Generations, Las Vegas, NV, USA, 2012, pp. 379-385</a:t>
            </a:r>
            <a:endParaRPr>
              <a:solidFill>
                <a:schemeClr val="dk1"/>
              </a:solidFill>
              <a:highlight>
                <a:srgbClr val="FFFFFF"/>
              </a:highlight>
              <a:latin typeface="Montserrat Medium"/>
              <a:ea typeface="Montserrat Medium"/>
              <a:cs typeface="Montserrat Medium"/>
              <a:sym typeface="Montserrat Medium"/>
            </a:endParaRPr>
          </a:p>
          <a:p>
            <a:pPr indent="0" lvl="0" marL="0" rtl="0" algn="just">
              <a:lnSpc>
                <a:spcPct val="114000"/>
              </a:lnSpc>
              <a:spcBef>
                <a:spcPts val="0"/>
              </a:spcBef>
              <a:spcAft>
                <a:spcPts val="0"/>
              </a:spcAft>
              <a:buClr>
                <a:schemeClr val="dk1"/>
              </a:buClr>
              <a:buSzPts val="1100"/>
              <a:buFont typeface="Arial"/>
              <a:buNone/>
            </a:pPr>
            <a:r>
              <a:rPr lang="en">
                <a:solidFill>
                  <a:schemeClr val="dk1"/>
                </a:solidFill>
                <a:highlight>
                  <a:srgbClr val="FFFFFF"/>
                </a:highlight>
                <a:latin typeface="Montserrat Medium"/>
                <a:ea typeface="Montserrat Medium"/>
                <a:cs typeface="Montserrat Medium"/>
                <a:sym typeface="Montserrat Medium"/>
              </a:rPr>
              <a:t> </a:t>
            </a:r>
            <a:endParaRPr>
              <a:solidFill>
                <a:schemeClr val="dk1"/>
              </a:solidFill>
              <a:highlight>
                <a:srgbClr val="FFFFFF"/>
              </a:highlight>
              <a:latin typeface="Montserrat Medium"/>
              <a:ea typeface="Montserrat Medium"/>
              <a:cs typeface="Montserrat Medium"/>
              <a:sym typeface="Montserrat Medium"/>
            </a:endParaRPr>
          </a:p>
          <a:p>
            <a:pPr indent="0" lvl="0" marL="0" rtl="0" algn="just">
              <a:lnSpc>
                <a:spcPct val="114000"/>
              </a:lnSpc>
              <a:spcBef>
                <a:spcPts val="0"/>
              </a:spcBef>
              <a:spcAft>
                <a:spcPts val="0"/>
              </a:spcAft>
              <a:buClr>
                <a:schemeClr val="dk1"/>
              </a:buClr>
              <a:buSzPts val="1100"/>
              <a:buFont typeface="Arial"/>
              <a:buNone/>
            </a:pPr>
            <a:r>
              <a:rPr lang="en">
                <a:solidFill>
                  <a:schemeClr val="dk1"/>
                </a:solidFill>
                <a:highlight>
                  <a:srgbClr val="FFFFFF"/>
                </a:highlight>
                <a:latin typeface="Montserrat Medium"/>
                <a:ea typeface="Montserrat Medium"/>
                <a:cs typeface="Montserrat Medium"/>
                <a:sym typeface="Montserrat Medium"/>
              </a:rPr>
              <a:t>A. Javadpour, S. Kazemi Abharian and G. Wang, "Feature Selection and Intrusion Detection in Cloud Environment Based on Machine Learning Algorithms," 2017 IEEE International Symposium on Parallel and Distributed Processing with Applications and 2017 IEEE International Conference on Ubiquitous Computing and Communications (ISPA/IUCC), Guangzhou, China, 2017, pp. 1417-1421</a:t>
            </a:r>
            <a:r>
              <a:rPr lang="en">
                <a:solidFill>
                  <a:schemeClr val="dk1"/>
                </a:solidFill>
                <a:latin typeface="Montserrat Medium"/>
                <a:ea typeface="Montserrat Medium"/>
                <a:cs typeface="Montserrat Medium"/>
                <a:sym typeface="Montserrat Medium"/>
              </a:rPr>
              <a:t>F</a:t>
            </a:r>
            <a:endParaRPr>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Montserrat Medium"/>
              <a:ea typeface="Montserrat Medium"/>
              <a:cs typeface="Montserrat Medium"/>
              <a:sym typeface="Montserrat Medium"/>
            </a:endParaRPr>
          </a:p>
          <a:p>
            <a:pPr indent="0" lvl="0" marL="0" rtl="0" algn="just">
              <a:lnSpc>
                <a:spcPct val="114000"/>
              </a:lnSpc>
              <a:spcBef>
                <a:spcPts val="0"/>
              </a:spcBef>
              <a:spcAft>
                <a:spcPts val="0"/>
              </a:spcAft>
              <a:buClr>
                <a:schemeClr val="dk1"/>
              </a:buClr>
              <a:buSzPts val="1100"/>
              <a:buFont typeface="Arial"/>
              <a:buNone/>
            </a:pPr>
            <a:r>
              <a:rPr lang="en">
                <a:solidFill>
                  <a:schemeClr val="dk1"/>
                </a:solidFill>
                <a:highlight>
                  <a:srgbClr val="FFFFFF"/>
                </a:highlight>
                <a:latin typeface="Montserrat Medium"/>
                <a:ea typeface="Montserrat Medium"/>
                <a:cs typeface="Montserrat Medium"/>
                <a:sym typeface="Montserrat Medium"/>
              </a:rPr>
              <a:t>G. Kene and D. P. Theng, "A review on intrusion detection techniques for cloud computing and security challenges," 2015 2nd International Conference on Electronics and Communication Systems (ICECS), Coimbatore, India, 2015, pp. 227-232</a:t>
            </a:r>
            <a:endParaRPr>
              <a:solidFill>
                <a:schemeClr val="dk1"/>
              </a:solidFill>
              <a:highlight>
                <a:srgbClr val="FFFFFF"/>
              </a:highlight>
              <a:latin typeface="Montserrat Medium"/>
              <a:ea typeface="Montserrat Medium"/>
              <a:cs typeface="Montserrat Medium"/>
              <a:sym typeface="Montserrat Medium"/>
            </a:endParaRPr>
          </a:p>
          <a:p>
            <a:pPr indent="0" lvl="0" marL="0" rtl="0" algn="just">
              <a:lnSpc>
                <a:spcPct val="114000"/>
              </a:lnSpc>
              <a:spcBef>
                <a:spcPts val="0"/>
              </a:spcBef>
              <a:spcAft>
                <a:spcPts val="0"/>
              </a:spcAft>
              <a:buClr>
                <a:schemeClr val="dk1"/>
              </a:buClr>
              <a:buSzPts val="1100"/>
              <a:buFont typeface="Arial"/>
              <a:buNone/>
            </a:pPr>
            <a:r>
              <a:rPr lang="en">
                <a:solidFill>
                  <a:schemeClr val="dk1"/>
                </a:solidFill>
                <a:highlight>
                  <a:srgbClr val="FFFFFF"/>
                </a:highlight>
                <a:latin typeface="Montserrat Medium"/>
                <a:ea typeface="Montserrat Medium"/>
                <a:cs typeface="Montserrat Medium"/>
                <a:sym typeface="Montserrat Medium"/>
              </a:rPr>
              <a:t> </a:t>
            </a:r>
            <a:endParaRPr>
              <a:solidFill>
                <a:schemeClr val="dk1"/>
              </a:solidFill>
              <a:highlight>
                <a:srgbClr val="FFFFFF"/>
              </a:highlight>
              <a:latin typeface="Montserrat Medium"/>
              <a:ea typeface="Montserrat Medium"/>
              <a:cs typeface="Montserrat Medium"/>
              <a:sym typeface="Montserrat Medium"/>
            </a:endParaRPr>
          </a:p>
          <a:p>
            <a:pPr indent="0" lvl="0" marL="0" rtl="0" algn="just">
              <a:lnSpc>
                <a:spcPct val="114000"/>
              </a:lnSpc>
              <a:spcBef>
                <a:spcPts val="0"/>
              </a:spcBef>
              <a:spcAft>
                <a:spcPts val="0"/>
              </a:spcAft>
              <a:buClr>
                <a:schemeClr val="dk1"/>
              </a:buClr>
              <a:buSzPts val="1100"/>
              <a:buFont typeface="Arial"/>
              <a:buNone/>
            </a:pPr>
            <a:r>
              <a:rPr lang="en">
                <a:solidFill>
                  <a:schemeClr val="dk1"/>
                </a:solidFill>
                <a:latin typeface="Montserrat Medium"/>
                <a:ea typeface="Montserrat Medium"/>
                <a:cs typeface="Montserrat Medium"/>
                <a:sym typeface="Montserrat Medium"/>
              </a:rPr>
              <a:t>C. -C. Lo, C. -C. Huang and J. Ku, "A Cooperative Intrusion Detection System Framework for Cloud Computing Networks," 2010 39th International Conference on Parallel Processing Workshops, San Diego, CA, USA, 2010, pp. 280-284</a:t>
            </a:r>
            <a:endParaRPr>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936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520">
                <a:latin typeface="Montserrat"/>
                <a:ea typeface="Montserrat"/>
                <a:cs typeface="Montserrat"/>
                <a:sym typeface="Montserrat"/>
              </a:rPr>
              <a:t>INTRODUCTION :</a:t>
            </a:r>
            <a:endParaRPr b="1" sz="2520">
              <a:latin typeface="Montserrat"/>
              <a:ea typeface="Montserrat"/>
              <a:cs typeface="Montserrat"/>
              <a:sym typeface="Montserrat"/>
            </a:endParaRPr>
          </a:p>
        </p:txBody>
      </p:sp>
      <p:sp>
        <p:nvSpPr>
          <p:cNvPr id="62" name="Google Shape;62;p14"/>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An  intrusion detection system (IDS) is a monitoring tool that keeps track of suspicious activity and sends out warnings when it finds something suspicious.</a:t>
            </a:r>
            <a:endParaRPr sz="1600">
              <a:solidFill>
                <a:schemeClr val="dk1"/>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To address this issue, machine learning algorithms are increasingly being used in IDSs to improve their accuracy and reduce false positives.</a:t>
            </a:r>
            <a:endParaRPr sz="1600">
              <a:solidFill>
                <a:schemeClr val="dk1"/>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proposed hybrid IDS uses a combination of supervised and unsupervised learning algorithms such as SVM, LSTM for intrusion detection.</a:t>
            </a:r>
            <a:endParaRPr sz="1600">
              <a:solidFill>
                <a:schemeClr val="dk1"/>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IDS is evaluated using the CICIDS2017 dataset and the results indicate that the proposed IDS is able to detect intrusions with a high degree of accuracy</a:t>
            </a:r>
            <a:endParaRPr sz="16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nvSpPr>
        <p:spPr>
          <a:xfrm>
            <a:off x="705675" y="711825"/>
            <a:ext cx="7692600" cy="2593500"/>
          </a:xfrm>
          <a:prstGeom prst="rect">
            <a:avLst/>
          </a:prstGeom>
          <a:noFill/>
          <a:ln>
            <a:noFill/>
          </a:ln>
        </p:spPr>
        <p:txBody>
          <a:bodyPr anchorCtr="0" anchor="t" bIns="91425" lIns="91425" spcFirstLastPara="1" rIns="91425" wrap="square" tIns="91425">
            <a:spAutoFit/>
          </a:bodyPr>
          <a:lstStyle/>
          <a:p>
            <a:pPr indent="0" lvl="0" marL="0" rtl="0" algn="just">
              <a:lnSpc>
                <a:spcPct val="114000"/>
              </a:lnSpc>
              <a:spcBef>
                <a:spcPts val="0"/>
              </a:spcBef>
              <a:spcAft>
                <a:spcPts val="0"/>
              </a:spcAft>
              <a:buClr>
                <a:schemeClr val="dk1"/>
              </a:buClr>
              <a:buSzPts val="1100"/>
              <a:buFont typeface="Arial"/>
              <a:buNone/>
            </a:pPr>
            <a:r>
              <a:rPr lang="en">
                <a:solidFill>
                  <a:schemeClr val="dk1"/>
                </a:solidFill>
                <a:latin typeface="Montserrat Medium"/>
                <a:ea typeface="Montserrat Medium"/>
                <a:cs typeface="Montserrat Medium"/>
                <a:sym typeface="Montserrat Medium"/>
              </a:rPr>
              <a:t>M. Ficco, L. Tasquier and R. Aversa, "Intrusion Detection in Cloud Computing," 2013 Eighth International Conference on P2P, Parallel, Grid, Cloud and Internet Computing, Compiegne, France, 2013, pp. 276-283</a:t>
            </a:r>
            <a:endParaRPr>
              <a:solidFill>
                <a:schemeClr val="dk1"/>
              </a:solidFill>
              <a:latin typeface="Montserrat Medium"/>
              <a:ea typeface="Montserrat Medium"/>
              <a:cs typeface="Montserrat Medium"/>
              <a:sym typeface="Montserrat Medium"/>
            </a:endParaRPr>
          </a:p>
          <a:p>
            <a:pPr indent="0" lvl="0" marL="0" rtl="0" algn="just">
              <a:lnSpc>
                <a:spcPct val="114000"/>
              </a:lnSpc>
              <a:spcBef>
                <a:spcPts val="0"/>
              </a:spcBef>
              <a:spcAft>
                <a:spcPts val="0"/>
              </a:spcAft>
              <a:buClr>
                <a:schemeClr val="dk1"/>
              </a:buClr>
              <a:buSzPts val="1100"/>
              <a:buFont typeface="Arial"/>
              <a:buNone/>
            </a:pPr>
            <a:r>
              <a:rPr lang="en">
                <a:solidFill>
                  <a:schemeClr val="dk1"/>
                </a:solidFill>
                <a:latin typeface="Montserrat Medium"/>
                <a:ea typeface="Montserrat Medium"/>
                <a:cs typeface="Montserrat Medium"/>
                <a:sym typeface="Montserrat Medium"/>
              </a:rPr>
              <a:t> </a:t>
            </a:r>
            <a:endParaRPr>
              <a:solidFill>
                <a:schemeClr val="dk1"/>
              </a:solidFill>
              <a:latin typeface="Montserrat Medium"/>
              <a:ea typeface="Montserrat Medium"/>
              <a:cs typeface="Montserrat Medium"/>
              <a:sym typeface="Montserrat Medium"/>
            </a:endParaRPr>
          </a:p>
          <a:p>
            <a:pPr indent="0" lvl="0" marL="0" rtl="0" algn="just">
              <a:lnSpc>
                <a:spcPct val="114000"/>
              </a:lnSpc>
              <a:spcBef>
                <a:spcPts val="0"/>
              </a:spcBef>
              <a:spcAft>
                <a:spcPts val="0"/>
              </a:spcAft>
              <a:buClr>
                <a:schemeClr val="dk1"/>
              </a:buClr>
              <a:buSzPts val="1100"/>
              <a:buFont typeface="Arial"/>
              <a:buNone/>
            </a:pPr>
            <a:r>
              <a:rPr lang="en">
                <a:solidFill>
                  <a:schemeClr val="dk1"/>
                </a:solidFill>
                <a:latin typeface="Montserrat Medium"/>
                <a:ea typeface="Montserrat Medium"/>
                <a:cs typeface="Montserrat Medium"/>
                <a:sym typeface="Montserrat Medium"/>
              </a:rPr>
              <a:t>U. Oktay and O. K. Sahingoz, "Proxy Network Intrusion Detection System for cloud computing," 2013 The International Conference on Technological Advances in Electrical, Electronics and Computer Engineering (TAEECE), Konya, Turkey, 2013, pp. 98-104</a:t>
            </a:r>
            <a:endParaRPr>
              <a:solidFill>
                <a:schemeClr val="dk1"/>
              </a:solidFill>
              <a:latin typeface="Montserrat Medium"/>
              <a:ea typeface="Montserrat Medium"/>
              <a:cs typeface="Montserrat Medium"/>
              <a:sym typeface="Montserrat Medium"/>
            </a:endParaRPr>
          </a:p>
          <a:p>
            <a:pPr indent="0" lvl="0" marL="0" rtl="0" algn="just">
              <a:lnSpc>
                <a:spcPct val="114000"/>
              </a:lnSpc>
              <a:spcBef>
                <a:spcPts val="0"/>
              </a:spcBef>
              <a:spcAft>
                <a:spcPts val="0"/>
              </a:spcAft>
              <a:buClr>
                <a:schemeClr val="dk1"/>
              </a:buClr>
              <a:buSzPts val="1100"/>
              <a:buFont typeface="Arial"/>
              <a:buNone/>
            </a:pPr>
            <a:r>
              <a:t/>
            </a:r>
            <a:endParaRPr sz="1300">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OVERALL OBJECTIVE :</a:t>
            </a:r>
            <a:endParaRPr b="1">
              <a:latin typeface="Montserrat"/>
              <a:ea typeface="Montserrat"/>
              <a:cs typeface="Montserrat"/>
              <a:sym typeface="Montserrat"/>
            </a:endParaRPr>
          </a:p>
        </p:txBody>
      </p:sp>
      <p:sp>
        <p:nvSpPr>
          <p:cNvPr id="68" name="Google Shape;68;p15"/>
          <p:cNvSpPr txBox="1"/>
          <p:nvPr>
            <p:ph idx="1" type="body"/>
          </p:nvPr>
        </p:nvSpPr>
        <p:spPr>
          <a:xfrm>
            <a:off x="360750" y="1115575"/>
            <a:ext cx="8422500" cy="3077700"/>
          </a:xfrm>
          <a:prstGeom prst="rect">
            <a:avLst/>
          </a:prstGeom>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proposed system should be able to detect, prevent, and respond to cyberattacks by utilizing ML techniques. </a:t>
            </a:r>
            <a:endParaRPr sz="1600">
              <a:solidFill>
                <a:schemeClr val="dk1"/>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system will be able to identify malicious network traffic and alert the user in case of any suspicious activities. </a:t>
            </a:r>
            <a:endParaRPr sz="1600">
              <a:solidFill>
                <a:schemeClr val="dk1"/>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system will be able to analyze the network traffic, identify any malicious behavior, and take appropriate action such as blocking the malicious traffic or alerting the user.</a:t>
            </a:r>
            <a:endParaRPr sz="1600">
              <a:solidFill>
                <a:schemeClr val="dk1"/>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system should also be able to detect and respond to zero-day attacks.</a:t>
            </a:r>
            <a:endParaRPr sz="1600">
              <a:solidFill>
                <a:schemeClr val="dk1"/>
              </a:solidFill>
              <a:latin typeface="Montserrat Medium"/>
              <a:ea typeface="Montserrat Medium"/>
              <a:cs typeface="Montserrat Medium"/>
              <a:sym typeface="Montserrat Medium"/>
            </a:endParaRPr>
          </a:p>
          <a:p>
            <a:pPr indent="0" lvl="0" marL="457200" rtl="0" algn="l">
              <a:spcBef>
                <a:spcPts val="0"/>
              </a:spcBef>
              <a:spcAft>
                <a:spcPts val="1200"/>
              </a:spcAft>
              <a:buNone/>
            </a:pPr>
            <a:r>
              <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918125" y="75425"/>
            <a:ext cx="5066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1"/>
                </a:solidFill>
                <a:latin typeface="Montserrat"/>
                <a:ea typeface="Montserrat"/>
                <a:cs typeface="Montserrat"/>
                <a:sym typeface="Montserrat"/>
              </a:rPr>
              <a:t>LITERATURE SURVEY :</a:t>
            </a:r>
            <a:endParaRPr b="1" sz="2500">
              <a:solidFill>
                <a:schemeClr val="dk1"/>
              </a:solidFill>
              <a:latin typeface="Montserrat"/>
              <a:ea typeface="Montserrat"/>
              <a:cs typeface="Montserrat"/>
              <a:sym typeface="Montserrat"/>
            </a:endParaRPr>
          </a:p>
        </p:txBody>
      </p:sp>
      <p:graphicFrame>
        <p:nvGraphicFramePr>
          <p:cNvPr id="74" name="Google Shape;74;p16"/>
          <p:cNvGraphicFramePr/>
          <p:nvPr/>
        </p:nvGraphicFramePr>
        <p:xfrm>
          <a:off x="918113" y="713700"/>
          <a:ext cx="3000000" cy="3000000"/>
        </p:xfrm>
        <a:graphic>
          <a:graphicData uri="http://schemas.openxmlformats.org/drawingml/2006/table">
            <a:tbl>
              <a:tblPr>
                <a:noFill/>
                <a:tableStyleId>{9EBB2BB1-921E-4F4F-9A6E-7BC7E4308570}</a:tableStyleId>
              </a:tblPr>
              <a:tblGrid>
                <a:gridCol w="591300"/>
                <a:gridCol w="2043675"/>
                <a:gridCol w="1179575"/>
                <a:gridCol w="1262100"/>
                <a:gridCol w="2231125"/>
              </a:tblGrid>
              <a:tr h="609575">
                <a:tc>
                  <a:txBody>
                    <a:bodyPr/>
                    <a:lstStyle/>
                    <a:p>
                      <a:pPr indent="0" lvl="0" marL="0" rtl="0" algn="l">
                        <a:spcBef>
                          <a:spcPts val="0"/>
                        </a:spcBef>
                        <a:spcAft>
                          <a:spcPts val="0"/>
                        </a:spcAft>
                        <a:buNone/>
                      </a:pPr>
                      <a:r>
                        <a:rPr b="1" lang="en">
                          <a:solidFill>
                            <a:schemeClr val="dk1"/>
                          </a:solidFill>
                        </a:rPr>
                        <a:t>S.No.</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Author, Publication, Year, Title</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Proposed Work</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Advantages</a:t>
                      </a:r>
                      <a:endParaRPr b="1">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a:solidFill>
                            <a:schemeClr val="dk1"/>
                          </a:solidFill>
                        </a:rPr>
                        <a:t>Disadvantages</a:t>
                      </a:r>
                      <a:endParaRPr b="1">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tc>
              </a:tr>
              <a:tr h="1208400">
                <a:tc>
                  <a:txBody>
                    <a:bodyPr/>
                    <a:lstStyle/>
                    <a:p>
                      <a:pPr indent="0" lvl="0" marL="0" rtl="0" algn="l">
                        <a:spcBef>
                          <a:spcPts val="0"/>
                        </a:spcBef>
                        <a:spcAft>
                          <a:spcPts val="0"/>
                        </a:spcAft>
                        <a:buNone/>
                      </a:pPr>
                      <a:r>
                        <a:rPr lang="en" sz="1000">
                          <a:solidFill>
                            <a:schemeClr val="dk1"/>
                          </a:solidFill>
                        </a:rPr>
                        <a:t>1.</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highlight>
                            <a:srgbClr val="FFFFFF"/>
                          </a:highlight>
                          <a:latin typeface="Montserrat Medium"/>
                          <a:ea typeface="Montserrat Medium"/>
                          <a:cs typeface="Montserrat Medium"/>
                          <a:sym typeface="Montserrat Medium"/>
                        </a:rPr>
                        <a:t>W. Wang, X. Du, D. Shan, R. Qin and N. Wang, "Cloud Intrusion Detection Method Based on Stacked Contractive Auto-Encoder and Support Vector Machine," in </a:t>
                      </a:r>
                      <a:r>
                        <a:rPr i="1" lang="en" sz="1000">
                          <a:solidFill>
                            <a:schemeClr val="dk1"/>
                          </a:solidFill>
                          <a:highlight>
                            <a:srgbClr val="FFFFFF"/>
                          </a:highlight>
                          <a:latin typeface="Montserrat Medium"/>
                          <a:ea typeface="Montserrat Medium"/>
                          <a:cs typeface="Montserrat Medium"/>
                          <a:sym typeface="Montserrat Medium"/>
                        </a:rPr>
                        <a:t>IEEE Transactions on Cloud Computing</a:t>
                      </a:r>
                      <a:r>
                        <a:rPr lang="en" sz="1000">
                          <a:solidFill>
                            <a:schemeClr val="dk1"/>
                          </a:solidFill>
                          <a:highlight>
                            <a:srgbClr val="FFFFFF"/>
                          </a:highlight>
                          <a:latin typeface="Montserrat Medium"/>
                          <a:ea typeface="Montserrat Medium"/>
                          <a:cs typeface="Montserrat Medium"/>
                          <a:sym typeface="Montserrat Medium"/>
                        </a:rPr>
                        <a:t>, vol. 10, no. 3, pp. 1634-1646, 1 July-Sept. 2022.</a:t>
                      </a:r>
                      <a:endParaRPr sz="1000">
                        <a:solidFill>
                          <a:schemeClr val="dk1"/>
                        </a:solidFill>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Support Vector Machine</a:t>
                      </a:r>
                      <a:endParaRPr sz="1000">
                        <a:solidFill>
                          <a:schemeClr val="dk1"/>
                        </a:solidFill>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SCAE(feature extraction)</a:t>
                      </a:r>
                      <a:endParaRPr sz="1000">
                        <a:solidFill>
                          <a:schemeClr val="dk1"/>
                        </a:solidFill>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Cannot efficiently detect unknown attacks</a:t>
                      </a:r>
                      <a:endParaRPr sz="1000">
                        <a:solidFill>
                          <a:schemeClr val="dk1"/>
                        </a:solidFill>
                        <a:latin typeface="Montserrat Medium"/>
                        <a:ea typeface="Montserrat Medium"/>
                        <a:cs typeface="Montserrat Medium"/>
                        <a:sym typeface="Montserrat Medium"/>
                      </a:endParaRPr>
                    </a:p>
                  </a:txBody>
                  <a:tcPr marT="91425" marB="91425" marR="91425" marL="91425"/>
                </a:tc>
              </a:tr>
              <a:tr h="326450">
                <a:tc>
                  <a:txBody>
                    <a:bodyPr/>
                    <a:lstStyle/>
                    <a:p>
                      <a:pPr indent="0" lvl="0" marL="0" rtl="0" algn="l">
                        <a:spcBef>
                          <a:spcPts val="0"/>
                        </a:spcBef>
                        <a:spcAft>
                          <a:spcPts val="0"/>
                        </a:spcAft>
                        <a:buNone/>
                      </a:pPr>
                      <a:r>
                        <a:rPr lang="en" sz="1000">
                          <a:solidFill>
                            <a:schemeClr val="dk1"/>
                          </a:solidFill>
                        </a:rPr>
                        <a:t>2.</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F. I. Shiri, B. Shanmugam and N. B. Idris, "A parallel technique for improving the performance of signature-based network intrusion detection system," 2011 IEEE 3rd International Conference on Communication Software and Networks, 2011, pp. 692-696.</a:t>
                      </a:r>
                      <a:endParaRPr sz="1000">
                        <a:solidFill>
                          <a:schemeClr val="dk1"/>
                        </a:solidFill>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Parallel Processing</a:t>
                      </a:r>
                      <a:endParaRPr sz="1000">
                        <a:solidFill>
                          <a:schemeClr val="dk1"/>
                        </a:solidFill>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Reduce Process Time</a:t>
                      </a:r>
                      <a:endParaRPr sz="1000">
                        <a:solidFill>
                          <a:schemeClr val="dk1"/>
                        </a:solidFill>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 sz="1000">
                          <a:solidFill>
                            <a:schemeClr val="dk1"/>
                          </a:solidFill>
                          <a:highlight>
                            <a:srgbClr val="FFFFFF"/>
                          </a:highlight>
                          <a:latin typeface="Montserrat Medium"/>
                          <a:ea typeface="Montserrat Medium"/>
                          <a:cs typeface="Montserrat Medium"/>
                          <a:sym typeface="Montserrat Medium"/>
                        </a:rPr>
                        <a:t>Cannot detect unknown attacks</a:t>
                      </a:r>
                      <a:endParaRPr sz="1000">
                        <a:solidFill>
                          <a:schemeClr val="dk1"/>
                        </a:solidFill>
                        <a:latin typeface="Montserrat Medium"/>
                        <a:ea typeface="Montserrat Medium"/>
                        <a:cs typeface="Montserrat Medium"/>
                        <a:sym typeface="Montserrat Medium"/>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graphicFrame>
        <p:nvGraphicFramePr>
          <p:cNvPr id="79" name="Google Shape;79;p17"/>
          <p:cNvGraphicFramePr/>
          <p:nvPr/>
        </p:nvGraphicFramePr>
        <p:xfrm>
          <a:off x="918100" y="497475"/>
          <a:ext cx="3000000" cy="3000000"/>
        </p:xfrm>
        <a:graphic>
          <a:graphicData uri="http://schemas.openxmlformats.org/drawingml/2006/table">
            <a:tbl>
              <a:tblPr>
                <a:noFill/>
                <a:tableStyleId>{9EBB2BB1-921E-4F4F-9A6E-7BC7E4308570}</a:tableStyleId>
              </a:tblPr>
              <a:tblGrid>
                <a:gridCol w="591300"/>
                <a:gridCol w="2043675"/>
                <a:gridCol w="1179575"/>
                <a:gridCol w="1262100"/>
                <a:gridCol w="2231125"/>
              </a:tblGrid>
              <a:tr h="609575">
                <a:tc>
                  <a:txBody>
                    <a:bodyPr/>
                    <a:lstStyle/>
                    <a:p>
                      <a:pPr indent="0" lvl="0" marL="0" rtl="0" algn="l">
                        <a:spcBef>
                          <a:spcPts val="0"/>
                        </a:spcBef>
                        <a:spcAft>
                          <a:spcPts val="0"/>
                        </a:spcAft>
                        <a:buNone/>
                      </a:pPr>
                      <a:r>
                        <a:rPr b="1" lang="en">
                          <a:solidFill>
                            <a:schemeClr val="dk1"/>
                          </a:solidFill>
                        </a:rPr>
                        <a:t>S.No.</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Author, Publication, Year, Title</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Proposed Work</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Advantages</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rPr>
                        <a:t>Disadvantages</a:t>
                      </a:r>
                      <a:endParaRPr b="1">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1208400">
                <a:tc>
                  <a:txBody>
                    <a:bodyPr/>
                    <a:lstStyle/>
                    <a:p>
                      <a:pPr indent="0" lvl="0" marL="0" rtl="0" algn="l">
                        <a:spcBef>
                          <a:spcPts val="0"/>
                        </a:spcBef>
                        <a:spcAft>
                          <a:spcPts val="0"/>
                        </a:spcAft>
                        <a:buNone/>
                      </a:pPr>
                      <a:r>
                        <a:rPr lang="en" sz="1000">
                          <a:solidFill>
                            <a:schemeClr val="dk1"/>
                          </a:solidFill>
                        </a:rPr>
                        <a:t>3.</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A. M. Vartouni, S. S. Kashi and M. Teshnehlab, "An anomaly detection method to detect web attacks using Stacked Auto-Encoder," 2018 6th Iranian Joint Congress on Fuzzy and Intelligent Systems (CFIS), 2018, pp. 131-134.</a:t>
                      </a:r>
                      <a:endParaRPr sz="1000">
                        <a:solidFill>
                          <a:schemeClr val="dk1"/>
                        </a:solidFill>
                        <a:highlight>
                          <a:srgbClr val="FFFFFF"/>
                        </a:highlight>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Isolation Forest</a:t>
                      </a:r>
                      <a:endParaRPr sz="10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rgbClr val="FFFFFF"/>
                          </a:highlight>
                          <a:latin typeface="Montserrat Medium"/>
                          <a:ea typeface="Montserrat Medium"/>
                          <a:cs typeface="Montserrat Medium"/>
                          <a:sym typeface="Montserrat Medium"/>
                        </a:rPr>
                        <a:t>Detection of unknown attacks</a:t>
                      </a:r>
                      <a:endParaRPr sz="1000">
                        <a:solidFill>
                          <a:schemeClr val="dk1"/>
                        </a:solidFill>
                        <a:highlight>
                          <a:srgbClr val="FFFFFF"/>
                        </a:highlight>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rgbClr val="FFFFFF"/>
                          </a:highlight>
                          <a:latin typeface="Montserrat Medium"/>
                          <a:ea typeface="Montserrat Medium"/>
                          <a:cs typeface="Montserrat Medium"/>
                          <a:sym typeface="Montserrat Medium"/>
                        </a:rPr>
                        <a:t>High false alarm rate</a:t>
                      </a:r>
                      <a:endParaRPr sz="1000">
                        <a:solidFill>
                          <a:schemeClr val="dk1"/>
                        </a:solidFill>
                        <a:highlight>
                          <a:srgbClr val="FFFFFF"/>
                        </a:highlight>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08400">
                <a:tc>
                  <a:txBody>
                    <a:bodyPr/>
                    <a:lstStyle/>
                    <a:p>
                      <a:pPr indent="0" lvl="0" marL="0" rtl="0" algn="l">
                        <a:spcBef>
                          <a:spcPts val="0"/>
                        </a:spcBef>
                        <a:spcAft>
                          <a:spcPts val="0"/>
                        </a:spcAft>
                        <a:buNone/>
                      </a:pPr>
                      <a:r>
                        <a:rPr lang="en" sz="1000">
                          <a:solidFill>
                            <a:schemeClr val="dk1"/>
                          </a:solidFill>
                        </a:rPr>
                        <a:t>4</a:t>
                      </a:r>
                      <a:r>
                        <a:rPr lang="en" sz="1000">
                          <a:solidFill>
                            <a:schemeClr val="dk1"/>
                          </a:solidFill>
                        </a:rPr>
                        <a:t>.</a:t>
                      </a:r>
                      <a:endParaRPr sz="10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highlight>
                            <a:srgbClr val="FFFFFF"/>
                          </a:highlight>
                          <a:latin typeface="Montserrat Medium"/>
                          <a:ea typeface="Montserrat Medium"/>
                          <a:cs typeface="Montserrat Medium"/>
                          <a:sym typeface="Montserrat Medium"/>
                        </a:rPr>
                        <a:t>A. Kannan, G. Q. Maguire Jr., A. Sharma and P. Schoo, "Genetic Algorithm Based Feature Selection Algorithm for Effective Intrusion Detection in Cloud Networks," 2012 IEEE 12th International Conference on Data Mining Workshops, 2012, pp. 416-423.</a:t>
                      </a:r>
                      <a:endParaRPr sz="1000">
                        <a:solidFill>
                          <a:schemeClr val="dk1"/>
                        </a:solidFill>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Genetic Feature Selection</a:t>
                      </a:r>
                      <a:endParaRPr sz="1000">
                        <a:solidFill>
                          <a:schemeClr val="dk1"/>
                        </a:solidFill>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highlight>
                            <a:srgbClr val="FFFFFF"/>
                          </a:highlight>
                          <a:latin typeface="Montserrat Medium"/>
                          <a:ea typeface="Montserrat Medium"/>
                          <a:cs typeface="Montserrat Medium"/>
                          <a:sym typeface="Montserrat Medium"/>
                        </a:rPr>
                        <a:t>Low false alarm rate </a:t>
                      </a:r>
                      <a:endParaRPr sz="1000">
                        <a:solidFill>
                          <a:schemeClr val="dk1"/>
                        </a:solidFill>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Features are removed without any extractions.</a:t>
                      </a:r>
                      <a:endParaRPr sz="1000">
                        <a:solidFill>
                          <a:schemeClr val="dk1"/>
                        </a:solidFill>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8"/>
          <p:cNvGraphicFramePr/>
          <p:nvPr/>
        </p:nvGraphicFramePr>
        <p:xfrm>
          <a:off x="905625" y="85350"/>
          <a:ext cx="3000000" cy="3000000"/>
        </p:xfrm>
        <a:graphic>
          <a:graphicData uri="http://schemas.openxmlformats.org/drawingml/2006/table">
            <a:tbl>
              <a:tblPr>
                <a:noFill/>
                <a:tableStyleId>{9EBB2BB1-921E-4F4F-9A6E-7BC7E4308570}</a:tableStyleId>
              </a:tblPr>
              <a:tblGrid>
                <a:gridCol w="616275"/>
                <a:gridCol w="2455650"/>
                <a:gridCol w="1167100"/>
                <a:gridCol w="1361975"/>
                <a:gridCol w="1731750"/>
              </a:tblGrid>
              <a:tr h="789850">
                <a:tc>
                  <a:txBody>
                    <a:bodyPr/>
                    <a:lstStyle/>
                    <a:p>
                      <a:pPr indent="0" lvl="0" marL="0" rtl="0" algn="l">
                        <a:spcBef>
                          <a:spcPts val="0"/>
                        </a:spcBef>
                        <a:spcAft>
                          <a:spcPts val="0"/>
                        </a:spcAft>
                        <a:buNone/>
                      </a:pPr>
                      <a:r>
                        <a:rPr b="1" lang="en">
                          <a:solidFill>
                            <a:schemeClr val="dk1"/>
                          </a:solidFill>
                        </a:rPr>
                        <a:t>S.No.</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Author, Publication, Year, Title</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Proposed Work</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Advantages</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rPr>
                        <a:t>Disadvantages</a:t>
                      </a:r>
                      <a:endParaRPr b="1">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1489025">
                <a:tc>
                  <a:txBody>
                    <a:bodyPr/>
                    <a:lstStyle/>
                    <a:p>
                      <a:pPr indent="0" lvl="0" marL="0" rtl="0" algn="l">
                        <a:spcBef>
                          <a:spcPts val="0"/>
                        </a:spcBef>
                        <a:spcAft>
                          <a:spcPts val="0"/>
                        </a:spcAft>
                        <a:buNone/>
                      </a:pPr>
                      <a:r>
                        <a:rPr lang="en" sz="1000">
                          <a:solidFill>
                            <a:schemeClr val="dk1"/>
                          </a:solidFill>
                        </a:rPr>
                        <a:t>5.</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4000"/>
                        </a:lnSpc>
                        <a:spcBef>
                          <a:spcPts val="0"/>
                        </a:spcBef>
                        <a:spcAft>
                          <a:spcPts val="0"/>
                        </a:spcAft>
                        <a:buClr>
                          <a:schemeClr val="dk1"/>
                        </a:buClr>
                        <a:buSzPts val="1100"/>
                        <a:buFont typeface="Arial"/>
                        <a:buNone/>
                      </a:pPr>
                      <a:r>
                        <a:rPr lang="en" sz="1000">
                          <a:highlight>
                            <a:srgbClr val="FFFFFF"/>
                          </a:highlight>
                          <a:latin typeface="Montserrat Medium"/>
                          <a:ea typeface="Montserrat Medium"/>
                          <a:cs typeface="Montserrat Medium"/>
                          <a:sym typeface="Montserrat Medium"/>
                        </a:rPr>
                        <a:t>H. A. Kholidy and F. Baiardi, "CIDS: A Framework for Intrusion Detection in Cloud Systems," 2012 Ninth International Conference on Information Technology - New Generations, Las Vegas, NV, USA, 2012, pp. 379-385</a:t>
                      </a:r>
                      <a:endParaRPr sz="1000">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sz="1000">
                        <a:highlight>
                          <a:srgbClr val="FFFFFF"/>
                        </a:highlight>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Medium"/>
                          <a:ea typeface="Montserrat Medium"/>
                          <a:cs typeface="Montserrat Medium"/>
                          <a:sym typeface="Montserrat Medium"/>
                        </a:rPr>
                        <a:t>P2P Network Architecture</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Montserrat Medium"/>
                          <a:ea typeface="Montserrat Medium"/>
                          <a:cs typeface="Montserrat Medium"/>
                          <a:sym typeface="Montserrat Medium"/>
                        </a:rPr>
                        <a:t>Flexibility and Scalability</a:t>
                      </a:r>
                      <a:endParaRPr sz="1000">
                        <a:highlight>
                          <a:srgbClr val="FFFFFF"/>
                        </a:highlight>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Montserrat Medium"/>
                          <a:ea typeface="Montserrat Medium"/>
                          <a:cs typeface="Montserrat Medium"/>
                          <a:sym typeface="Montserrat Medium"/>
                        </a:rPr>
                        <a:t>Not sufficiet for detecting large scale attacks</a:t>
                      </a:r>
                      <a:endParaRPr sz="1000">
                        <a:highlight>
                          <a:srgbClr val="FFFFFF"/>
                        </a:highlight>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89525">
                <a:tc>
                  <a:txBody>
                    <a:bodyPr/>
                    <a:lstStyle/>
                    <a:p>
                      <a:pPr indent="0" lvl="0" marL="0" rtl="0" algn="l">
                        <a:spcBef>
                          <a:spcPts val="0"/>
                        </a:spcBef>
                        <a:spcAft>
                          <a:spcPts val="0"/>
                        </a:spcAft>
                        <a:buNone/>
                      </a:pPr>
                      <a:r>
                        <a:rPr lang="en" sz="1000">
                          <a:solidFill>
                            <a:schemeClr val="dk1"/>
                          </a:solidFill>
                        </a:rPr>
                        <a:t>6</a:t>
                      </a:r>
                      <a:endParaRPr sz="1000">
                        <a:solidFill>
                          <a:schemeClr val="dk1"/>
                        </a:solidFill>
                      </a:endParaRPr>
                    </a:p>
                    <a:p>
                      <a:pPr indent="0" lvl="0" marL="0" rtl="0" algn="l">
                        <a:spcBef>
                          <a:spcPts val="0"/>
                        </a:spcBef>
                        <a:spcAft>
                          <a:spcPts val="0"/>
                        </a:spcAft>
                        <a:buNone/>
                      </a:pPr>
                      <a:r>
                        <a:rPr lang="en" sz="1000">
                          <a:solidFill>
                            <a:schemeClr val="dk1"/>
                          </a:solidFill>
                        </a:rPr>
                        <a:t>.</a:t>
                      </a:r>
                      <a:endParaRPr sz="10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4000"/>
                        </a:lnSpc>
                        <a:spcBef>
                          <a:spcPts val="0"/>
                        </a:spcBef>
                        <a:spcAft>
                          <a:spcPts val="0"/>
                        </a:spcAft>
                        <a:buClr>
                          <a:schemeClr val="dk1"/>
                        </a:buClr>
                        <a:buSzPts val="1100"/>
                        <a:buFont typeface="Arial"/>
                        <a:buNone/>
                      </a:pPr>
                      <a:r>
                        <a:rPr lang="en" sz="1000">
                          <a:highlight>
                            <a:srgbClr val="FFFFFF"/>
                          </a:highlight>
                          <a:latin typeface="Montserrat Medium"/>
                          <a:ea typeface="Montserrat Medium"/>
                          <a:cs typeface="Montserrat Medium"/>
                          <a:sym typeface="Montserrat Medium"/>
                        </a:rPr>
                        <a:t>A. Javadpour, S. Kazemi Abharian and G. Wang, "Feature Selection and Intrusion Detection in Cloud Environment Based on Machine Learning Algorithms," 2017 IEEE International Symposium on Parallel and Distributed Processing with Applications and 2017 IEEE International Conference on Ubiquitous Computing and Communications (ISPA/IUCC), Guangzhou, China, 2017, pp. 1417-1421</a:t>
                      </a:r>
                      <a:r>
                        <a:rPr lang="en" sz="1000">
                          <a:latin typeface="Montserrat Medium"/>
                          <a:ea typeface="Montserrat Medium"/>
                          <a:cs typeface="Montserrat Medium"/>
                          <a:sym typeface="Montserrat Medium"/>
                        </a:rPr>
                        <a:t>F</a:t>
                      </a:r>
                      <a:endParaRPr sz="1000">
                        <a:latin typeface="Montserrat Medium"/>
                        <a:ea typeface="Montserrat Medium"/>
                        <a:cs typeface="Montserrat Medium"/>
                        <a:sym typeface="Montserrat Medium"/>
                      </a:endParaRPr>
                    </a:p>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latin typeface="Montserrat Medium"/>
                          <a:ea typeface="Montserrat Medium"/>
                          <a:cs typeface="Montserrat Medium"/>
                          <a:sym typeface="Montserrat Medium"/>
                        </a:rPr>
                        <a:t>Neural Network, Fuzzy Logic</a:t>
                      </a:r>
                      <a:endParaRPr sz="10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latin typeface="Montserrat Medium"/>
                          <a:ea typeface="Montserrat Medium"/>
                          <a:cs typeface="Montserrat Medium"/>
                          <a:sym typeface="Montserrat Medium"/>
                        </a:rPr>
                        <a:t>Suitable for Qualitative features</a:t>
                      </a:r>
                      <a:endParaRPr sz="10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latin typeface="Montserrat Medium"/>
                          <a:ea typeface="Montserrat Medium"/>
                          <a:cs typeface="Montserrat Medium"/>
                          <a:sym typeface="Montserrat Medium"/>
                        </a:rPr>
                        <a:t>Low Flexibility</a:t>
                      </a:r>
                      <a:endParaRPr sz="10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p19"/>
          <p:cNvGraphicFramePr/>
          <p:nvPr/>
        </p:nvGraphicFramePr>
        <p:xfrm>
          <a:off x="663375" y="217956"/>
          <a:ext cx="3000000" cy="3000000"/>
        </p:xfrm>
        <a:graphic>
          <a:graphicData uri="http://schemas.openxmlformats.org/drawingml/2006/table">
            <a:tbl>
              <a:tblPr>
                <a:noFill/>
                <a:tableStyleId>{9EBB2BB1-921E-4F4F-9A6E-7BC7E4308570}</a:tableStyleId>
              </a:tblPr>
              <a:tblGrid>
                <a:gridCol w="611900"/>
                <a:gridCol w="2114900"/>
                <a:gridCol w="1220700"/>
                <a:gridCol w="1306100"/>
                <a:gridCol w="2308900"/>
              </a:tblGrid>
              <a:tr h="580250">
                <a:tc>
                  <a:txBody>
                    <a:bodyPr/>
                    <a:lstStyle/>
                    <a:p>
                      <a:pPr indent="0" lvl="0" marL="0" rtl="0" algn="l">
                        <a:spcBef>
                          <a:spcPts val="0"/>
                        </a:spcBef>
                        <a:spcAft>
                          <a:spcPts val="0"/>
                        </a:spcAft>
                        <a:buNone/>
                      </a:pPr>
                      <a:r>
                        <a:rPr b="1" lang="en">
                          <a:solidFill>
                            <a:schemeClr val="dk1"/>
                          </a:solidFill>
                        </a:rPr>
                        <a:t>S.No.</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Author, Publication, Year, Title</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Proposed Work</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Advantages</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rPr>
                        <a:t>Disadvantages</a:t>
                      </a:r>
                      <a:endParaRPr b="1">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2138225">
                <a:tc>
                  <a:txBody>
                    <a:bodyPr/>
                    <a:lstStyle/>
                    <a:p>
                      <a:pPr indent="0" lvl="0" marL="0" rtl="0" algn="l">
                        <a:spcBef>
                          <a:spcPts val="0"/>
                        </a:spcBef>
                        <a:spcAft>
                          <a:spcPts val="0"/>
                        </a:spcAft>
                        <a:buNone/>
                      </a:pPr>
                      <a:r>
                        <a:rPr lang="en" sz="1000">
                          <a:latin typeface="Montserrat Medium"/>
                          <a:ea typeface="Montserrat Medium"/>
                          <a:cs typeface="Montserrat Medium"/>
                          <a:sym typeface="Montserrat Medium"/>
                        </a:rPr>
                        <a:t>7.</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4000"/>
                        </a:lnSpc>
                        <a:spcBef>
                          <a:spcPts val="0"/>
                        </a:spcBef>
                        <a:spcAft>
                          <a:spcPts val="0"/>
                        </a:spcAft>
                        <a:buClr>
                          <a:schemeClr val="dk1"/>
                        </a:buClr>
                        <a:buSzPts val="1100"/>
                        <a:buFont typeface="Arial"/>
                        <a:buNone/>
                      </a:pPr>
                      <a:r>
                        <a:rPr lang="en" sz="1000">
                          <a:solidFill>
                            <a:schemeClr val="dk1"/>
                          </a:solidFill>
                          <a:highlight>
                            <a:srgbClr val="FFFFFF"/>
                          </a:highlight>
                          <a:latin typeface="Montserrat Medium"/>
                          <a:ea typeface="Montserrat Medium"/>
                          <a:cs typeface="Montserrat Medium"/>
                          <a:sym typeface="Montserrat Medium"/>
                        </a:rPr>
                        <a:t>G. Kene and D. P. Theng, "A review on intrusion detection techniques for cloud computing and security challenges," 2015 2nd International Conference on Electronics and Communication Systems (ICECS), Coimbatore, India, 2015, pp. 227-232</a:t>
                      </a:r>
                      <a:endParaRPr sz="1000">
                        <a:solidFill>
                          <a:schemeClr val="dk1"/>
                        </a:solidFill>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sz="1000">
                        <a:solidFill>
                          <a:schemeClr val="dk1"/>
                        </a:solidFill>
                        <a:highlight>
                          <a:srgbClr val="FFFFFF"/>
                        </a:highlight>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Hybrid based detection</a:t>
                      </a:r>
                      <a:endParaRPr sz="10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Accurate detection of known attacks</a:t>
                      </a:r>
                      <a:endParaRPr sz="10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Can’t detect unknown attacks</a:t>
                      </a:r>
                      <a:endParaRPr sz="10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72850">
                <a:tc>
                  <a:txBody>
                    <a:bodyPr/>
                    <a:lstStyle/>
                    <a:p>
                      <a:pPr indent="0" lvl="0" marL="0" rtl="0" algn="l">
                        <a:spcBef>
                          <a:spcPts val="0"/>
                        </a:spcBef>
                        <a:spcAft>
                          <a:spcPts val="0"/>
                        </a:spcAft>
                        <a:buNone/>
                      </a:pPr>
                      <a:r>
                        <a:rPr lang="en" sz="1000">
                          <a:latin typeface="Montserrat Medium"/>
                          <a:ea typeface="Montserrat Medium"/>
                          <a:cs typeface="Montserrat Medium"/>
                          <a:sym typeface="Montserrat Medium"/>
                        </a:rPr>
                        <a:t>8.</a:t>
                      </a:r>
                      <a:endParaRPr sz="10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4000"/>
                        </a:lnSpc>
                        <a:spcBef>
                          <a:spcPts val="0"/>
                        </a:spcBef>
                        <a:spcAft>
                          <a:spcPts val="0"/>
                        </a:spcAft>
                        <a:buClr>
                          <a:schemeClr val="dk1"/>
                        </a:buClr>
                        <a:buSzPts val="1100"/>
                        <a:buFont typeface="Arial"/>
                        <a:buNone/>
                      </a:pPr>
                      <a:r>
                        <a:rPr lang="en" sz="1000">
                          <a:solidFill>
                            <a:schemeClr val="dk1"/>
                          </a:solidFill>
                          <a:latin typeface="Montserrat Medium"/>
                          <a:ea typeface="Montserrat Medium"/>
                          <a:cs typeface="Montserrat Medium"/>
                          <a:sym typeface="Montserrat Medium"/>
                        </a:rPr>
                        <a:t>C. -C. Lo, C. -C. Huang and J. Ku, "A Cooperative Intrusion Detection System Framework for Cloud Computing Networks," 2010 39th International Conference on Parallel Processing Workshops, San Diego, CA, USA, 2010, pp. 280-284</a:t>
                      </a:r>
                      <a:endParaRPr sz="10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000">
                        <a:solidFill>
                          <a:schemeClr val="dk1"/>
                        </a:solidFill>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Majority Vote Method</a:t>
                      </a:r>
                      <a:endParaRPr sz="1000">
                        <a:solidFill>
                          <a:schemeClr val="dk1"/>
                        </a:solidFill>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Better accuracy</a:t>
                      </a:r>
                      <a:endParaRPr sz="1000">
                        <a:solidFill>
                          <a:schemeClr val="dk1"/>
                        </a:solidFill>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Less number of attacks detected</a:t>
                      </a:r>
                      <a:endParaRPr sz="1000">
                        <a:solidFill>
                          <a:schemeClr val="dk1"/>
                        </a:solidFill>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aphicFrame>
        <p:nvGraphicFramePr>
          <p:cNvPr id="94" name="Google Shape;94;p20"/>
          <p:cNvGraphicFramePr/>
          <p:nvPr/>
        </p:nvGraphicFramePr>
        <p:xfrm>
          <a:off x="663375" y="217956"/>
          <a:ext cx="3000000" cy="3000000"/>
        </p:xfrm>
        <a:graphic>
          <a:graphicData uri="http://schemas.openxmlformats.org/drawingml/2006/table">
            <a:tbl>
              <a:tblPr>
                <a:noFill/>
                <a:tableStyleId>{9EBB2BB1-921E-4F4F-9A6E-7BC7E4308570}</a:tableStyleId>
              </a:tblPr>
              <a:tblGrid>
                <a:gridCol w="611900"/>
                <a:gridCol w="2114900"/>
                <a:gridCol w="1220700"/>
                <a:gridCol w="1306100"/>
                <a:gridCol w="2308900"/>
              </a:tblGrid>
              <a:tr h="580250">
                <a:tc>
                  <a:txBody>
                    <a:bodyPr/>
                    <a:lstStyle/>
                    <a:p>
                      <a:pPr indent="0" lvl="0" marL="0" rtl="0" algn="l">
                        <a:spcBef>
                          <a:spcPts val="0"/>
                        </a:spcBef>
                        <a:spcAft>
                          <a:spcPts val="0"/>
                        </a:spcAft>
                        <a:buNone/>
                      </a:pPr>
                      <a:r>
                        <a:rPr b="1" lang="en">
                          <a:solidFill>
                            <a:schemeClr val="dk1"/>
                          </a:solidFill>
                        </a:rPr>
                        <a:t>S.No.</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Author, Publication, Year, Title</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Proposed Work</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Advantages</a:t>
                      </a:r>
                      <a:endParaRPr b="1">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rPr>
                        <a:t>Disadvantages</a:t>
                      </a:r>
                      <a:endParaRPr b="1">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2138225">
                <a:tc>
                  <a:txBody>
                    <a:bodyPr/>
                    <a:lstStyle/>
                    <a:p>
                      <a:pPr indent="0" lvl="0" marL="0" rtl="0" algn="l">
                        <a:spcBef>
                          <a:spcPts val="0"/>
                        </a:spcBef>
                        <a:spcAft>
                          <a:spcPts val="0"/>
                        </a:spcAft>
                        <a:buNone/>
                      </a:pPr>
                      <a:r>
                        <a:rPr lang="en" sz="1000">
                          <a:latin typeface="Montserrat Medium"/>
                          <a:ea typeface="Montserrat Medium"/>
                          <a:cs typeface="Montserrat Medium"/>
                          <a:sym typeface="Montserrat Medium"/>
                        </a:rPr>
                        <a:t>9.</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4000"/>
                        </a:lnSpc>
                        <a:spcBef>
                          <a:spcPts val="0"/>
                        </a:spcBef>
                        <a:spcAft>
                          <a:spcPts val="0"/>
                        </a:spcAft>
                        <a:buClr>
                          <a:schemeClr val="dk1"/>
                        </a:buClr>
                        <a:buSzPts val="1100"/>
                        <a:buFont typeface="Arial"/>
                        <a:buNone/>
                      </a:pPr>
                      <a:r>
                        <a:rPr lang="en" sz="1000">
                          <a:solidFill>
                            <a:schemeClr val="dk1"/>
                          </a:solidFill>
                          <a:latin typeface="Montserrat Medium"/>
                          <a:ea typeface="Montserrat Medium"/>
                          <a:cs typeface="Montserrat Medium"/>
                          <a:sym typeface="Montserrat Medium"/>
                        </a:rPr>
                        <a:t>M. Ficco, L. Tasquier and R. Aversa, "Intrusion Detection in Cloud Computing," 2013 Eighth International Conference on P2P, Parallel, Grid, Cloud and Internet Computing, Compiegne, France, 2013, pp. 276-283</a:t>
                      </a:r>
                      <a:endParaRPr sz="10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0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Artificial Neural Network</a:t>
                      </a:r>
                      <a:endParaRPr sz="10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Central correlation system to send alerts</a:t>
                      </a:r>
                      <a:endParaRPr sz="10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Less Accuracy</a:t>
                      </a:r>
                      <a:endParaRPr sz="10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72850">
                <a:tc>
                  <a:txBody>
                    <a:bodyPr/>
                    <a:lstStyle/>
                    <a:p>
                      <a:pPr indent="0" lvl="0" marL="0" rtl="0" algn="l">
                        <a:spcBef>
                          <a:spcPts val="0"/>
                        </a:spcBef>
                        <a:spcAft>
                          <a:spcPts val="0"/>
                        </a:spcAft>
                        <a:buNone/>
                      </a:pPr>
                      <a:r>
                        <a:rPr lang="en" sz="1000">
                          <a:latin typeface="Montserrat Medium"/>
                          <a:ea typeface="Montserrat Medium"/>
                          <a:cs typeface="Montserrat Medium"/>
                          <a:sym typeface="Montserrat Medium"/>
                        </a:rPr>
                        <a:t>10.</a:t>
                      </a:r>
                      <a:endParaRPr sz="10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4000"/>
                        </a:lnSpc>
                        <a:spcBef>
                          <a:spcPts val="0"/>
                        </a:spcBef>
                        <a:spcAft>
                          <a:spcPts val="0"/>
                        </a:spcAft>
                        <a:buClr>
                          <a:schemeClr val="dk1"/>
                        </a:buClr>
                        <a:buSzPts val="1100"/>
                        <a:buFont typeface="Arial"/>
                        <a:buNone/>
                      </a:pPr>
                      <a:r>
                        <a:rPr lang="en" sz="1000">
                          <a:solidFill>
                            <a:schemeClr val="dk1"/>
                          </a:solidFill>
                          <a:latin typeface="Montserrat Medium"/>
                          <a:ea typeface="Montserrat Medium"/>
                          <a:cs typeface="Montserrat Medium"/>
                          <a:sym typeface="Montserrat Medium"/>
                        </a:rPr>
                        <a:t>U. Oktay and O. K. Sahingoz, "Proxy Network Intrusion Detection System for cloud computing," 2013 The International Conference on Technological Advances in Electrical, Electronics and Computer Engineering (TAEECE), Konya, Turkey, 2013, pp. 98-104</a:t>
                      </a:r>
                      <a:endParaRPr sz="10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000">
                        <a:solidFill>
                          <a:schemeClr val="dk1"/>
                        </a:solidFill>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Deep learning algorithms</a:t>
                      </a:r>
                      <a:endParaRPr sz="1000">
                        <a:solidFill>
                          <a:schemeClr val="dk1"/>
                        </a:solidFill>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Better at hardware usage</a:t>
                      </a:r>
                      <a:endParaRPr sz="1000">
                        <a:solidFill>
                          <a:schemeClr val="dk1"/>
                        </a:solidFill>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Time taking</a:t>
                      </a:r>
                      <a:endParaRPr sz="1000">
                        <a:solidFill>
                          <a:schemeClr val="dk1"/>
                        </a:solidFill>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nvSpPr>
        <p:spPr>
          <a:xfrm>
            <a:off x="617700" y="138450"/>
            <a:ext cx="7225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Montserrat"/>
                <a:ea typeface="Montserrat"/>
                <a:cs typeface="Montserrat"/>
                <a:sym typeface="Montserrat"/>
              </a:rPr>
              <a:t>BLOCK DIAGRAM : </a:t>
            </a:r>
            <a:endParaRPr b="1" sz="2500">
              <a:latin typeface="Montserrat"/>
              <a:ea typeface="Montserrat"/>
              <a:cs typeface="Montserrat"/>
              <a:sym typeface="Montserrat"/>
            </a:endParaRPr>
          </a:p>
        </p:txBody>
      </p:sp>
      <p:pic>
        <p:nvPicPr>
          <p:cNvPr id="100" name="Google Shape;100;p21"/>
          <p:cNvPicPr preferRelativeResize="0"/>
          <p:nvPr/>
        </p:nvPicPr>
        <p:blipFill>
          <a:blip r:embed="rId3">
            <a:alphaModFix/>
          </a:blip>
          <a:stretch>
            <a:fillRect/>
          </a:stretch>
        </p:blipFill>
        <p:spPr>
          <a:xfrm>
            <a:off x="152400" y="860250"/>
            <a:ext cx="8839204" cy="39016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