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rchivo Black" charset="1" panose="020B0A03020202020B04"/>
      <p:regular r:id="rId16"/>
    </p:embeddedFont>
    <p:embeddedFont>
      <p:font typeface="Garet Bold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885470" y="6394076"/>
            <a:ext cx="9373830" cy="370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748"/>
              </a:lnSpc>
              <a:spcBef>
                <a:spcPct val="0"/>
              </a:spcBef>
            </a:pPr>
            <a:r>
              <a:rPr lang="en-US" sz="2748" spc="-217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Technical Documentation Query System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68701" y="1000125"/>
            <a:ext cx="4321082" cy="62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Tharun Kumar V </a:t>
            </a:r>
          </a:p>
          <a:p>
            <a:pPr algn="l">
              <a:lnSpc>
                <a:spcPts val="2520"/>
              </a:lnSpc>
            </a:pPr>
            <a:r>
              <a:rPr lang="en-US" sz="1800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September 30, 2025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079788" y="3950633"/>
            <a:ext cx="11179512" cy="2304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8490"/>
              </a:lnSpc>
              <a:spcBef>
                <a:spcPct val="0"/>
              </a:spcBef>
            </a:pPr>
            <a:r>
              <a:rPr lang="en-US" sz="10885" spc="-85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RAG SYSTEM A</a:t>
            </a:r>
            <a:r>
              <a:rPr lang="en-US" sz="10885" spc="-859" u="non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RCHITECTURE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1173254" y="9493366"/>
            <a:ext cx="2611028" cy="1020674"/>
          </a:xfrm>
          <a:custGeom>
            <a:avLst/>
            <a:gdLst/>
            <a:ahLst/>
            <a:cxnLst/>
            <a:rect r="r" b="b" t="t" l="l"/>
            <a:pathLst>
              <a:path h="1020674" w="2611028">
                <a:moveTo>
                  <a:pt x="0" y="0"/>
                </a:moveTo>
                <a:lnTo>
                  <a:pt x="2611028" y="0"/>
                </a:lnTo>
                <a:lnTo>
                  <a:pt x="2611028" y="1020674"/>
                </a:lnTo>
                <a:lnTo>
                  <a:pt x="0" y="10206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73393" y="4130188"/>
            <a:ext cx="10941214" cy="1866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2926"/>
              </a:lnSpc>
            </a:pPr>
            <a:r>
              <a:rPr lang="en-US" sz="16572" spc="-130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 you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10/10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0199594" y="1769394"/>
          <a:ext cx="6511183" cy="5753100"/>
        </p:xfrm>
        <a:graphic>
          <a:graphicData uri="http://schemas.openxmlformats.org/drawingml/2006/table">
            <a:tbl>
              <a:tblPr/>
              <a:tblGrid>
                <a:gridCol w="866395"/>
                <a:gridCol w="5025021"/>
              </a:tblGrid>
              <a:tr h="82187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High-Level System Architecture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87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Document Ingestion Pipeline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87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Query Processing &amp; Retrieval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87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LLM Generation with Guardrails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87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Scalability Architecture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87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Monitoring &amp; Feedback Loop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87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Overview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4" id="4"/>
          <p:cNvSpPr/>
          <p:nvPr/>
        </p:nvSpPr>
        <p:spPr>
          <a:xfrm flipH="false" flipV="false" rot="0">
            <a:off x="-706637" y="1559650"/>
            <a:ext cx="9125543" cy="7167700"/>
          </a:xfrm>
          <a:custGeom>
            <a:avLst/>
            <a:gdLst/>
            <a:ahLst/>
            <a:cxnLst/>
            <a:rect r="r" b="b" t="t" l="l"/>
            <a:pathLst>
              <a:path h="7167700" w="9125543">
                <a:moveTo>
                  <a:pt x="0" y="0"/>
                </a:moveTo>
                <a:lnTo>
                  <a:pt x="9125544" y="0"/>
                </a:lnTo>
                <a:lnTo>
                  <a:pt x="9125544" y="7167700"/>
                </a:lnTo>
                <a:lnTo>
                  <a:pt x="0" y="7167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9313" y="0"/>
            <a:ext cx="3488687" cy="1198840"/>
          </a:xfrm>
          <a:custGeom>
            <a:avLst/>
            <a:gdLst/>
            <a:ahLst/>
            <a:cxnLst/>
            <a:rect r="r" b="b" t="t" l="l"/>
            <a:pathLst>
              <a:path h="1198840" w="3488687">
                <a:moveTo>
                  <a:pt x="0" y="0"/>
                </a:moveTo>
                <a:lnTo>
                  <a:pt x="3488687" y="0"/>
                </a:lnTo>
                <a:lnTo>
                  <a:pt x="3488687" y="1198840"/>
                </a:lnTo>
                <a:lnTo>
                  <a:pt x="0" y="11988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04641" y="2439692"/>
            <a:ext cx="6531462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Contents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4331626" y="886143"/>
            <a:ext cx="9624748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5000" spc="-39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High-Level System Architecture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03/10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773747" y="2301101"/>
            <a:ext cx="14740507" cy="6335990"/>
            <a:chOff x="0" y="0"/>
            <a:chExt cx="19654009" cy="844798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654009" cy="8447987"/>
            </a:xfrm>
            <a:custGeom>
              <a:avLst/>
              <a:gdLst/>
              <a:ahLst/>
              <a:cxnLst/>
              <a:rect r="r" b="b" t="t" l="l"/>
              <a:pathLst>
                <a:path h="8447987" w="19654009">
                  <a:moveTo>
                    <a:pt x="0" y="0"/>
                  </a:moveTo>
                  <a:lnTo>
                    <a:pt x="19654009" y="0"/>
                  </a:lnTo>
                  <a:lnTo>
                    <a:pt x="19654009" y="8447987"/>
                  </a:lnTo>
                  <a:lnTo>
                    <a:pt x="0" y="84479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84211" r="0" b="-48435"/>
              </a:stretch>
            </a:blipFill>
          </p:spPr>
        </p:sp>
        <p:sp>
          <p:nvSpPr>
            <p:cNvPr name="AutoShape 9" id="9"/>
            <p:cNvSpPr/>
            <p:nvPr/>
          </p:nvSpPr>
          <p:spPr>
            <a:xfrm flipV="true">
              <a:off x="9827005" y="2063524"/>
              <a:ext cx="6800305" cy="447468"/>
            </a:xfrm>
            <a:prstGeom prst="line">
              <a:avLst/>
            </a:prstGeom>
            <a:ln cap="flat" w="28824">
              <a:solidFill>
                <a:srgbClr val="1E3F62">
                  <a:alpha val="77647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0" id="10"/>
            <p:cNvSpPr/>
            <p:nvPr/>
          </p:nvSpPr>
          <p:spPr>
            <a:xfrm flipV="true">
              <a:off x="13198485" y="2063524"/>
              <a:ext cx="3181630" cy="447468"/>
            </a:xfrm>
            <a:prstGeom prst="line">
              <a:avLst/>
            </a:prstGeom>
            <a:ln cap="flat" w="28824">
              <a:solidFill>
                <a:srgbClr val="1E3F62">
                  <a:alpha val="77647"/>
                </a:srgbClr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2103464" y="3028051"/>
            <a:ext cx="14081072" cy="4940405"/>
          </a:xfrm>
          <a:custGeom>
            <a:avLst/>
            <a:gdLst/>
            <a:ahLst/>
            <a:cxnLst/>
            <a:rect r="r" b="b" t="t" l="l"/>
            <a:pathLst>
              <a:path h="4940405" w="14081072">
                <a:moveTo>
                  <a:pt x="0" y="0"/>
                </a:moveTo>
                <a:lnTo>
                  <a:pt x="14081072" y="0"/>
                </a:lnTo>
                <a:lnTo>
                  <a:pt x="14081072" y="4940406"/>
                </a:lnTo>
                <a:lnTo>
                  <a:pt x="0" y="49404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6570" r="0" b="-88447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095986" y="982558"/>
            <a:ext cx="1009602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 spc="-39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Document Ingestion Pipeline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04/10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1948849" y="-1899187"/>
            <a:ext cx="3493612" cy="3493612"/>
          </a:xfrm>
          <a:custGeom>
            <a:avLst/>
            <a:gdLst/>
            <a:ahLst/>
            <a:cxnLst/>
            <a:rect r="r" b="b" t="t" l="l"/>
            <a:pathLst>
              <a:path h="3493612" w="3493612">
                <a:moveTo>
                  <a:pt x="0" y="0"/>
                </a:moveTo>
                <a:lnTo>
                  <a:pt x="3493612" y="0"/>
                </a:lnTo>
                <a:lnTo>
                  <a:pt x="3493612" y="3493612"/>
                </a:lnTo>
                <a:lnTo>
                  <a:pt x="0" y="34936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726357" y="2320759"/>
            <a:ext cx="12835285" cy="6417643"/>
          </a:xfrm>
          <a:custGeom>
            <a:avLst/>
            <a:gdLst/>
            <a:ahLst/>
            <a:cxnLst/>
            <a:rect r="r" b="b" t="t" l="l"/>
            <a:pathLst>
              <a:path h="6417643" w="12835285">
                <a:moveTo>
                  <a:pt x="0" y="0"/>
                </a:moveTo>
                <a:lnTo>
                  <a:pt x="12835286" y="0"/>
                </a:lnTo>
                <a:lnTo>
                  <a:pt x="12835286" y="6417642"/>
                </a:lnTo>
                <a:lnTo>
                  <a:pt x="0" y="64176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712798" y="1045210"/>
            <a:ext cx="8862404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 spc="-39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Query Processing &amp; Retrieval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05/10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7594934" y="9339262"/>
            <a:ext cx="3493612" cy="1759510"/>
          </a:xfrm>
          <a:custGeom>
            <a:avLst/>
            <a:gdLst/>
            <a:ahLst/>
            <a:cxnLst/>
            <a:rect r="r" b="b" t="t" l="l"/>
            <a:pathLst>
              <a:path h="1759510" w="3493612">
                <a:moveTo>
                  <a:pt x="0" y="0"/>
                </a:moveTo>
                <a:lnTo>
                  <a:pt x="3493612" y="0"/>
                </a:lnTo>
                <a:lnTo>
                  <a:pt x="3493612" y="1759511"/>
                </a:lnTo>
                <a:lnTo>
                  <a:pt x="0" y="17595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429912" y="2208095"/>
            <a:ext cx="7838696" cy="6174019"/>
          </a:xfrm>
          <a:custGeom>
            <a:avLst/>
            <a:gdLst/>
            <a:ahLst/>
            <a:cxnLst/>
            <a:rect r="r" b="b" t="t" l="l"/>
            <a:pathLst>
              <a:path h="6174019" w="7838696">
                <a:moveTo>
                  <a:pt x="0" y="0"/>
                </a:moveTo>
                <a:lnTo>
                  <a:pt x="7838696" y="0"/>
                </a:lnTo>
                <a:lnTo>
                  <a:pt x="7838696" y="6174019"/>
                </a:lnTo>
                <a:lnTo>
                  <a:pt x="0" y="61740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180" t="-10974" r="-4988" b="-28898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276776" y="1104900"/>
            <a:ext cx="9734448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 spc="-39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LLM Generation with Guardrails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06/10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7147920" y="3230782"/>
            <a:ext cx="2611028" cy="1428944"/>
          </a:xfrm>
          <a:custGeom>
            <a:avLst/>
            <a:gdLst/>
            <a:ahLst/>
            <a:cxnLst/>
            <a:rect r="r" b="b" t="t" l="l"/>
            <a:pathLst>
              <a:path h="1428944" w="2611028">
                <a:moveTo>
                  <a:pt x="0" y="0"/>
                </a:moveTo>
                <a:lnTo>
                  <a:pt x="2611028" y="0"/>
                </a:lnTo>
                <a:lnTo>
                  <a:pt x="2611028" y="1428945"/>
                </a:lnTo>
                <a:lnTo>
                  <a:pt x="0" y="14289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542303" y="1104900"/>
            <a:ext cx="7203393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 spc="-39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Scalability Architecture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07/10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2058504" y="2768353"/>
            <a:ext cx="13937528" cy="5053502"/>
          </a:xfrm>
          <a:custGeom>
            <a:avLst/>
            <a:gdLst/>
            <a:ahLst/>
            <a:cxnLst/>
            <a:rect r="r" b="b" t="t" l="l"/>
            <a:pathLst>
              <a:path h="5053502" w="13937528">
                <a:moveTo>
                  <a:pt x="0" y="0"/>
                </a:moveTo>
                <a:lnTo>
                  <a:pt x="13937529" y="0"/>
                </a:lnTo>
                <a:lnTo>
                  <a:pt x="13937529" y="5053502"/>
                </a:lnTo>
                <a:lnTo>
                  <a:pt x="0" y="50535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91345" r="0" b="-84454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4755337" y="1104900"/>
            <a:ext cx="877732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 spc="-39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Monitoring &amp; Feedback Loop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08/10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7631296" y="-695707"/>
            <a:ext cx="3493612" cy="1200532"/>
          </a:xfrm>
          <a:custGeom>
            <a:avLst/>
            <a:gdLst/>
            <a:ahLst/>
            <a:cxnLst/>
            <a:rect r="r" b="b" t="t" l="l"/>
            <a:pathLst>
              <a:path h="1200532" w="3493612">
                <a:moveTo>
                  <a:pt x="0" y="0"/>
                </a:moveTo>
                <a:lnTo>
                  <a:pt x="3493612" y="0"/>
                </a:lnTo>
                <a:lnTo>
                  <a:pt x="3493612" y="1200532"/>
                </a:lnTo>
                <a:lnTo>
                  <a:pt x="0" y="12005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3240706"/>
            <a:ext cx="15862393" cy="4108796"/>
          </a:xfrm>
          <a:custGeom>
            <a:avLst/>
            <a:gdLst/>
            <a:ahLst/>
            <a:cxnLst/>
            <a:rect r="r" b="b" t="t" l="l"/>
            <a:pathLst>
              <a:path h="4108796" w="15862393">
                <a:moveTo>
                  <a:pt x="0" y="0"/>
                </a:moveTo>
                <a:lnTo>
                  <a:pt x="15862393" y="0"/>
                </a:lnTo>
                <a:lnTo>
                  <a:pt x="15862393" y="4108797"/>
                </a:lnTo>
                <a:lnTo>
                  <a:pt x="0" y="41087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35695" r="0" b="-150363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-5400000">
            <a:off x="-1147129" y="7919746"/>
            <a:ext cx="2008120" cy="1781750"/>
          </a:xfrm>
          <a:custGeom>
            <a:avLst/>
            <a:gdLst/>
            <a:ahLst/>
            <a:cxnLst/>
            <a:rect r="r" b="b" t="t" l="l"/>
            <a:pathLst>
              <a:path h="1781750" w="2008120">
                <a:moveTo>
                  <a:pt x="0" y="0"/>
                </a:moveTo>
                <a:lnTo>
                  <a:pt x="2008119" y="0"/>
                </a:lnTo>
                <a:lnTo>
                  <a:pt x="2008119" y="1781750"/>
                </a:lnTo>
                <a:lnTo>
                  <a:pt x="0" y="1781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755337" y="1104900"/>
            <a:ext cx="877732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 spc="-39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09/10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499619" y="7453847"/>
            <a:ext cx="1128876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MONITORING:</a:t>
            </a:r>
            <a:r>
              <a:rPr lang="en-US" b="true" sz="24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P</a:t>
            </a:r>
            <a:r>
              <a:rPr lang="en-US" b="true" sz="24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recision@3: 87% | Latency: 245ms | User Rating: 4.2/5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047256" y="6614594"/>
            <a:ext cx="12193488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SCALABILITY:</a:t>
            </a:r>
            <a:r>
              <a:rPr lang="en-US" b="true" sz="24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Cur</a:t>
            </a:r>
            <a:r>
              <a:rPr lang="en-US" b="true" sz="24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rent: 15 QPS → Phase 2: 100+ QPS → Production: 500+ QPS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170786" y="4744519"/>
            <a:ext cx="5946428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GUARDRAILS:</a:t>
            </a:r>
            <a:r>
              <a:rPr lang="en-US" b="true" sz="24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Halluci</a:t>
            </a:r>
            <a:r>
              <a:rPr lang="en-US" b="true" sz="24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nation check ✓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Confidence scoring ✓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Source verification ✓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309428" y="2352993"/>
            <a:ext cx="9669145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[INGEST]            [PROCESS]         [RETRIEVE]            [GENERATE]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PDF</a:t>
            </a:r>
            <a:r>
              <a:rPr lang="en-US" b="true" sz="24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d</a:t>
            </a:r>
            <a:r>
              <a:rPr lang="en-US" b="true" sz="24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ocs    →    Embed +       →    Vector             →     LLM +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50+ files              Index                     Search                     Citations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                               FAISS                      Top-K=3                  Flan-T5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DAG0bWYd-Q0</dc:identifier>
  <dcterms:modified xsi:type="dcterms:W3CDTF">2011-08-01T06:04:30Z</dcterms:modified>
  <cp:revision>1</cp:revision>
  <dc:title>Beige and Black Minimalist Project Deck Presentation</dc:title>
</cp:coreProperties>
</file>