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Archivo Black" charset="1" panose="020B0A03020202020B04"/>
      <p:regular r:id="rId17"/>
    </p:embeddedFont>
    <p:embeddedFont>
      <p:font typeface="Garet Bold" charset="1" panose="00000000000000000000"/>
      <p:regular r:id="rId18"/>
    </p:embeddedFont>
    <p:embeddedFont>
      <p:font typeface="Garet Ultra-Bold" charset="1" panose="00000000000000000000"/>
      <p:regular r:id="rId19"/>
    </p:embeddedFont>
    <p:embeddedFont>
      <p:font typeface="Garet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svg" Type="http://schemas.openxmlformats.org/officeDocument/2006/relationships/image"/><Relationship Id="rId5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885470" y="7100931"/>
            <a:ext cx="9373830" cy="370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2748"/>
              </a:lnSpc>
              <a:spcBef>
                <a:spcPct val="0"/>
              </a:spcBef>
            </a:pPr>
            <a:r>
              <a:rPr lang="en-US" sz="2748" spc="-217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Technical Documentation Query System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68701" y="1000125"/>
            <a:ext cx="4321082" cy="621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Tharun Kumar V </a:t>
            </a:r>
          </a:p>
          <a:p>
            <a:pPr algn="l">
              <a:lnSpc>
                <a:spcPts val="2520"/>
              </a:lnSpc>
            </a:pPr>
            <a:r>
              <a:rPr lang="en-US" sz="18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September 30, 2025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2432554" y="3424251"/>
            <a:ext cx="19691854" cy="33809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8490"/>
              </a:lnSpc>
              <a:spcBef>
                <a:spcPct val="0"/>
              </a:spcBef>
            </a:pPr>
            <a:r>
              <a:rPr lang="en-US" sz="10885" spc="-85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RETRIEVAL AUGUMENTATION AND GENERATION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1173254" y="9493366"/>
            <a:ext cx="2611028" cy="1020674"/>
          </a:xfrm>
          <a:custGeom>
            <a:avLst/>
            <a:gdLst/>
            <a:ahLst/>
            <a:cxnLst/>
            <a:rect r="r" b="b" t="t" l="l"/>
            <a:pathLst>
              <a:path h="1020674" w="2611028">
                <a:moveTo>
                  <a:pt x="0" y="0"/>
                </a:moveTo>
                <a:lnTo>
                  <a:pt x="2611028" y="0"/>
                </a:lnTo>
                <a:lnTo>
                  <a:pt x="2611028" y="1020674"/>
                </a:lnTo>
                <a:lnTo>
                  <a:pt x="0" y="102067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-1948849" y="-1899187"/>
            <a:ext cx="3493612" cy="3493612"/>
          </a:xfrm>
          <a:custGeom>
            <a:avLst/>
            <a:gdLst/>
            <a:ahLst/>
            <a:cxnLst/>
            <a:rect r="r" b="b" t="t" l="l"/>
            <a:pathLst>
              <a:path h="3493612" w="3493612">
                <a:moveTo>
                  <a:pt x="0" y="0"/>
                </a:moveTo>
                <a:lnTo>
                  <a:pt x="3493612" y="0"/>
                </a:lnTo>
                <a:lnTo>
                  <a:pt x="3493612" y="3493612"/>
                </a:lnTo>
                <a:lnTo>
                  <a:pt x="0" y="349361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26357" y="2320759"/>
            <a:ext cx="12835285" cy="6417643"/>
          </a:xfrm>
          <a:custGeom>
            <a:avLst/>
            <a:gdLst/>
            <a:ahLst/>
            <a:cxnLst/>
            <a:rect r="r" b="b" t="t" l="l"/>
            <a:pathLst>
              <a:path h="6417643" w="12835285">
                <a:moveTo>
                  <a:pt x="0" y="0"/>
                </a:moveTo>
                <a:lnTo>
                  <a:pt x="12835286" y="0"/>
                </a:lnTo>
                <a:lnTo>
                  <a:pt x="12835286" y="6417642"/>
                </a:lnTo>
                <a:lnTo>
                  <a:pt x="0" y="64176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712798" y="1045210"/>
            <a:ext cx="8862404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Query Processing &amp; Retrieval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10/10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673393" y="4130188"/>
            <a:ext cx="10941214" cy="18669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926"/>
              </a:lnSpc>
            </a:pPr>
            <a:r>
              <a:rPr lang="en-US" sz="16572" spc="-130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AutoShape 4" id="4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5" id="5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0199594" y="1769394"/>
          <a:ext cx="6511183" cy="6572250"/>
        </p:xfrm>
        <a:graphic>
          <a:graphicData uri="http://schemas.openxmlformats.org/drawingml/2006/table">
            <a:tbl>
              <a:tblPr/>
              <a:tblGrid>
                <a:gridCol w="866395"/>
                <a:gridCol w="5025021"/>
              </a:tblGrid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Data Preparation &amp; Quality Assurance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Analysis Strategy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Data Insights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LLM Generation with Guardrails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Scalability Architecture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Monitoring &amp; Feedback Loop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Overview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215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99" b="true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Architecture of RAG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Freeform 4" id="4"/>
          <p:cNvSpPr/>
          <p:nvPr/>
        </p:nvSpPr>
        <p:spPr>
          <a:xfrm flipH="false" flipV="false" rot="0">
            <a:off x="-706637" y="1559650"/>
            <a:ext cx="9125543" cy="7167700"/>
          </a:xfrm>
          <a:custGeom>
            <a:avLst/>
            <a:gdLst/>
            <a:ahLst/>
            <a:cxnLst/>
            <a:rect r="r" b="b" t="t" l="l"/>
            <a:pathLst>
              <a:path h="7167700" w="9125543">
                <a:moveTo>
                  <a:pt x="0" y="0"/>
                </a:moveTo>
                <a:lnTo>
                  <a:pt x="9125544" y="0"/>
                </a:lnTo>
                <a:lnTo>
                  <a:pt x="9125544" y="7167700"/>
                </a:lnTo>
                <a:lnTo>
                  <a:pt x="0" y="71677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799313" y="0"/>
            <a:ext cx="3488687" cy="1198840"/>
          </a:xfrm>
          <a:custGeom>
            <a:avLst/>
            <a:gdLst/>
            <a:ahLst/>
            <a:cxnLst/>
            <a:rect r="r" b="b" t="t" l="l"/>
            <a:pathLst>
              <a:path h="1198840" w="3488687">
                <a:moveTo>
                  <a:pt x="0" y="0"/>
                </a:moveTo>
                <a:lnTo>
                  <a:pt x="3488687" y="0"/>
                </a:lnTo>
                <a:lnTo>
                  <a:pt x="3488687" y="1198840"/>
                </a:lnTo>
                <a:lnTo>
                  <a:pt x="0" y="11988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604641" y="2439692"/>
            <a:ext cx="6531462" cy="785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5808"/>
              </a:lnSpc>
              <a:spcBef>
                <a:spcPct val="0"/>
              </a:spcBef>
            </a:pPr>
            <a:r>
              <a:rPr lang="en-US" sz="5808" spc="-458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Contents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1339367" y="2461891"/>
            <a:ext cx="6701986" cy="5034465"/>
          </a:xfrm>
          <a:custGeom>
            <a:avLst/>
            <a:gdLst/>
            <a:ahLst/>
            <a:cxnLst/>
            <a:rect r="r" b="b" t="t" l="l"/>
            <a:pathLst>
              <a:path h="5034465" w="6701986">
                <a:moveTo>
                  <a:pt x="0" y="0"/>
                </a:moveTo>
                <a:lnTo>
                  <a:pt x="6701986" y="0"/>
                </a:lnTo>
                <a:lnTo>
                  <a:pt x="6701986" y="5034464"/>
                </a:lnTo>
                <a:lnTo>
                  <a:pt x="0" y="5034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-31386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391659" y="886143"/>
            <a:ext cx="1150468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Preparation &amp; Quality Assurance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03/10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2605192"/>
            <a:ext cx="8512342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Raw Dat</a:t>
            </a: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a Treatment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Hand</a:t>
            </a: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led missing values using forward fill &amp; interpolation.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Removed duplicate timestamp entries.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Standardized time index to uniform 5-minute intervals.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4020908"/>
            <a:ext cx="8512342" cy="187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Shutdown Det</a:t>
            </a: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ection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Identifi</a:t>
            </a: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ed shutdowns via inlet gas temp near ambient &amp; zero/low pressure.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Mark</a:t>
            </a: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ed shutdown periods as a separate operational state for clarity.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Exclu</a:t>
            </a: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ded shutdown data from anomaly detection &amp; forecasting models.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6061163"/>
            <a:ext cx="8512342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Final Datas</a:t>
            </a: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et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Clean</a:t>
            </a: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ed, consistent, and labeled dataset (Normal, Partial Load, Shutdown).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Ready for clustering, anomaly detection, and forecasting analysis.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577446" y="1964511"/>
            <a:ext cx="6848608" cy="6223673"/>
          </a:xfrm>
          <a:custGeom>
            <a:avLst/>
            <a:gdLst/>
            <a:ahLst/>
            <a:cxnLst/>
            <a:rect r="r" b="b" t="t" l="l"/>
            <a:pathLst>
              <a:path h="6223673" w="6848608">
                <a:moveTo>
                  <a:pt x="0" y="0"/>
                </a:moveTo>
                <a:lnTo>
                  <a:pt x="6848608" y="0"/>
                </a:lnTo>
                <a:lnTo>
                  <a:pt x="6848608" y="6223672"/>
                </a:lnTo>
                <a:lnTo>
                  <a:pt x="0" y="622367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95986" y="886143"/>
            <a:ext cx="1009602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Analysis Strategy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04/10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4055" y="1926411"/>
            <a:ext cx="8873289" cy="187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Clustering (Operati</a:t>
            </a: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onal States Identification):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Applied K-Means clustering and DBSCAN to group similar operating conditions based on inlet gas temperature, outlet gas temperature, and pressure readings.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Objective: Identify distinct operational regimes (e.g., normal operation, partial load, idle/shutdown).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4055" y="3985716"/>
            <a:ext cx="8873289" cy="219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Anomaly Detection (Unusual Patter</a:t>
            </a: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ns &amp; Faults):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Statistical thresholds (mean ± 3σ) used to detect outliers in temperature and pressure.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Isolation Forest / Local Outlier Factor applied for multivariate anomaly detection, highlighting sensor drift or unexpected fluctuations.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Focused on det</a:t>
            </a: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ecting sudden drops in inlet gas temperature or abnormal spikes in outlet temperature that indicate process disturbances.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64055" y="6359346"/>
            <a:ext cx="8873289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Forecasting (Predictive</a:t>
            </a: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 Analysis):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ARIMA and LSTM-based models tested for short-term forecasting of cyclone outlet gas temperature.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Aim: Anticipate overheating, detect early signs</a:t>
            </a: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of effi</a:t>
            </a: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ciency loss, and plan shutdown/maintenance schedules proactively.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0623086" y="2429510"/>
            <a:ext cx="7137855" cy="4764518"/>
          </a:xfrm>
          <a:custGeom>
            <a:avLst/>
            <a:gdLst/>
            <a:ahLst/>
            <a:cxnLst/>
            <a:rect r="r" b="b" t="t" l="l"/>
            <a:pathLst>
              <a:path h="4764518" w="7137855">
                <a:moveTo>
                  <a:pt x="0" y="0"/>
                </a:moveTo>
                <a:lnTo>
                  <a:pt x="7137855" y="0"/>
                </a:lnTo>
                <a:lnTo>
                  <a:pt x="7137855" y="4764518"/>
                </a:lnTo>
                <a:lnTo>
                  <a:pt x="0" y="47645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95986" y="886143"/>
            <a:ext cx="10096027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Insights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05/10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1843685"/>
            <a:ext cx="9550066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Shutdown Patter</a:t>
            </a: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ns: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Clear periodic shutdow</a:t>
            </a: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ns observed, typically aligned with maintenance cycles.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Shutdown phases marked by sharp drops in inlet gas temperature and near-zero flow readings.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3484993"/>
            <a:ext cx="9384632" cy="1878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Anomalie</a:t>
            </a: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s: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Several short-duratio</a:t>
            </a: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 anomalies detected:</a:t>
            </a:r>
          </a:p>
          <a:p>
            <a:pPr algn="l" marL="777240" indent="-259080" lvl="2">
              <a:lnSpc>
                <a:spcPts val="2520"/>
              </a:lnSpc>
              <a:spcBef>
                <a:spcPct val="0"/>
              </a:spcBef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Sudden temperature spikes at the outlet, likely caused by sensor noise or short process upsets.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Low-pressure anomalies coinciding with partial shutdown events, suggesting equipment slowdown rather than sensor fault.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5477623"/>
            <a:ext cx="8211553" cy="1564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Operational State</a:t>
            </a: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s: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Clustering revealed three domi</a:t>
            </a: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nant regimes:</a:t>
            </a:r>
          </a:p>
          <a:p>
            <a:pPr algn="l" marL="777240" indent="-259080" lvl="2">
              <a:lnSpc>
                <a:spcPts val="2520"/>
              </a:lnSpc>
              <a:spcBef>
                <a:spcPct val="0"/>
              </a:spcBef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Normal operation – steady inlet/outlet gas temperatures.</a:t>
            </a:r>
          </a:p>
          <a:p>
            <a:pPr algn="l" marL="777240" indent="-259080" lvl="2">
              <a:lnSpc>
                <a:spcPts val="2520"/>
              </a:lnSpc>
              <a:spcBef>
                <a:spcPct val="0"/>
              </a:spcBef>
              <a:buFont typeface="Arial"/>
              <a:buChar char="⚬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Partial load – lower inlet temperatures, reduced efficiency.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Idle/shutdown – minimal flow and stable near-ambient temperatures.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7155928"/>
            <a:ext cx="9956132" cy="1249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Forecasting Result</a:t>
            </a:r>
            <a:r>
              <a:rPr lang="en-US" b="true" sz="180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s:</a:t>
            </a:r>
          </a:p>
          <a:p>
            <a:pPr algn="l" marL="388620" indent="-194310" lvl="1">
              <a:lnSpc>
                <a:spcPts val="2520"/>
              </a:lnSpc>
              <a:spcBef>
                <a:spcPct val="0"/>
              </a:spcBef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Forecast models successfully captured daily </a:t>
            </a: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and weekly operational cycles.</a:t>
            </a:r>
          </a:p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Predictive signals indicated potential overheating conditions ~1–2 hours before actual occurrence, enabling early intervention.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7594934" y="9339262"/>
            <a:ext cx="3493612" cy="1759510"/>
          </a:xfrm>
          <a:custGeom>
            <a:avLst/>
            <a:gdLst/>
            <a:ahLst/>
            <a:cxnLst/>
            <a:rect r="r" b="b" t="t" l="l"/>
            <a:pathLst>
              <a:path h="1759510" w="3493612">
                <a:moveTo>
                  <a:pt x="0" y="0"/>
                </a:moveTo>
                <a:lnTo>
                  <a:pt x="3493612" y="0"/>
                </a:lnTo>
                <a:lnTo>
                  <a:pt x="3493612" y="1759511"/>
                </a:lnTo>
                <a:lnTo>
                  <a:pt x="0" y="175951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29912" y="2208095"/>
            <a:ext cx="7838696" cy="6174019"/>
          </a:xfrm>
          <a:custGeom>
            <a:avLst/>
            <a:gdLst/>
            <a:ahLst/>
            <a:cxnLst/>
            <a:rect r="r" b="b" t="t" l="l"/>
            <a:pathLst>
              <a:path h="6174019" w="7838696">
                <a:moveTo>
                  <a:pt x="0" y="0"/>
                </a:moveTo>
                <a:lnTo>
                  <a:pt x="7838696" y="0"/>
                </a:lnTo>
                <a:lnTo>
                  <a:pt x="7838696" y="6174019"/>
                </a:lnTo>
                <a:lnTo>
                  <a:pt x="0" y="61740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180" t="-10974" r="-4988" b="-28898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276776" y="1104900"/>
            <a:ext cx="9734448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LLM Generation with Guardrails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06/10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7147920" y="3230782"/>
            <a:ext cx="2611028" cy="1428944"/>
          </a:xfrm>
          <a:custGeom>
            <a:avLst/>
            <a:gdLst/>
            <a:ahLst/>
            <a:cxnLst/>
            <a:rect r="r" b="b" t="t" l="l"/>
            <a:pathLst>
              <a:path h="1428944" w="2611028">
                <a:moveTo>
                  <a:pt x="0" y="0"/>
                </a:moveTo>
                <a:lnTo>
                  <a:pt x="2611028" y="0"/>
                </a:lnTo>
                <a:lnTo>
                  <a:pt x="2611028" y="1428945"/>
                </a:lnTo>
                <a:lnTo>
                  <a:pt x="0" y="142894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542303" y="1104900"/>
            <a:ext cx="7203393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Scalability Architecture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07/10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2058504" y="2768353"/>
            <a:ext cx="13937528" cy="5053502"/>
          </a:xfrm>
          <a:custGeom>
            <a:avLst/>
            <a:gdLst/>
            <a:ahLst/>
            <a:cxnLst/>
            <a:rect r="r" b="b" t="t" l="l"/>
            <a:pathLst>
              <a:path h="5053502" w="13937528">
                <a:moveTo>
                  <a:pt x="0" y="0"/>
                </a:moveTo>
                <a:lnTo>
                  <a:pt x="13937529" y="0"/>
                </a:lnTo>
                <a:lnTo>
                  <a:pt x="13937529" y="5053502"/>
                </a:lnTo>
                <a:lnTo>
                  <a:pt x="0" y="505350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91345" r="0" b="-84454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4755337" y="1104900"/>
            <a:ext cx="877732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Monitoring &amp; Feedback Loop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08/10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7631296" y="-695707"/>
            <a:ext cx="3493612" cy="1200532"/>
          </a:xfrm>
          <a:custGeom>
            <a:avLst/>
            <a:gdLst/>
            <a:ahLst/>
            <a:cxnLst/>
            <a:rect r="r" b="b" t="t" l="l"/>
            <a:pathLst>
              <a:path h="1200532" w="3493612">
                <a:moveTo>
                  <a:pt x="0" y="0"/>
                </a:moveTo>
                <a:lnTo>
                  <a:pt x="3493612" y="0"/>
                </a:lnTo>
                <a:lnTo>
                  <a:pt x="3493612" y="1200532"/>
                </a:lnTo>
                <a:lnTo>
                  <a:pt x="0" y="120053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28700" y="3240706"/>
            <a:ext cx="15862393" cy="4108796"/>
          </a:xfrm>
          <a:custGeom>
            <a:avLst/>
            <a:gdLst/>
            <a:ahLst/>
            <a:cxnLst/>
            <a:rect r="r" b="b" t="t" l="l"/>
            <a:pathLst>
              <a:path h="4108796" w="15862393">
                <a:moveTo>
                  <a:pt x="0" y="0"/>
                </a:moveTo>
                <a:lnTo>
                  <a:pt x="15862393" y="0"/>
                </a:lnTo>
                <a:lnTo>
                  <a:pt x="15862393" y="4108797"/>
                </a:lnTo>
                <a:lnTo>
                  <a:pt x="0" y="41087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135695" r="0" b="-150363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3364" r="0" b="-3364"/>
            </a:stretch>
          </a:blipFill>
        </p:spPr>
      </p:sp>
      <p:sp>
        <p:nvSpPr>
          <p:cNvPr name="AutoShape 3" id="3"/>
          <p:cNvSpPr/>
          <p:nvPr/>
        </p:nvSpPr>
        <p:spPr>
          <a:xfrm rot="0">
            <a:off x="-585133" y="8805859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 rot="0">
            <a:off x="-585133" y="9334500"/>
            <a:ext cx="18873133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-5400000">
            <a:off x="-1147129" y="7919746"/>
            <a:ext cx="2008120" cy="1781750"/>
          </a:xfrm>
          <a:custGeom>
            <a:avLst/>
            <a:gdLst/>
            <a:ahLst/>
            <a:cxnLst/>
            <a:rect r="r" b="b" t="t" l="l"/>
            <a:pathLst>
              <a:path h="1781750" w="2008120">
                <a:moveTo>
                  <a:pt x="0" y="0"/>
                </a:moveTo>
                <a:lnTo>
                  <a:pt x="2008119" y="0"/>
                </a:lnTo>
                <a:lnTo>
                  <a:pt x="2008119" y="1781750"/>
                </a:lnTo>
                <a:lnTo>
                  <a:pt x="0" y="1781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55337" y="1104900"/>
            <a:ext cx="8777326" cy="67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5000" spc="-39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Overview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938218" y="981075"/>
            <a:ext cx="4321082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939"/>
              </a:lnSpc>
            </a:pPr>
            <a:r>
              <a:rPr lang="en-US" b="true" sz="20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09/10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99619" y="7453847"/>
            <a:ext cx="11288762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MONITORING:</a:t>
            </a: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P</a:t>
            </a: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recision@3: 87% | Latency: 245ms | User Rating: 4.2/5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047256" y="6614594"/>
            <a:ext cx="12193488" cy="42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SCALABILITY:</a:t>
            </a: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Cur</a:t>
            </a: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rent: 15 QPS → Phase 2: 100+ QPS → Production: 500+ QPS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170786" y="4744519"/>
            <a:ext cx="5946428" cy="129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GUARDRAILS:</a:t>
            </a: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Halluci</a:t>
            </a: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nation check ✓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Confidence scoring ✓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Source verification ✓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09428" y="2352993"/>
            <a:ext cx="9669145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 b="true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[INGEST]            [PROCESS]         [RETRIEVE]            [GENERATE]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PDF</a:t>
            </a: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d</a:t>
            </a: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ocs    →    Embed +       →    Vector             →     LLM +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50+ files              Index                     Search                     Citations</a:t>
            </a:r>
          </a:p>
          <a:p>
            <a:pPr algn="just">
              <a:lnSpc>
                <a:spcPts val="3499"/>
              </a:lnSpc>
              <a:spcBef>
                <a:spcPct val="0"/>
              </a:spcBef>
            </a:pPr>
            <a:r>
              <a:rPr lang="en-US" b="true" sz="2499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                               FAISS                      Top-K=3                  Flan-T5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DAG0bWYd-Q0</dc:identifier>
  <dcterms:modified xsi:type="dcterms:W3CDTF">2011-08-01T06:04:30Z</dcterms:modified>
  <cp:revision>1</cp:revision>
  <dc:title>Final_Presentation</dc:title>
</cp:coreProperties>
</file>