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5/29/2025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5/29/2025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5/29/2025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5/29/2025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5/29/2025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5/29/2025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5/29/2025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5/29/2025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5/29/2025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5/29/2025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5/29/2025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5/29/2025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US" sz="5400" b="1" dirty="0">
                <a:latin typeface="Times New Roman" panose="02020603050405020304" pitchFamily="18" charset="0"/>
                <a:cs typeface="Times New Roman" panose="02020603050405020304" pitchFamily="18" charset="0"/>
              </a:rPr>
              <a:t>RESEARCH ON ARTFICIAL INTELIGENCE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9748007" y="4672739"/>
            <a:ext cx="1811093" cy="1241500"/>
          </a:xfrm>
        </p:spPr>
        <p:txBody>
          <a:bodyPr>
            <a:normAutofit/>
          </a:bodyPr>
          <a:lstStyle/>
          <a:p>
            <a:pPr>
              <a:lnSpc>
                <a:spcPct val="100000"/>
              </a:lnSpc>
            </a:pPr>
            <a:r>
              <a:rPr lang="en-US" sz="1600" b="1" dirty="0">
                <a:latin typeface="Times New Roman" panose="02020603050405020304" pitchFamily="18" charset="0"/>
                <a:cs typeface="Times New Roman" panose="02020603050405020304" pitchFamily="18" charset="0"/>
              </a:rPr>
              <a:t>DONE BY </a:t>
            </a:r>
          </a:p>
          <a:p>
            <a:pPr>
              <a:lnSpc>
                <a:spcPct val="100000"/>
              </a:lnSpc>
            </a:pPr>
            <a:r>
              <a:rPr lang="en-US" sz="1600" b="1" dirty="0">
                <a:latin typeface="Times New Roman" panose="02020603050405020304" pitchFamily="18" charset="0"/>
                <a:cs typeface="Times New Roman" panose="02020603050405020304" pitchFamily="18" charset="0"/>
              </a:rPr>
              <a:t>S. THARUN</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47072-D5B4-D9CB-8AD1-1C83C811A1E1}"/>
              </a:ext>
            </a:extLst>
          </p:cNvPr>
          <p:cNvSpPr>
            <a:spLocks noGrp="1"/>
          </p:cNvSpPr>
          <p:nvPr>
            <p:ph type="title"/>
          </p:nvPr>
        </p:nvSpPr>
        <p:spPr/>
        <p:txBody>
          <a:bodyPr>
            <a:normAutofit/>
          </a:bodyPr>
          <a:lstStyle/>
          <a:p>
            <a:r>
              <a:rPr lang="en-IN" sz="4400"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51F6A8B-AB0E-87DA-40BF-DE6B2228E14A}"/>
              </a:ext>
            </a:extLst>
          </p:cNvPr>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AI stands for “Artificial Intelligence.” it refers to the stimulation of human intelligence processes by machines, especially computer systems. In essence, AI involves creating algorithms and systems that allow computers to perform tasks that typically requires human intelligence, such as problem-solving, learning, reasoning and understanding natural language. AI is widely range of high complex machine learning algorithms. </a:t>
            </a:r>
          </a:p>
        </p:txBody>
      </p:sp>
      <p:pic>
        <p:nvPicPr>
          <p:cNvPr id="5" name="Picture 4">
            <a:extLst>
              <a:ext uri="{FF2B5EF4-FFF2-40B4-BE49-F238E27FC236}">
                <a16:creationId xmlns:a16="http://schemas.microsoft.com/office/drawing/2014/main" id="{CB0AA7F1-931D-7587-C6AE-303172ED7A2B}"/>
              </a:ext>
            </a:extLst>
          </p:cNvPr>
          <p:cNvPicPr>
            <a:picLocks noChangeAspect="1"/>
          </p:cNvPicPr>
          <p:nvPr/>
        </p:nvPicPr>
        <p:blipFill>
          <a:blip r:embed="rId2"/>
          <a:stretch>
            <a:fillRect/>
          </a:stretch>
        </p:blipFill>
        <p:spPr>
          <a:xfrm>
            <a:off x="8021783" y="4291897"/>
            <a:ext cx="2941752" cy="1948036"/>
          </a:xfrm>
          <a:prstGeom prst="rect">
            <a:avLst/>
          </a:prstGeom>
        </p:spPr>
      </p:pic>
    </p:spTree>
    <p:extLst>
      <p:ext uri="{BB962C8B-B14F-4D97-AF65-F5344CB8AC3E}">
        <p14:creationId xmlns:p14="http://schemas.microsoft.com/office/powerpoint/2010/main" val="178953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886151-F8CB-D6B0-DDF5-966A789ACD72}"/>
              </a:ext>
            </a:extLst>
          </p:cNvPr>
          <p:cNvSpPr txBox="1"/>
          <p:nvPr/>
        </p:nvSpPr>
        <p:spPr>
          <a:xfrm>
            <a:off x="931025" y="565265"/>
            <a:ext cx="10133215" cy="5227072"/>
          </a:xfrm>
          <a:prstGeom prst="rect">
            <a:avLst/>
          </a:prstGeom>
          <a:noFill/>
        </p:spPr>
        <p:txBody>
          <a:bodyPr wrap="square" rtlCol="0">
            <a:spAutoFit/>
          </a:bodyPr>
          <a:lstStyle/>
          <a:p>
            <a:pPr algn="just"/>
            <a:r>
              <a:rPr lang="en-IN" sz="3600" b="1" dirty="0">
                <a:latin typeface="Times New Roman" panose="02020603050405020304" pitchFamily="18" charset="0"/>
                <a:cs typeface="Times New Roman" panose="02020603050405020304" pitchFamily="18" charset="0"/>
              </a:rPr>
              <a:t>NEED OF THE STUDY</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The study is needed to find out the current trends, assessing the future, and its important of Artificial Intelligence and also to find out how many people are be aware of AI.</a:t>
            </a:r>
          </a:p>
          <a:p>
            <a:pPr algn="just"/>
            <a:endParaRPr lang="en-IN" sz="3200" b="1" dirty="0">
              <a:latin typeface="Times New Roman" panose="02020603050405020304" pitchFamily="18" charset="0"/>
              <a:cs typeface="Times New Roman" panose="02020603050405020304" pitchFamily="18" charset="0"/>
            </a:endParaRPr>
          </a:p>
          <a:p>
            <a:pPr algn="just"/>
            <a:r>
              <a:rPr lang="en-IN" sz="3600" b="1" dirty="0">
                <a:latin typeface="Times New Roman" panose="02020603050405020304" pitchFamily="18" charset="0"/>
                <a:cs typeface="Times New Roman" panose="02020603050405020304" pitchFamily="18" charset="0"/>
              </a:rPr>
              <a:t>OBJECTIVES OF THE STUDY</a:t>
            </a:r>
          </a:p>
          <a:p>
            <a:pPr algn="just"/>
            <a:endParaRPr lang="en-IN" sz="2000" b="1" dirty="0">
              <a:latin typeface="Times New Roman" panose="02020603050405020304" pitchFamily="18" charset="0"/>
              <a:cs typeface="Times New Roman" panose="02020603050405020304" pitchFamily="18" charset="0"/>
            </a:endParaRPr>
          </a:p>
          <a:p>
            <a:pPr marL="342900" lvl="0" indent="-342900" algn="just">
              <a:lnSpc>
                <a:spcPct val="107000"/>
              </a:lnSpc>
              <a:buFont typeface="+mj-lt"/>
              <a:buAutoNum type="arabicPeriod"/>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To understand the assessing  awareness and knowledge of Artificial Intelligence</a:t>
            </a:r>
          </a:p>
          <a:p>
            <a:pPr marL="342900" lvl="0" indent="-342900" algn="just">
              <a:lnSpc>
                <a:spcPct val="107000"/>
              </a:lnSpc>
              <a:buFont typeface="+mj-lt"/>
              <a:buAutoNum type="arabicPeriod"/>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To analyse by comparing AI Technologies</a:t>
            </a:r>
          </a:p>
          <a:p>
            <a:pPr marL="342900" lvl="0" indent="-342900" algn="just">
              <a:lnSpc>
                <a:spcPct val="107000"/>
              </a:lnSpc>
              <a:buFont typeface="+mj-lt"/>
              <a:buAutoNum type="arabicPeriod"/>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To u</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nderstand Data privacy and security</a:t>
            </a:r>
          </a:p>
          <a:p>
            <a:pPr marL="342900" lvl="0" indent="-342900" algn="just">
              <a:lnSpc>
                <a:spcPct val="107000"/>
              </a:lnSpc>
              <a:buFont typeface="+mj-lt"/>
              <a:buAutoNum type="arabicPeriod"/>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To know about a</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ssessing future trends in Artificial Intelligence</a:t>
            </a:r>
          </a:p>
          <a:p>
            <a:pPr marL="342900" lvl="0" indent="-342900" algn="just">
              <a:lnSpc>
                <a:spcPct val="107000"/>
              </a:lnSpc>
              <a:spcAft>
                <a:spcPts val="800"/>
              </a:spcAft>
              <a:buFont typeface="+mj-lt"/>
              <a:buAutoNum type="arabicPeriod"/>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To analyse by c</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omparing with Human Decisions.</a:t>
            </a:r>
          </a:p>
          <a:p>
            <a:pPr algn="just"/>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988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3C7B-3B0F-3DDF-F319-90C8E326854F}"/>
              </a:ext>
            </a:extLst>
          </p:cNvPr>
          <p:cNvSpPr>
            <a:spLocks noGrp="1"/>
          </p:cNvSpPr>
          <p:nvPr>
            <p:ph type="title"/>
          </p:nvPr>
        </p:nvSpPr>
        <p:spPr/>
        <p:txBody>
          <a:bodyPr>
            <a:normAutofit/>
          </a:bodyPr>
          <a:lstStyle/>
          <a:p>
            <a:r>
              <a:rPr lang="en-IN" sz="4000" b="1" dirty="0">
                <a:solidFill>
                  <a:schemeClr val="tx1"/>
                </a:solidFill>
                <a:latin typeface="Times New Roman" panose="02020603050405020304" pitchFamily="18" charset="0"/>
                <a:cs typeface="Times New Roman" panose="02020603050405020304" pitchFamily="18" charset="0"/>
              </a:rPr>
              <a:t>Advantages of AI</a:t>
            </a:r>
          </a:p>
        </p:txBody>
      </p:sp>
      <p:sp>
        <p:nvSpPr>
          <p:cNvPr id="3" name="Content Placeholder 2">
            <a:extLst>
              <a:ext uri="{FF2B5EF4-FFF2-40B4-BE49-F238E27FC236}">
                <a16:creationId xmlns:a16="http://schemas.microsoft.com/office/drawing/2014/main" id="{4B3C349E-C878-6BCD-D08B-CA5E6CF1F05B}"/>
              </a:ext>
            </a:extLst>
          </p:cNvPr>
          <p:cNvSpPr>
            <a:spLocks noGrp="1"/>
          </p:cNvSpPr>
          <p:nvPr>
            <p:ph idx="1"/>
          </p:nvPr>
        </p:nvSpPr>
        <p:spPr/>
        <p:txBody>
          <a:bodyPr>
            <a:normAutofit fontScale="92500" lnSpcReduction="10000"/>
          </a:bodyPr>
          <a:lstStyle/>
          <a:p>
            <a:pPr algn="just"/>
            <a:r>
              <a:rPr lang="en-IN" sz="2200" dirty="0">
                <a:solidFill>
                  <a:schemeClr val="tx1"/>
                </a:solidFill>
                <a:latin typeface="Times New Roman" panose="02020603050405020304" pitchFamily="18" charset="0"/>
                <a:cs typeface="Times New Roman" panose="02020603050405020304" pitchFamily="18" charset="0"/>
              </a:rPr>
              <a:t>One of the biggest advantages of AI is that it can significantly reduce errors and increase the accuracy and precision. It is decided by information previously gathered and a certain set of algorithms.</a:t>
            </a:r>
          </a:p>
          <a:p>
            <a:pPr algn="just"/>
            <a:r>
              <a:rPr lang="en-IN" sz="2200" dirty="0">
                <a:solidFill>
                  <a:schemeClr val="tx1"/>
                </a:solidFill>
                <a:latin typeface="Times New Roman" panose="02020603050405020304" pitchFamily="18" charset="0"/>
                <a:cs typeface="Times New Roman" panose="02020603050405020304" pitchFamily="18" charset="0"/>
              </a:rPr>
              <a:t>There are many studies that show humans are productive only about 3 to 4 hours in a day. But AI will think much faster than humans and perform multiple tasks at a time with accurate results.</a:t>
            </a:r>
          </a:p>
          <a:p>
            <a:pPr algn="just"/>
            <a:r>
              <a:rPr lang="en-IN" sz="2200" dirty="0">
                <a:solidFill>
                  <a:schemeClr val="tx1"/>
                </a:solidFill>
                <a:latin typeface="Times New Roman" panose="02020603050405020304" pitchFamily="18" charset="0"/>
                <a:cs typeface="Times New Roman" panose="02020603050405020304" pitchFamily="18" charset="0"/>
              </a:rPr>
              <a:t>AI has devoid of emotions and highly practical and rational approach. A huge advantage of AI is that it doesn't have any biased view , which make a clear decision making.</a:t>
            </a:r>
          </a:p>
          <a:p>
            <a:pPr algn="just"/>
            <a:r>
              <a:rPr lang="en-IN" sz="2200" dirty="0">
                <a:solidFill>
                  <a:schemeClr val="tx1"/>
                </a:solidFill>
                <a:latin typeface="Times New Roman" panose="02020603050405020304" pitchFamily="18" charset="0"/>
                <a:cs typeface="Times New Roman" panose="02020603050405020304" pitchFamily="18" charset="0"/>
              </a:rPr>
              <a:t>We will do a lot of repetitive task as part of daily work. The AI is to efficiently automate these menial chores and even eliminate “boring tasks for people, allowing them to focus on being more creative.</a:t>
            </a:r>
          </a:p>
          <a:p>
            <a:endParaRPr lang="en-IN" dirty="0"/>
          </a:p>
        </p:txBody>
      </p:sp>
    </p:spTree>
    <p:extLst>
      <p:ext uri="{BB962C8B-B14F-4D97-AF65-F5344CB8AC3E}">
        <p14:creationId xmlns:p14="http://schemas.microsoft.com/office/powerpoint/2010/main" val="2340546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5F14-2E14-66F2-4192-F899A2EA0194}"/>
              </a:ext>
            </a:extLst>
          </p:cNvPr>
          <p:cNvSpPr>
            <a:spLocks noGrp="1"/>
          </p:cNvSpPr>
          <p:nvPr>
            <p:ph type="title"/>
          </p:nvPr>
        </p:nvSpPr>
        <p:spPr/>
        <p:txBody>
          <a:bodyPr>
            <a:normAutofit/>
          </a:bodyPr>
          <a:lstStyle/>
          <a:p>
            <a:r>
              <a:rPr lang="en-IN" sz="4000" b="1" dirty="0">
                <a:solidFill>
                  <a:schemeClr val="tx1"/>
                </a:solidFill>
                <a:latin typeface="Times New Roman" panose="02020603050405020304" pitchFamily="18" charset="0"/>
                <a:cs typeface="Times New Roman" panose="02020603050405020304" pitchFamily="18" charset="0"/>
              </a:rPr>
              <a:t>DISADVANTAGES OF AI</a:t>
            </a:r>
          </a:p>
        </p:txBody>
      </p:sp>
      <p:sp>
        <p:nvSpPr>
          <p:cNvPr id="3" name="Content Placeholder 2">
            <a:extLst>
              <a:ext uri="{FF2B5EF4-FFF2-40B4-BE49-F238E27FC236}">
                <a16:creationId xmlns:a16="http://schemas.microsoft.com/office/drawing/2014/main" id="{24D1F5A4-5CC7-91A5-E728-176AA364B643}"/>
              </a:ext>
            </a:extLst>
          </p:cNvPr>
          <p:cNvSpPr>
            <a:spLocks noGrp="1"/>
          </p:cNvSpPr>
          <p:nvPr>
            <p:ph idx="1"/>
          </p:nvPr>
        </p:nvSpPr>
        <p:spPr/>
        <p:txBody>
          <a:bodyPr>
            <a:normAutofit/>
          </a:bodyPr>
          <a:lstStyle/>
          <a:p>
            <a:pPr algn="just"/>
            <a:r>
              <a:rPr lang="en-US" sz="2000" b="0" i="0" dirty="0">
                <a:solidFill>
                  <a:schemeClr val="tx1"/>
                </a:solidFill>
                <a:effectLst/>
                <a:latin typeface="Times New Roman" panose="02020603050405020304" pitchFamily="18" charset="0"/>
                <a:cs typeface="Times New Roman" panose="02020603050405020304" pitchFamily="18" charset="0"/>
              </a:rPr>
              <a:t>AI requires large collection of data, it may increase about how personal information is collected, used and stored comprising privacy.</a:t>
            </a:r>
          </a:p>
          <a:p>
            <a:pPr algn="just"/>
            <a:r>
              <a:rPr lang="en-US" sz="2000" b="0" i="0" dirty="0">
                <a:solidFill>
                  <a:schemeClr val="tx1"/>
                </a:solidFill>
                <a:effectLst/>
                <a:latin typeface="Times New Roman" panose="02020603050405020304" pitchFamily="18" charset="0"/>
                <a:cs typeface="Times New Roman" panose="02020603050405020304" pitchFamily="18" charset="0"/>
              </a:rPr>
              <a:t>AI has inherit biases from their training data, this may happen to inequitable or discriminatory outcomes in decision making. </a:t>
            </a:r>
          </a:p>
          <a:p>
            <a:pPr algn="just"/>
            <a:r>
              <a:rPr lang="en-US" sz="2000" dirty="0">
                <a:solidFill>
                  <a:schemeClr val="tx1"/>
                </a:solidFill>
                <a:latin typeface="Times New Roman" panose="02020603050405020304" pitchFamily="18" charset="0"/>
                <a:cs typeface="Times New Roman" panose="02020603050405020304" pitchFamily="18" charset="0"/>
              </a:rPr>
              <a:t>AI sometimes behave as unpredictable and make error especially in that situation they haven’t been explicitly trained for.</a:t>
            </a:r>
          </a:p>
          <a:p>
            <a:pPr algn="just"/>
            <a:r>
              <a:rPr lang="en-US" sz="2000" b="0" i="0" dirty="0">
                <a:solidFill>
                  <a:schemeClr val="tx1"/>
                </a:solidFill>
                <a:effectLst/>
                <a:latin typeface="Times New Roman" panose="02020603050405020304" pitchFamily="18" charset="0"/>
                <a:cs typeface="Times New Roman" panose="02020603050405020304" pitchFamily="18" charset="0"/>
              </a:rPr>
              <a:t>AI system has replacing the jobs and leading to serve unemployment, according to some people ther</a:t>
            </a:r>
            <a:r>
              <a:rPr lang="en-US" sz="2000" dirty="0">
                <a:solidFill>
                  <a:schemeClr val="tx1"/>
                </a:solidFill>
                <a:latin typeface="Times New Roman" panose="02020603050405020304" pitchFamily="18" charset="0"/>
                <a:cs typeface="Times New Roman" panose="02020603050405020304" pitchFamily="18" charset="0"/>
              </a:rPr>
              <a:t>e is always risk of unemployment because of robots and chatbots instead of humans.</a:t>
            </a:r>
            <a:endParaRPr lang="en-US" sz="2000" b="0" i="0" dirty="0">
              <a:solidFill>
                <a:schemeClr val="tx1"/>
              </a:solidFill>
              <a:effectLst/>
              <a:latin typeface="Times New Roman" panose="02020603050405020304" pitchFamily="18" charset="0"/>
              <a:cs typeface="Times New Roman" panose="02020603050405020304" pitchFamily="18" charset="0"/>
            </a:endParaRPr>
          </a:p>
          <a:p>
            <a:endParaRPr lang="en-US" b="0" i="0" dirty="0">
              <a:solidFill>
                <a:srgbClr val="51565E"/>
              </a:solidFill>
              <a:effectLst/>
              <a:latin typeface="Roboto" panose="02000000000000000000" pitchFamily="2" charset="0"/>
            </a:endParaRPr>
          </a:p>
          <a:p>
            <a:endParaRPr lang="en-US" b="0" i="0" dirty="0">
              <a:solidFill>
                <a:srgbClr val="51565E"/>
              </a:solidFill>
              <a:effectLst/>
              <a:latin typeface="Roboto" panose="02000000000000000000" pitchFamily="2" charset="0"/>
            </a:endParaRPr>
          </a:p>
          <a:p>
            <a:endParaRPr lang="en-US" b="0" i="0" dirty="0">
              <a:solidFill>
                <a:srgbClr val="51565E"/>
              </a:solidFill>
              <a:effectLst/>
              <a:latin typeface="Roboto" panose="02000000000000000000" pitchFamily="2" charset="0"/>
            </a:endParaRPr>
          </a:p>
          <a:p>
            <a:endParaRPr lang="en-US" b="0" i="0" dirty="0">
              <a:solidFill>
                <a:srgbClr val="51565E"/>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403432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ED25-A062-F39D-EB64-C6B347FD1570}"/>
              </a:ext>
            </a:extLst>
          </p:cNvPr>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Findings (102 Respondents)</a:t>
            </a:r>
          </a:p>
        </p:txBody>
      </p:sp>
      <p:sp>
        <p:nvSpPr>
          <p:cNvPr id="3" name="Content Placeholder 2">
            <a:extLst>
              <a:ext uri="{FF2B5EF4-FFF2-40B4-BE49-F238E27FC236}">
                <a16:creationId xmlns:a16="http://schemas.microsoft.com/office/drawing/2014/main" id="{A8D66FDD-346C-EB59-9140-81006F5BD58A}"/>
              </a:ext>
            </a:extLst>
          </p:cNvPr>
          <p:cNvSpPr>
            <a:spLocks noGrp="1"/>
          </p:cNvSpPr>
          <p:nvPr>
            <p:ph idx="1"/>
          </p:nvPr>
        </p:nvSpPr>
        <p:spPr/>
        <p:txBody>
          <a:bodyPr>
            <a:normAutofit fontScale="77500" lnSpcReduction="20000"/>
          </a:bodyPr>
          <a:lstStyle/>
          <a:p>
            <a:pPr marL="457200" indent="-457200" algn="just">
              <a:buClr>
                <a:schemeClr val="tx1"/>
              </a:buClr>
              <a:buFont typeface="+mj-lt"/>
              <a:buAutoNum type="arabicPeriod"/>
            </a:pPr>
            <a:r>
              <a:rPr lang="en-IN" dirty="0">
                <a:latin typeface="Times New Roman" panose="02020603050405020304" pitchFamily="18" charset="0"/>
                <a:cs typeface="Times New Roman" panose="02020603050405020304" pitchFamily="18" charset="0"/>
              </a:rPr>
              <a:t>Majority of respondent of location in Coimbatore.</a:t>
            </a:r>
          </a:p>
          <a:p>
            <a:pPr marL="457200" indent="-457200" algn="just">
              <a:buClr>
                <a:schemeClr val="tx1"/>
              </a:buClr>
              <a:buFont typeface="+mj-lt"/>
              <a:buAutoNum type="arabicPeriod"/>
            </a:pPr>
            <a:r>
              <a:rPr lang="en-IN" dirty="0">
                <a:latin typeface="Times New Roman" panose="02020603050405020304" pitchFamily="18" charset="0"/>
                <a:cs typeface="Times New Roman" panose="02020603050405020304" pitchFamily="18" charset="0"/>
              </a:rPr>
              <a:t>Majority of the persons are be aware of the Artificial Intelligence.</a:t>
            </a:r>
          </a:p>
          <a:p>
            <a:pPr marL="457200" indent="-457200" algn="just">
              <a:buClr>
                <a:schemeClr val="tx1"/>
              </a:buClr>
              <a:buFont typeface="+mj-lt"/>
              <a:buAutoNum type="arabicPeriod"/>
            </a:pPr>
            <a:r>
              <a:rPr lang="en-IN" dirty="0">
                <a:latin typeface="Times New Roman" panose="02020603050405020304" pitchFamily="18" charset="0"/>
                <a:cs typeface="Times New Roman" panose="02020603050405020304" pitchFamily="18" charset="0"/>
              </a:rPr>
              <a:t>Majority of persons are mostly used AI website.</a:t>
            </a:r>
          </a:p>
          <a:p>
            <a:pPr marL="457200" indent="-457200" algn="just">
              <a:buClr>
                <a:schemeClr val="tx1"/>
              </a:buClr>
              <a:buFont typeface="+mj-lt"/>
              <a:buAutoNum type="arabicPeriod"/>
            </a:pPr>
            <a:r>
              <a:rPr lang="en-IN" dirty="0">
                <a:latin typeface="Times New Roman" panose="02020603050405020304" pitchFamily="18" charset="0"/>
                <a:cs typeface="Times New Roman" panose="02020603050405020304" pitchFamily="18" charset="0"/>
              </a:rPr>
              <a:t>Most of the respondent are basic level of understanding about AI.</a:t>
            </a:r>
          </a:p>
          <a:p>
            <a:pPr marL="457200" indent="-457200" algn="just">
              <a:buClr>
                <a:schemeClr val="tx1"/>
              </a:buClr>
              <a:buFont typeface="+mj-lt"/>
              <a:buAutoNum type="arabicPeriod"/>
            </a:pPr>
            <a:r>
              <a:rPr lang="en-IN" dirty="0">
                <a:latin typeface="Times New Roman" panose="02020603050405020304" pitchFamily="18" charset="0"/>
                <a:cs typeface="Times New Roman" panose="02020603050405020304" pitchFamily="18" charset="0"/>
              </a:rPr>
              <a:t>Most of them have admire by the content to your preference.  </a:t>
            </a:r>
          </a:p>
          <a:p>
            <a:pPr marL="457200" indent="-457200" algn="just">
              <a:buClr>
                <a:schemeClr val="tx1"/>
              </a:buClr>
              <a:buFont typeface="+mj-lt"/>
              <a:buAutoNum type="arabicPeriod"/>
            </a:pPr>
            <a:r>
              <a:rPr lang="en-IN" dirty="0">
                <a:latin typeface="Times New Roman" panose="02020603050405020304" pitchFamily="18" charset="0"/>
                <a:cs typeface="Times New Roman" panose="02020603050405020304" pitchFamily="18" charset="0"/>
              </a:rPr>
              <a:t>Majority of the respondent are mostly like chat GPT.</a:t>
            </a:r>
          </a:p>
          <a:p>
            <a:pPr marL="457200" indent="-457200" algn="just">
              <a:buClr>
                <a:schemeClr val="tx1"/>
              </a:buClr>
              <a:buFont typeface="+mj-lt"/>
              <a:buAutoNum type="arabicPeriod"/>
            </a:pPr>
            <a:r>
              <a:rPr lang="en-IN" dirty="0">
                <a:latin typeface="Times New Roman" panose="02020603050405020304" pitchFamily="18" charset="0"/>
                <a:cs typeface="Times New Roman" panose="02020603050405020304" pitchFamily="18" charset="0"/>
              </a:rPr>
              <a:t>Most of the respondent need the AI for automation and advancement.</a:t>
            </a:r>
          </a:p>
          <a:p>
            <a:pPr marL="457200" indent="-457200" algn="just">
              <a:buClr>
                <a:schemeClr val="tx1"/>
              </a:buClr>
              <a:buFont typeface="+mj-lt"/>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Majority of Respondents has been concerned about the potential impact Of AI on the Personal Data Privacy.</a:t>
            </a:r>
          </a:p>
          <a:p>
            <a:pPr marL="457200" indent="-457200" algn="just">
              <a:buClr>
                <a:schemeClr val="tx1"/>
              </a:buClr>
              <a:buFont typeface="+mj-lt"/>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Almost 65% of Respondents has been favoured to Government should establish regulations specifically for AI Development.</a:t>
            </a:r>
          </a:p>
          <a:p>
            <a:pPr marL="457200" indent="-457200" algn="just">
              <a:buClr>
                <a:schemeClr val="tx1"/>
              </a:buClr>
              <a:buFont typeface="+mj-lt"/>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Most of the Respondents Trust the Human made decisions rather than AI decision, especially the Responsibility and Explain ability.</a:t>
            </a:r>
          </a:p>
          <a:p>
            <a:pPr marL="457200" indent="-457200">
              <a:buFont typeface="+mj-lt"/>
              <a:buAutoNum type="arabicPeriod"/>
            </a:pPr>
            <a:endParaRPr lang="en-IN" dirty="0"/>
          </a:p>
          <a:p>
            <a:pPr marL="457200" indent="-457200">
              <a:buFont typeface="+mj-lt"/>
              <a:buAutoNum type="arabicPeriod"/>
            </a:pPr>
            <a:endParaRPr lang="en-IN" dirty="0"/>
          </a:p>
          <a:p>
            <a:endParaRPr lang="en-IN" dirty="0"/>
          </a:p>
        </p:txBody>
      </p:sp>
    </p:spTree>
    <p:extLst>
      <p:ext uri="{BB962C8B-B14F-4D97-AF65-F5344CB8AC3E}">
        <p14:creationId xmlns:p14="http://schemas.microsoft.com/office/powerpoint/2010/main" val="3973834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50D40-5485-5237-0057-9C44788A1CC6}"/>
              </a:ext>
            </a:extLst>
          </p:cNvPr>
          <p:cNvSpPr>
            <a:spLocks noGrp="1"/>
          </p:cNvSpPr>
          <p:nvPr>
            <p:ph type="title"/>
          </p:nvPr>
        </p:nvSpPr>
        <p:spPr/>
        <p:txBody>
          <a:bodyPr>
            <a:normAutofit/>
          </a:bodyPr>
          <a:lstStyle/>
          <a:p>
            <a:r>
              <a:rPr lang="en-IN" sz="4400" b="1" dirty="0">
                <a:solidFill>
                  <a:schemeClr val="tx1"/>
                </a:solidFill>
                <a:latin typeface="Times New Roman" panose="02020603050405020304" pitchFamily="18" charset="0"/>
                <a:cs typeface="Times New Roman" panose="02020603050405020304" pitchFamily="18" charset="0"/>
              </a:rPr>
              <a:t>SUGGESTIONS</a:t>
            </a:r>
          </a:p>
        </p:txBody>
      </p:sp>
      <p:sp>
        <p:nvSpPr>
          <p:cNvPr id="8" name="Content Placeholder 7">
            <a:extLst>
              <a:ext uri="{FF2B5EF4-FFF2-40B4-BE49-F238E27FC236}">
                <a16:creationId xmlns:a16="http://schemas.microsoft.com/office/drawing/2014/main" id="{B192BA4D-42CD-3ECF-9A21-38B976348E98}"/>
              </a:ext>
            </a:extLst>
          </p:cNvPr>
          <p:cNvSpPr>
            <a:spLocks noGrp="1"/>
          </p:cNvSpPr>
          <p:nvPr>
            <p:ph idx="1"/>
          </p:nvPr>
        </p:nvSpPr>
        <p:spPr/>
        <p:txBody>
          <a:bodyPr/>
          <a:lstStyle/>
          <a:p>
            <a:pPr algn="just"/>
            <a:r>
              <a:rPr lang="en-IN" sz="2400" dirty="0"/>
              <a:t>Artificial Intelligence is a Advanced Technology, which is very useful and time saving. At the same time Users should be beware Of every AI websites, because they are not ensured the safety for the users. We need to verified the AI Before we use. AI Can be a content creator or Problem solving tool, but it might be reduce our Creativity, that’s why countries like Japan have banned the AI. So Don’t fully trust about Artificial Intelligence. So, when it comes to future, AI can’t take away the Employment Opportunity, because No AI can Replace the Human’s Experience and consistency. </a:t>
            </a:r>
          </a:p>
          <a:p>
            <a:pPr marL="0" indent="0" algn="just">
              <a:buNone/>
            </a:pPr>
            <a:endParaRPr lang="en-IN" dirty="0"/>
          </a:p>
        </p:txBody>
      </p:sp>
    </p:spTree>
    <p:extLst>
      <p:ext uri="{BB962C8B-B14F-4D97-AF65-F5344CB8AC3E}">
        <p14:creationId xmlns:p14="http://schemas.microsoft.com/office/powerpoint/2010/main" val="1270456173"/>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{49024321-D15B-4D4F-A35F-4ED9D9A7B644}tf56160789_win32</Template>
  <TotalTime>406</TotalTime>
  <Words>657</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Bookman Old Style</vt:lpstr>
      <vt:lpstr>Calibri</vt:lpstr>
      <vt:lpstr>Franklin Gothic Book</vt:lpstr>
      <vt:lpstr>Roboto</vt:lpstr>
      <vt:lpstr>Times New Roman</vt:lpstr>
      <vt:lpstr>Custom</vt:lpstr>
      <vt:lpstr>RESEARCH ON ARTFICIAL INTELIGENCE</vt:lpstr>
      <vt:lpstr>INTRODUCTION</vt:lpstr>
      <vt:lpstr>PowerPoint Presentation</vt:lpstr>
      <vt:lpstr>Advantages of AI</vt:lpstr>
      <vt:lpstr>DISADVANTAGES OF AI</vt:lpstr>
      <vt:lpstr>Findings (102 Respondents)</vt:lpstr>
      <vt:lpstr>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ON ARTFICIAL INTELIGENCE</dc:title>
  <dc:creator>dharshan s</dc:creator>
  <cp:lastModifiedBy>Tharun Saravannan</cp:lastModifiedBy>
  <cp:revision>4</cp:revision>
  <dcterms:created xsi:type="dcterms:W3CDTF">2023-08-10T00:25:17Z</dcterms:created>
  <dcterms:modified xsi:type="dcterms:W3CDTF">2025-05-29T07:56:53Z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