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70" r:id="rId3"/>
    <p:sldId id="257" r:id="rId4"/>
    <p:sldId id="258" r:id="rId5"/>
    <p:sldId id="259" r:id="rId6"/>
    <p:sldId id="271" r:id="rId7"/>
    <p:sldId id="272" r:id="rId8"/>
    <p:sldId id="273" r:id="rId9"/>
    <p:sldId id="260" r:id="rId10"/>
    <p:sldId id="274" r:id="rId11"/>
    <p:sldId id="261" r:id="rId12"/>
    <p:sldId id="275" r:id="rId13"/>
    <p:sldId id="276" r:id="rId14"/>
    <p:sldId id="262" r:id="rId15"/>
    <p:sldId id="264" r:id="rId16"/>
    <p:sldId id="266"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2483" autoAdjust="0"/>
  </p:normalViewPr>
  <p:slideViewPr>
    <p:cSldViewPr snapToGrid="0">
      <p:cViewPr varScale="1">
        <p:scale>
          <a:sx n="47" d="100"/>
          <a:sy n="47" d="100"/>
        </p:scale>
        <p:origin x="198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FE305-0DB0-4659-B371-AD1BF885CA19}" type="datetimeFigureOut">
              <a:rPr lang="en-GB" smtClean="0"/>
              <a:t>14/06/2023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C0999-8DCE-466F-8F9B-31C2F0E25387}" type="slidenum">
              <a:rPr lang="en-GB" smtClean="0"/>
              <a:t>‹#›</a:t>
            </a:fld>
            <a:endParaRPr lang="en-GB"/>
          </a:p>
        </p:txBody>
      </p:sp>
    </p:spTree>
    <p:extLst>
      <p:ext uri="{BB962C8B-B14F-4D97-AF65-F5344CB8AC3E}">
        <p14:creationId xmlns:p14="http://schemas.microsoft.com/office/powerpoint/2010/main" val="78375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effectLst/>
                <a:latin typeface="Söhne"/>
              </a:rPr>
              <a:t>GoldRekt</a:t>
            </a:r>
            <a:r>
              <a:rPr lang="en-US" b="0" i="0" dirty="0">
                <a:effectLst/>
                <a:latin typeface="Söhne"/>
              </a:rPr>
              <a:t>, a nation-state threat group, is primarily motivated by financial gain through cybercrime activities. They have established a reputation in the cyber landscape and are linked to notorious threat groups like ATP28, Sandworm Team, FIN4, and ATP29. The group has been operating for a considerable period, indicating their expertise and experience in carrying out sophisticated cyber attacks. </a:t>
            </a:r>
            <a:r>
              <a:rPr lang="en-US" b="0" i="0" dirty="0" err="1">
                <a:effectLst/>
                <a:latin typeface="Söhne"/>
              </a:rPr>
              <a:t>GoldRekt's</a:t>
            </a:r>
            <a:r>
              <a:rPr lang="en-US" b="0" i="0" dirty="0">
                <a:effectLst/>
                <a:latin typeface="Söhne"/>
              </a:rPr>
              <a:t> strategic focus lies in cyber espionage, specifically targeting strategic decision-making data to gain a financial advantage. Their activities pose a significant threat to organizations' security and the protection of sensitive information.</a:t>
            </a:r>
          </a:p>
          <a:p>
            <a:br>
              <a:rPr lang="en-US" dirty="0"/>
            </a:br>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2</a:t>
            </a:fld>
            <a:endParaRPr lang="en-GB"/>
          </a:p>
        </p:txBody>
      </p:sp>
    </p:spTree>
    <p:extLst>
      <p:ext uri="{BB962C8B-B14F-4D97-AF65-F5344CB8AC3E}">
        <p14:creationId xmlns:p14="http://schemas.microsoft.com/office/powerpoint/2010/main" val="203463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solidFill>
                  <a:srgbClr val="000000"/>
                </a:solidFill>
                <a:effectLst/>
                <a:latin typeface="Times New Roman" panose="02020603050405020304" pitchFamily="18" charset="0"/>
                <a:ea typeface="Calibri" panose="020F0502020204030204" pitchFamily="34" charset="0"/>
              </a:rPr>
              <a:t>Basically, the data theft incidents can have significant consequences for the organizations such as reputational damage, financial losses and regulatory penalties. Having a well-defined DFIRP is vital to effectively answer to the data theft incidents, preserve evidence for future investigation and minimize the impact. </a:t>
            </a:r>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13</a:t>
            </a:fld>
            <a:endParaRPr lang="en-GB"/>
          </a:p>
        </p:txBody>
      </p:sp>
    </p:spTree>
    <p:extLst>
      <p:ext uri="{BB962C8B-B14F-4D97-AF65-F5344CB8AC3E}">
        <p14:creationId xmlns:p14="http://schemas.microsoft.com/office/powerpoint/2010/main" val="368792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incident response team should be quickly activated and notified once a data theft incident is detected. Mechanisms should be in place to identify indicators of a data theft incident, such as unusual traffic patterns, unauthorized access, or abnormal system behaviors.</a:t>
            </a:r>
          </a:p>
          <a:p>
            <a:r>
              <a:rPr lang="en-US" b="0" dirty="0"/>
              <a:t>It is essential to secure the affected systems by isolating them from the network to mitigate further data damage or exfiltration.</a:t>
            </a:r>
            <a:endParaRPr lang="en-GB" b="0" dirty="0"/>
          </a:p>
          <a:p>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14</a:t>
            </a:fld>
            <a:endParaRPr lang="en-GB"/>
          </a:p>
        </p:txBody>
      </p:sp>
    </p:spTree>
    <p:extLst>
      <p:ext uri="{BB962C8B-B14F-4D97-AF65-F5344CB8AC3E}">
        <p14:creationId xmlns:p14="http://schemas.microsoft.com/office/powerpoint/2010/main" val="65497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Establish relationships with external partners, such as legal counsel, law enforcement agencies, and forensic experts, who can assist in the event of a data theft incident.</a:t>
            </a:r>
          </a:p>
          <a:p>
            <a:r>
              <a:rPr lang="en-US" b="0" dirty="0"/>
              <a:t>These external partners can provide valuable expertise and resources during the incident response and investigation process. Situate contracts with these partners to ensure a smooth and coordinated response and leverage their specialized knowledge in handling data theft incidents.</a:t>
            </a:r>
            <a:endParaRPr lang="en-GB" b="0" dirty="0"/>
          </a:p>
          <a:p>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15</a:t>
            </a:fld>
            <a:endParaRPr lang="en-GB"/>
          </a:p>
        </p:txBody>
      </p:sp>
    </p:spTree>
    <p:extLst>
      <p:ext uri="{BB962C8B-B14F-4D97-AF65-F5344CB8AC3E}">
        <p14:creationId xmlns:p14="http://schemas.microsoft.com/office/powerpoint/2010/main" val="1369269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Data theft incidents can have significant consequences for organizations, including reputational damage, financial losses, and regulatory </a:t>
            </a:r>
            <a:r>
              <a:rPr lang="en-US" b="0"/>
              <a:t>penalties. Destructive </a:t>
            </a:r>
            <a:r>
              <a:rPr lang="en-US" b="0" dirty="0"/>
              <a:t>actions, such as data manipulation or storage, may be carried out by threat actors to disrupt operations and create chaos. Having a well-defined Data Forensics Incident Response Plan (DFIRP) is vital to effectively respond to data theft incidents, preserve evidence, and minimize the impact.</a:t>
            </a:r>
            <a:endParaRPr lang="en-GB" b="0" dirty="0"/>
          </a:p>
          <a:p>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16</a:t>
            </a:fld>
            <a:endParaRPr lang="en-GB"/>
          </a:p>
        </p:txBody>
      </p:sp>
    </p:spTree>
    <p:extLst>
      <p:ext uri="{BB962C8B-B14F-4D97-AF65-F5344CB8AC3E}">
        <p14:creationId xmlns:p14="http://schemas.microsoft.com/office/powerpoint/2010/main" val="252522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D1D5DB"/>
                </a:solidFill>
                <a:effectLst/>
                <a:latin typeface="Söhne"/>
              </a:rPr>
              <a:t>GoldRekt</a:t>
            </a:r>
            <a:r>
              <a:rPr lang="en-US" b="0" i="0" dirty="0">
                <a:solidFill>
                  <a:srgbClr val="D1D5DB"/>
                </a:solidFill>
                <a:effectLst/>
                <a:latin typeface="Söhne"/>
              </a:rPr>
              <a:t>, the threat actor in this scenario, employs a range of tactics and techniques based on the MITRE ATT&amp;CK framework to achieve its objectives. Let's dive into some of the key tactics they utilize:</a:t>
            </a:r>
          </a:p>
          <a:p>
            <a:pPr algn="l">
              <a:buFont typeface="Arial" panose="020B0604020202020204" pitchFamily="34" charset="0"/>
              <a:buChar char="•"/>
            </a:pPr>
            <a:r>
              <a:rPr lang="en-US" b="0" i="0" dirty="0">
                <a:solidFill>
                  <a:srgbClr val="D1D5DB"/>
                </a:solidFill>
                <a:effectLst/>
                <a:latin typeface="Söhne"/>
              </a:rPr>
              <a:t>The initial access tactic involves methods like phishing, remote access, and targeting public-facing applications. These techniques allow them to gain an initial foothold into the target network. Execution tactics revolve around the use of malicious point of sale (POS) malware. By compromising payment systems, they aim to reap financial gains from their activities.</a:t>
            </a:r>
          </a:p>
          <a:p>
            <a:pPr algn="l">
              <a:buFont typeface="Arial" panose="020B0604020202020204" pitchFamily="34" charset="0"/>
              <a:buNone/>
            </a:pPr>
            <a:r>
              <a:rPr lang="en-US" b="0" i="0" dirty="0">
                <a:solidFill>
                  <a:srgbClr val="D1D5DB"/>
                </a:solidFill>
                <a:effectLst/>
                <a:latin typeface="Söhne"/>
              </a:rPr>
              <a:t>Collection tactics encompass activities such as traffic analysis, decryption, and forensics. These techniques enable </a:t>
            </a:r>
            <a:r>
              <a:rPr lang="en-US" b="0" i="0" dirty="0" err="1">
                <a:solidFill>
                  <a:srgbClr val="D1D5DB"/>
                </a:solidFill>
                <a:effectLst/>
                <a:latin typeface="Söhne"/>
              </a:rPr>
              <a:t>GoldRekt</a:t>
            </a:r>
            <a:r>
              <a:rPr lang="en-US" b="0" i="0" dirty="0">
                <a:solidFill>
                  <a:srgbClr val="D1D5DB"/>
                </a:solidFill>
                <a:effectLst/>
                <a:latin typeface="Söhne"/>
              </a:rPr>
              <a:t> to gather valuable information from the compromised network. Understanding the specific tactics employed by the threat actor helps us develop effective countermeasures and strengthen our defense against their attacks.</a:t>
            </a:r>
          </a:p>
          <a:p>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3</a:t>
            </a:fld>
            <a:endParaRPr lang="en-GB"/>
          </a:p>
        </p:txBody>
      </p:sp>
    </p:spTree>
    <p:extLst>
      <p:ext uri="{BB962C8B-B14F-4D97-AF65-F5344CB8AC3E}">
        <p14:creationId xmlns:p14="http://schemas.microsoft.com/office/powerpoint/2010/main" val="208493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err="1">
                <a:solidFill>
                  <a:srgbClr val="D1D5DB"/>
                </a:solidFill>
                <a:effectLst/>
                <a:latin typeface="Söhne"/>
              </a:rPr>
              <a:t>GoldRekt</a:t>
            </a:r>
            <a:r>
              <a:rPr lang="en-US" b="0" i="0" dirty="0">
                <a:solidFill>
                  <a:srgbClr val="D1D5DB"/>
                </a:solidFill>
                <a:effectLst/>
                <a:latin typeface="Söhne"/>
              </a:rPr>
              <a:t>, the threat actor in the scenario, employs various defense evasion tactics to evade detection. They engage in file deletion and virtualization/sandbox evasion techniques to avoid triggering security measures. In terms of persistence tactics, </a:t>
            </a:r>
            <a:r>
              <a:rPr lang="en-US" b="0" i="0" dirty="0" err="1">
                <a:solidFill>
                  <a:srgbClr val="D1D5DB"/>
                </a:solidFill>
                <a:effectLst/>
                <a:latin typeface="Söhne"/>
              </a:rPr>
              <a:t>GoldRekt</a:t>
            </a:r>
            <a:r>
              <a:rPr lang="en-US" b="0" i="0" dirty="0">
                <a:solidFill>
                  <a:srgbClr val="D1D5DB"/>
                </a:solidFill>
                <a:effectLst/>
                <a:latin typeface="Söhne"/>
              </a:rPr>
              <a:t> relies on scheduled tasks and rootkits to ensure long-term access to compromised systems, enabling them to maintain control even after initial infiltration. Command and control tactics employed by </a:t>
            </a:r>
            <a:r>
              <a:rPr lang="en-US" b="0" i="0" dirty="0" err="1">
                <a:solidFill>
                  <a:srgbClr val="D1D5DB"/>
                </a:solidFill>
                <a:effectLst/>
                <a:latin typeface="Söhne"/>
              </a:rPr>
              <a:t>GoldRekt</a:t>
            </a:r>
            <a:r>
              <a:rPr lang="en-US" b="0" i="0" dirty="0">
                <a:solidFill>
                  <a:srgbClr val="D1D5DB"/>
                </a:solidFill>
                <a:effectLst/>
                <a:latin typeface="Söhne"/>
              </a:rPr>
              <a:t> involve the use of domain generation algorithms and remote file copy methods to establish and maintain control over compromised systems, enabling them to issue commands and exfiltrate data.</a:t>
            </a:r>
          </a:p>
          <a:p>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4</a:t>
            </a:fld>
            <a:endParaRPr lang="en-GB"/>
          </a:p>
        </p:txBody>
      </p:sp>
    </p:spTree>
    <p:extLst>
      <p:ext uri="{BB962C8B-B14F-4D97-AF65-F5344CB8AC3E}">
        <p14:creationId xmlns:p14="http://schemas.microsoft.com/office/powerpoint/2010/main" val="406426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5DB"/>
                </a:solidFill>
                <a:effectLst/>
                <a:latin typeface="Söhne"/>
              </a:rPr>
              <a:t>GoldRekt</a:t>
            </a:r>
            <a:r>
              <a:rPr lang="en-US" b="0" i="0" dirty="0">
                <a:solidFill>
                  <a:srgbClr val="D1D5DB"/>
                </a:solidFill>
                <a:effectLst/>
                <a:latin typeface="Söhne"/>
              </a:rPr>
              <a:t>, the threat actor in this scenario, employs various tactics to achieve its objectives, with a focus on lateral movement within the target network. One commonly used tactic is Remote Desktop Protocol (RDP) hijacking, which allows unauthorized access to systems. Another technique employed is the Pass the Ticket method, which exploits trust relationships and escalates privileges within the network. By utilizing these tactics, </a:t>
            </a:r>
            <a:r>
              <a:rPr lang="en-US" b="0" i="0" dirty="0" err="1">
                <a:solidFill>
                  <a:srgbClr val="D1D5DB"/>
                </a:solidFill>
                <a:effectLst/>
                <a:latin typeface="Söhne"/>
              </a:rPr>
              <a:t>GoldRekt</a:t>
            </a:r>
            <a:r>
              <a:rPr lang="en-US" b="0" i="0" dirty="0">
                <a:solidFill>
                  <a:srgbClr val="D1D5DB"/>
                </a:solidFill>
                <a:effectLst/>
                <a:latin typeface="Söhne"/>
              </a:rPr>
              <a:t> can move laterally and gain access to crucial information within the target organization. These actions highlight the importance of understanding and mitigating such tactics to strengthen network security.</a:t>
            </a:r>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5</a:t>
            </a:fld>
            <a:endParaRPr lang="en-GB"/>
          </a:p>
        </p:txBody>
      </p:sp>
    </p:spTree>
    <p:extLst>
      <p:ext uri="{BB962C8B-B14F-4D97-AF65-F5344CB8AC3E}">
        <p14:creationId xmlns:p14="http://schemas.microsoft.com/office/powerpoint/2010/main" val="116963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Denise Robinson logged in to the computer. The email address is – denise.robinson5@outlook.com</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6</a:t>
            </a:fld>
            <a:endParaRPr lang="en-GB"/>
          </a:p>
        </p:txBody>
      </p:sp>
    </p:spTree>
    <p:extLst>
      <p:ext uri="{BB962C8B-B14F-4D97-AF65-F5344CB8AC3E}">
        <p14:creationId xmlns:p14="http://schemas.microsoft.com/office/powerpoint/2010/main" val="24431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Spear Phishing (T1566.001): Spear phishing is a targeted form of phishing where attackers tailor their email messages to specific individuals or groups within the organization. By crafting convincing and personalized emails, attackers aim to trick recipients into revealing credentials or executing malicious attachments, leading to unauthorized access or data breaches. Remote Desktop Protocol (RDP) Exploitation (T1076): This tactic involves exploiting vulnerabilities in the Remote Desktop Protocol, a widely used protocol for remote access to systems. Attackers exploit security weaknesses in RDP implementations to gain unauthorized access to systems, enabling them to control the compromised machines and potentially move laterally within the network. Brute Force Authentication (T1110.001): Brute force authentication is an attack technique where attackers systematically guess passwords or try common or weak credentials to gain unauthorized access. By automating the process, attackers aim to bypass authentication mechanisms and gain control over targeted systems or accounts.</a:t>
            </a:r>
          </a:p>
          <a:p>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8</a:t>
            </a:fld>
            <a:endParaRPr lang="en-GB"/>
          </a:p>
        </p:txBody>
      </p:sp>
    </p:spTree>
    <p:extLst>
      <p:ext uri="{BB962C8B-B14F-4D97-AF65-F5344CB8AC3E}">
        <p14:creationId xmlns:p14="http://schemas.microsoft.com/office/powerpoint/2010/main" val="418976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GoldRekt</a:t>
            </a:r>
            <a:r>
              <a:rPr lang="en-US" b="0" dirty="0"/>
              <a:t> engages in destructive actions that have a significant impact on target organizations. Data encryption for impact is a tactic used to disrupt operations by encrypting critical data. Account manipulation is employed to gain unauthorized access and manipulate privileged accounts. These actions aim to cause chaos, disrupt operations, and cover their tracks after compromising a target.</a:t>
            </a:r>
            <a:endParaRPr lang="en-GB" b="0" dirty="0"/>
          </a:p>
          <a:p>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9</a:t>
            </a:fld>
            <a:endParaRPr lang="en-GB"/>
          </a:p>
        </p:txBody>
      </p:sp>
    </p:spTree>
    <p:extLst>
      <p:ext uri="{BB962C8B-B14F-4D97-AF65-F5344CB8AC3E}">
        <p14:creationId xmlns:p14="http://schemas.microsoft.com/office/powerpoint/2010/main" val="203817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GoldRekt's</a:t>
            </a:r>
            <a:r>
              <a:rPr lang="en-US" b="0" dirty="0"/>
              <a:t> primary objective is cyber espionage for financial advantage. Their activities can have severe consequences for organizations, including reputational damage, financial losses, and regulatory penalties. A well-defined DFIRP (Digital Forensics Incident Response Plan) is crucial to effectively respond to data theft incidents and minimize their impact. Key considerations include developing incident response procedures, establishing an incident response team, and implementing proactive security measures.</a:t>
            </a:r>
            <a:endParaRPr lang="en-GB" b="0" dirty="0"/>
          </a:p>
          <a:p>
            <a:endParaRPr lang="en-GB" b="0" dirty="0"/>
          </a:p>
        </p:txBody>
      </p:sp>
      <p:sp>
        <p:nvSpPr>
          <p:cNvPr id="4" name="Slide Number Placeholder 3"/>
          <p:cNvSpPr>
            <a:spLocks noGrp="1"/>
          </p:cNvSpPr>
          <p:nvPr>
            <p:ph type="sldNum" sz="quarter" idx="5"/>
          </p:nvPr>
        </p:nvSpPr>
        <p:spPr/>
        <p:txBody>
          <a:bodyPr/>
          <a:lstStyle/>
          <a:p>
            <a:fld id="{2F9C0999-8DCE-466F-8F9B-31C2F0E25387}" type="slidenum">
              <a:rPr lang="en-GB" smtClean="0"/>
              <a:t>11</a:t>
            </a:fld>
            <a:endParaRPr lang="en-GB"/>
          </a:p>
        </p:txBody>
      </p:sp>
    </p:spTree>
    <p:extLst>
      <p:ext uri="{BB962C8B-B14F-4D97-AF65-F5344CB8AC3E}">
        <p14:creationId xmlns:p14="http://schemas.microsoft.com/office/powerpoint/2010/main" val="51347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Uninitiated people find it amazing that we can identify which USB devices have ever been connected to a system even when those devices are no longer there. Unfortunately, this proof frequently only holds up to inspection when the alleged USB devices are not present. That is a strange statement. The problem is brought about by erroneous, inconsistent, and inadequately supported nomenclature.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2F9C0999-8DCE-466F-8F9B-31C2F0E25387}" type="slidenum">
              <a:rPr lang="en-GB" smtClean="0"/>
              <a:t>12</a:t>
            </a:fld>
            <a:endParaRPr lang="en-GB"/>
          </a:p>
        </p:txBody>
      </p:sp>
    </p:spTree>
    <p:extLst>
      <p:ext uri="{BB962C8B-B14F-4D97-AF65-F5344CB8AC3E}">
        <p14:creationId xmlns:p14="http://schemas.microsoft.com/office/powerpoint/2010/main" val="242962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79567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9CB17-48C8-4529-B0DC-B8C929A3EE2B}"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71509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2290629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39687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64050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27923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275642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93267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831395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71548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14929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9CB17-48C8-4529-B0DC-B8C929A3EE2B}" type="datetimeFigureOut">
              <a:rPr lang="en-GB" smtClean="0"/>
              <a:t>14/06/2023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68112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9CB17-48C8-4529-B0DC-B8C929A3EE2B}"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06698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9CB17-48C8-4529-B0DC-B8C929A3EE2B}" type="datetimeFigureOut">
              <a:rPr lang="en-GB" smtClean="0"/>
              <a:t>14/06/2023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70181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9CB17-48C8-4529-B0DC-B8C929A3EE2B}" type="datetimeFigureOut">
              <a:rPr lang="en-GB" smtClean="0"/>
              <a:t>14/06/2023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2361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9CB17-48C8-4529-B0DC-B8C929A3EE2B}" type="datetimeFigureOut">
              <a:rPr lang="en-GB" smtClean="0"/>
              <a:t>14/06/2023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421702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9CB17-48C8-4529-B0DC-B8C929A3EE2B}"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35338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9CB17-48C8-4529-B0DC-B8C929A3EE2B}" type="datetimeFigureOut">
              <a:rPr lang="en-GB" smtClean="0"/>
              <a:t>14/06/2023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B3649D-FCB9-4E18-B890-50B366866FB7}" type="slidenum">
              <a:rPr lang="en-GB" smtClean="0"/>
              <a:t>‹#›</a:t>
            </a:fld>
            <a:endParaRPr lang="en-GB"/>
          </a:p>
        </p:txBody>
      </p:sp>
    </p:spTree>
    <p:extLst>
      <p:ext uri="{BB962C8B-B14F-4D97-AF65-F5344CB8AC3E}">
        <p14:creationId xmlns:p14="http://schemas.microsoft.com/office/powerpoint/2010/main" val="197851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A9CB17-48C8-4529-B0DC-B8C929A3EE2B}" type="datetimeFigureOut">
              <a:rPr lang="en-GB" smtClean="0"/>
              <a:t>14/06/2023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B3649D-FCB9-4E18-B890-50B366866FB7}" type="slidenum">
              <a:rPr lang="en-GB" smtClean="0"/>
              <a:t>‹#›</a:t>
            </a:fld>
            <a:endParaRPr lang="en-GB"/>
          </a:p>
        </p:txBody>
      </p:sp>
    </p:spTree>
    <p:extLst>
      <p:ext uri="{BB962C8B-B14F-4D97-AF65-F5344CB8AC3E}">
        <p14:creationId xmlns:p14="http://schemas.microsoft.com/office/powerpoint/2010/main" val="16295523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458B-B93D-4D68-0AAA-75E109ADBB3E}"/>
              </a:ext>
            </a:extLst>
          </p:cNvPr>
          <p:cNvSpPr>
            <a:spLocks noGrp="1"/>
          </p:cNvSpPr>
          <p:nvPr>
            <p:ph type="ctrTitle"/>
          </p:nvPr>
        </p:nvSpPr>
        <p:spPr/>
        <p:txBody>
          <a:bodyPr>
            <a:normAutofit fontScale="90000"/>
          </a:bodyPr>
          <a:lstStyle/>
          <a:p>
            <a:r>
              <a:rPr lang="en-US" dirty="0"/>
              <a:t>Assignment 3 - </a:t>
            </a:r>
            <a:r>
              <a:rPr lang="en-US" dirty="0" err="1"/>
              <a:t>GoldRekt</a:t>
            </a:r>
            <a:r>
              <a:rPr lang="en-US" dirty="0"/>
              <a:t> threat group using the MITRE ATT&amp;CK framework</a:t>
            </a:r>
            <a:endParaRPr lang="en-GB" dirty="0"/>
          </a:p>
        </p:txBody>
      </p:sp>
      <p:sp>
        <p:nvSpPr>
          <p:cNvPr id="3" name="Subtitle 2">
            <a:extLst>
              <a:ext uri="{FF2B5EF4-FFF2-40B4-BE49-F238E27FC236}">
                <a16:creationId xmlns:a16="http://schemas.microsoft.com/office/drawing/2014/main" id="{BE6C8E47-15CB-76EA-2367-6E82AA3EB305}"/>
              </a:ext>
            </a:extLst>
          </p:cNvPr>
          <p:cNvSpPr>
            <a:spLocks noGrp="1"/>
          </p:cNvSpPr>
          <p:nvPr>
            <p:ph type="subTitle" idx="1"/>
          </p:nvPr>
        </p:nvSpPr>
        <p:spPr/>
        <p:txBody>
          <a:bodyPr>
            <a:normAutofit/>
          </a:bodyPr>
          <a:lstStyle/>
          <a:p>
            <a:r>
              <a:rPr lang="en-GB" sz="2800" b="1" dirty="0"/>
              <a:t>Name </a:t>
            </a:r>
          </a:p>
          <a:p>
            <a:r>
              <a:rPr lang="en-GB" sz="2800" b="1" dirty="0"/>
              <a:t>Student ID</a:t>
            </a:r>
          </a:p>
        </p:txBody>
      </p:sp>
    </p:spTree>
    <p:extLst>
      <p:ext uri="{BB962C8B-B14F-4D97-AF65-F5344CB8AC3E}">
        <p14:creationId xmlns:p14="http://schemas.microsoft.com/office/powerpoint/2010/main" val="151623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4087-FFE5-EB4F-D3FF-4B013D717498}"/>
              </a:ext>
            </a:extLst>
          </p:cNvPr>
          <p:cNvSpPr>
            <a:spLocks noGrp="1"/>
          </p:cNvSpPr>
          <p:nvPr>
            <p:ph type="title"/>
          </p:nvPr>
        </p:nvSpPr>
        <p:spPr/>
        <p:txBody>
          <a:bodyPr/>
          <a:lstStyle/>
          <a:p>
            <a:r>
              <a:rPr lang="en-US" b="1" dirty="0"/>
              <a:t>Demonstrated Use and Justification of Metrics and TTPs</a:t>
            </a:r>
            <a:endParaRPr lang="en-GB" b="1" dirty="0"/>
          </a:p>
        </p:txBody>
      </p:sp>
      <p:sp>
        <p:nvSpPr>
          <p:cNvPr id="3" name="Content Placeholder 2">
            <a:extLst>
              <a:ext uri="{FF2B5EF4-FFF2-40B4-BE49-F238E27FC236}">
                <a16:creationId xmlns:a16="http://schemas.microsoft.com/office/drawing/2014/main" id="{24317F96-9C5E-0CE4-02E6-B664A6C4E461}"/>
              </a:ext>
            </a:extLst>
          </p:cNvPr>
          <p:cNvSpPr>
            <a:spLocks noGrp="1"/>
          </p:cNvSpPr>
          <p:nvPr>
            <p:ph idx="1"/>
          </p:nvPr>
        </p:nvSpPr>
        <p:spPr>
          <a:xfrm>
            <a:off x="1484310" y="2666999"/>
            <a:ext cx="10018713" cy="3862138"/>
          </a:xfrm>
        </p:spPr>
        <p:txBody>
          <a:bodyPr>
            <a:normAutofit fontScale="77500" lnSpcReduction="20000"/>
          </a:bodyPr>
          <a:lstStyle/>
          <a:p>
            <a:pPr marL="0" indent="0">
              <a:buNone/>
            </a:pPr>
            <a:r>
              <a:rPr lang="en-US" b="1" dirty="0"/>
              <a:t>Metric: Time to Detection (TTD)</a:t>
            </a:r>
          </a:p>
          <a:p>
            <a:r>
              <a:rPr lang="en-US" b="1" dirty="0"/>
              <a:t>TTD helped measure the efficiency of detecting the incident, allowing for prompt response and mitigation actions.</a:t>
            </a:r>
          </a:p>
          <a:p>
            <a:pPr marL="0" indent="0">
              <a:buNone/>
            </a:pPr>
            <a:r>
              <a:rPr lang="en-US" b="1" dirty="0"/>
              <a:t>Metric: Threat Severity Rating</a:t>
            </a:r>
          </a:p>
          <a:p>
            <a:r>
              <a:rPr lang="en-US" b="1" dirty="0"/>
              <a:t>Assessing the severity of the threat aided in prioritizing response efforts, ensuring that critical vulnerabilities were addressed first.</a:t>
            </a:r>
          </a:p>
          <a:p>
            <a:pPr marL="0" indent="0">
              <a:buNone/>
            </a:pPr>
            <a:r>
              <a:rPr lang="en-US" b="1" dirty="0"/>
              <a:t>TTP: Social Engineering (T1566)</a:t>
            </a:r>
          </a:p>
          <a:p>
            <a:r>
              <a:rPr lang="en-US" b="1" dirty="0"/>
              <a:t>Identifying social engineering as a potential TTP provided insights into the attacker's tactics, allowing for tailored awareness training and targeted mitigation measures.</a:t>
            </a:r>
          </a:p>
          <a:p>
            <a:pPr marL="0" indent="0">
              <a:buNone/>
            </a:pPr>
            <a:r>
              <a:rPr lang="en-US" b="1" dirty="0"/>
              <a:t>TTP: Spear Phishing (T1566.001)</a:t>
            </a:r>
          </a:p>
          <a:p>
            <a:r>
              <a:rPr lang="en-US" b="1" dirty="0"/>
              <a:t>Recognizing spear phishing as a TTP highlighted the need for email security measures, employee education, and advanced threat detection solutions.</a:t>
            </a:r>
            <a:endParaRPr lang="en-GB" b="1" dirty="0"/>
          </a:p>
        </p:txBody>
      </p:sp>
    </p:spTree>
    <p:extLst>
      <p:ext uri="{BB962C8B-B14F-4D97-AF65-F5344CB8AC3E}">
        <p14:creationId xmlns:p14="http://schemas.microsoft.com/office/powerpoint/2010/main" val="248473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p:txBody>
          <a:bodyPr/>
          <a:lstStyle/>
          <a:p>
            <a:r>
              <a:rPr lang="en-GB" b="1" dirty="0" err="1"/>
              <a:t>GoldRekt's</a:t>
            </a:r>
            <a:r>
              <a:rPr lang="en-GB" b="1" dirty="0"/>
              <a:t> Objectives and Consequences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484310" y="2367092"/>
            <a:ext cx="9793289" cy="3424107"/>
          </a:xfrm>
        </p:spPr>
        <p:txBody>
          <a:bodyPr>
            <a:normAutofit/>
          </a:bodyPr>
          <a:lstStyle/>
          <a:p>
            <a:r>
              <a:rPr lang="en-US" b="1" dirty="0" err="1"/>
              <a:t>GoldRekt's</a:t>
            </a:r>
            <a:r>
              <a:rPr lang="en-US" b="1" dirty="0"/>
              <a:t> primary objective is cyber espionage for financial advantage.</a:t>
            </a:r>
          </a:p>
          <a:p>
            <a:r>
              <a:rPr lang="en-US" b="1" dirty="0"/>
              <a:t>A well-defined DFIRP (Digital Forensics Incident Response Plan) is crucial to effectively respond to data theft incidents and minimize their impact.</a:t>
            </a:r>
          </a:p>
          <a:p>
            <a:r>
              <a:rPr lang="en-US" b="1" dirty="0"/>
              <a:t>Key considerations include developing incident response procedures, establishing an incident response team, and implementing proactive security measures.</a:t>
            </a:r>
            <a:endParaRPr lang="en-GB" b="1" dirty="0"/>
          </a:p>
        </p:txBody>
      </p:sp>
    </p:spTree>
    <p:extLst>
      <p:ext uri="{BB962C8B-B14F-4D97-AF65-F5344CB8AC3E}">
        <p14:creationId xmlns:p14="http://schemas.microsoft.com/office/powerpoint/2010/main" val="153328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53F80E-0E85-B0CC-2E56-A7DD49969946}"/>
              </a:ext>
            </a:extLst>
          </p:cNvPr>
          <p:cNvPicPr>
            <a:picLocks noChangeAspect="1"/>
          </p:cNvPicPr>
          <p:nvPr/>
        </p:nvPicPr>
        <p:blipFill>
          <a:blip r:embed="rId3"/>
          <a:stretch>
            <a:fillRect/>
          </a:stretch>
        </p:blipFill>
        <p:spPr>
          <a:xfrm>
            <a:off x="688478" y="320843"/>
            <a:ext cx="10745272" cy="6176210"/>
          </a:xfrm>
          <a:prstGeom prst="rect">
            <a:avLst/>
          </a:prstGeom>
        </p:spPr>
      </p:pic>
    </p:spTree>
    <p:extLst>
      <p:ext uri="{BB962C8B-B14F-4D97-AF65-F5344CB8AC3E}">
        <p14:creationId xmlns:p14="http://schemas.microsoft.com/office/powerpoint/2010/main" val="140217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6F80B0-9C4C-0CBA-613D-C9B98B67F4B3}"/>
              </a:ext>
            </a:extLst>
          </p:cNvPr>
          <p:cNvPicPr>
            <a:picLocks noChangeAspect="1"/>
          </p:cNvPicPr>
          <p:nvPr/>
        </p:nvPicPr>
        <p:blipFill>
          <a:blip r:embed="rId3"/>
          <a:stretch>
            <a:fillRect/>
          </a:stretch>
        </p:blipFill>
        <p:spPr>
          <a:xfrm>
            <a:off x="970664" y="610460"/>
            <a:ext cx="10637960" cy="5983705"/>
          </a:xfrm>
          <a:prstGeom prst="rect">
            <a:avLst/>
          </a:prstGeom>
        </p:spPr>
      </p:pic>
    </p:spTree>
    <p:extLst>
      <p:ext uri="{BB962C8B-B14F-4D97-AF65-F5344CB8AC3E}">
        <p14:creationId xmlns:p14="http://schemas.microsoft.com/office/powerpoint/2010/main" val="145762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a:xfrm>
            <a:off x="1484310" y="473529"/>
            <a:ext cx="10018713" cy="881743"/>
          </a:xfrm>
        </p:spPr>
        <p:txBody>
          <a:bodyPr/>
          <a:lstStyle/>
          <a:p>
            <a:r>
              <a:rPr lang="en-GB" dirty="0"/>
              <a:t>Detection and Initial Response</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484310" y="1355272"/>
            <a:ext cx="9793289" cy="4435928"/>
          </a:xfrm>
        </p:spPr>
        <p:txBody>
          <a:bodyPr/>
          <a:lstStyle/>
          <a:p>
            <a:r>
              <a:rPr lang="en-US" b="1" dirty="0"/>
              <a:t>The incident response team should be quickly activated and notified once a data theft incident is detected.</a:t>
            </a:r>
          </a:p>
          <a:p>
            <a:r>
              <a:rPr lang="en-US" b="1" dirty="0"/>
              <a:t>Mechanisms should be in place to identify indicators of a data theft incident, such as unusual traffic patterns, unauthorized access, or abnormal system behaviors.</a:t>
            </a:r>
          </a:p>
          <a:p>
            <a:r>
              <a:rPr lang="en-US" b="1" dirty="0"/>
              <a:t>It is essential to secure the affected systems by isolating them from the network to mitigate further data damage or exfiltration.</a:t>
            </a:r>
            <a:endParaRPr lang="en-GB" b="1" dirty="0"/>
          </a:p>
        </p:txBody>
      </p:sp>
    </p:spTree>
    <p:extLst>
      <p:ext uri="{BB962C8B-B14F-4D97-AF65-F5344CB8AC3E}">
        <p14:creationId xmlns:p14="http://schemas.microsoft.com/office/powerpoint/2010/main" val="52662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p:txBody>
          <a:bodyPr/>
          <a:lstStyle/>
          <a:p>
            <a:r>
              <a:rPr lang="en-GB" b="1" dirty="0"/>
              <a:t>External Partners and Relationships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p:txBody>
          <a:bodyPr/>
          <a:lstStyle/>
          <a:p>
            <a:r>
              <a:rPr lang="en-US" b="1" dirty="0"/>
              <a:t>Establish relationships with external partners, such as legal counsel, law enforcement agencies, and forensic experts, who can assist in the event of a data theft incident.</a:t>
            </a:r>
          </a:p>
          <a:p>
            <a:r>
              <a:rPr lang="en-US" b="1" dirty="0"/>
              <a:t>These external partners can provide valuable expertise and resources during the incident response and investigation process.</a:t>
            </a:r>
          </a:p>
          <a:p>
            <a:r>
              <a:rPr lang="en-US" b="1" dirty="0"/>
              <a:t>Situate contracts with these partners to ensure a smooth and coordinated response and leverage their specialized knowledge in handling data theft incidents.</a:t>
            </a:r>
            <a:endParaRPr lang="en-GB" b="1" dirty="0"/>
          </a:p>
        </p:txBody>
      </p:sp>
    </p:spTree>
    <p:extLst>
      <p:ext uri="{BB962C8B-B14F-4D97-AF65-F5344CB8AC3E}">
        <p14:creationId xmlns:p14="http://schemas.microsoft.com/office/powerpoint/2010/main" val="326893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p:txBody>
          <a:bodyPr/>
          <a:lstStyle/>
          <a:p>
            <a:r>
              <a:rPr lang="en-US" b="1" dirty="0"/>
              <a:t>Conclusion: </a:t>
            </a:r>
            <a:endParaRPr lang="en-GB" b="1" dirty="0"/>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2014195" y="2024743"/>
            <a:ext cx="8958943" cy="3129642"/>
          </a:xfrm>
        </p:spPr>
        <p:txBody>
          <a:bodyPr>
            <a:normAutofit/>
          </a:bodyPr>
          <a:lstStyle/>
          <a:p>
            <a:r>
              <a:rPr lang="en-US" b="1" dirty="0"/>
              <a:t>Destructive actions, such as data manipulation or storage, may be carried out by threat actors to disrupt operations and create chaos.</a:t>
            </a:r>
          </a:p>
          <a:p>
            <a:r>
              <a:rPr lang="en-US" b="1" dirty="0"/>
              <a:t>Having a well-defined Data Forensics Incident Response Plan (DFIRP) is important.</a:t>
            </a:r>
            <a:endParaRPr lang="en-GB" b="1" dirty="0"/>
          </a:p>
        </p:txBody>
      </p:sp>
    </p:spTree>
    <p:extLst>
      <p:ext uri="{BB962C8B-B14F-4D97-AF65-F5344CB8AC3E}">
        <p14:creationId xmlns:p14="http://schemas.microsoft.com/office/powerpoint/2010/main" val="44458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a:xfrm>
            <a:off x="1484310" y="157846"/>
            <a:ext cx="10018713" cy="1752599"/>
          </a:xfrm>
        </p:spPr>
        <p:txBody>
          <a:bodyPr/>
          <a:lstStyle/>
          <a:p>
            <a:r>
              <a:rPr lang="en-GB" dirty="0"/>
              <a:t>References: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311753" y="1698174"/>
            <a:ext cx="10363826" cy="4134564"/>
          </a:xfrm>
        </p:spPr>
        <p:txBody>
          <a:bodyPr>
            <a:normAutofit fontScale="62500" lnSpcReduction="20000"/>
          </a:bodyPr>
          <a:lstStyle/>
          <a:p>
            <a:r>
              <a:rPr lang="en-GB" b="1" dirty="0"/>
              <a:t>Casey, E. (2018). Digital Evidence and Computer Crime: Forensic Science, Computers and the Internet (3rd ed.). Academic Press.</a:t>
            </a:r>
          </a:p>
          <a:p>
            <a:r>
              <a:rPr lang="en-GB" b="1" dirty="0" err="1"/>
              <a:t>Karie</a:t>
            </a:r>
            <a:r>
              <a:rPr lang="en-GB" b="1" dirty="0"/>
              <a:t>, N.M., </a:t>
            </a:r>
            <a:r>
              <a:rPr lang="en-GB" b="1" dirty="0" err="1"/>
              <a:t>Kebande</a:t>
            </a:r>
            <a:r>
              <a:rPr lang="en-GB" b="1" dirty="0"/>
              <a:t>, V.R., Venter, H.S. and Choo, K.K.R., 2019. On the importance of standardising the process of generating digital forensic reports. Forensic Science International: Reports, 1, p.100008.</a:t>
            </a:r>
          </a:p>
          <a:p>
            <a:r>
              <a:rPr lang="en-GB" b="1" dirty="0"/>
              <a:t>Marcella, A. J., &amp; Greenfield, D. (Eds.). (2017). Cyber Forensics: A Field Manual for Collecting, Examining, and Preserving Evidence of Computer Crimes (3rd ed.). Auerbach Publications.</a:t>
            </a:r>
          </a:p>
          <a:p>
            <a:r>
              <a:rPr lang="en-GB" b="1" dirty="0"/>
              <a:t>Nance, K., Haynes, J. E., &amp; Ortiz, S. (2016). Guide to Cyber Forensics: From Data to Digital Evidence. Springer.</a:t>
            </a:r>
          </a:p>
          <a:p>
            <a:r>
              <a:rPr lang="en-GB" b="1" dirty="0"/>
              <a:t>Pollitt, M. (2017). Investigating Internet Crimes: An Introduction to Solving Crimes in Cyberspace (2nd ed.). Elsevier.</a:t>
            </a:r>
          </a:p>
          <a:p>
            <a:r>
              <a:rPr lang="en-GB" b="1" dirty="0"/>
              <a:t>Quick, D., Choo, K.-K. R., &amp; Martini, B. (Eds.). (2016). Handbook of Digital Forensics of Multimedia Data and Devices. Wiley.</a:t>
            </a:r>
          </a:p>
          <a:p>
            <a:r>
              <a:rPr lang="en-GB" b="1" dirty="0"/>
              <a:t>Sammons, J. (2016). The Basics of Digital Forensics: The Primer for Getting Started in Digital Forensics. Syngress.</a:t>
            </a:r>
          </a:p>
          <a:p>
            <a:r>
              <a:rPr lang="en-GB" b="1" dirty="0"/>
              <a:t>Xiao, J., Li, S. and Xu, Q., 2019. Video-based evidence analysis and extraction in digital forensic investigation. IEEE Access, 7, pp.55432-55442.</a:t>
            </a:r>
          </a:p>
          <a:p>
            <a:endParaRPr lang="en-GB" b="1" dirty="0"/>
          </a:p>
        </p:txBody>
      </p:sp>
    </p:spTree>
    <p:extLst>
      <p:ext uri="{BB962C8B-B14F-4D97-AF65-F5344CB8AC3E}">
        <p14:creationId xmlns:p14="http://schemas.microsoft.com/office/powerpoint/2010/main" val="100831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a:xfrm>
            <a:off x="1484311" y="685801"/>
            <a:ext cx="10018713" cy="1028700"/>
          </a:xfrm>
        </p:spPr>
        <p:txBody>
          <a:bodyPr/>
          <a:lstStyle/>
          <a:p>
            <a:r>
              <a:rPr lang="en-GB" dirty="0"/>
              <a:t>Introduction:</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484310" y="1714501"/>
            <a:ext cx="10018714" cy="4261756"/>
          </a:xfrm>
        </p:spPr>
        <p:txBody>
          <a:bodyPr/>
          <a:lstStyle/>
          <a:p>
            <a:r>
              <a:rPr lang="en-US" b="1" dirty="0" err="1"/>
              <a:t>GoldRekt</a:t>
            </a:r>
            <a:r>
              <a:rPr lang="en-US" b="1" dirty="0"/>
              <a:t> is a nation-state threat group focused on cybercrime for financial gain.</a:t>
            </a:r>
          </a:p>
          <a:p>
            <a:r>
              <a:rPr lang="en-US" b="1" dirty="0"/>
              <a:t>The group has been active for several years and is associated with notorious threat groups such as ATP28, Sandworm Team, FIN4, and ATP29.</a:t>
            </a:r>
          </a:p>
          <a:p>
            <a:r>
              <a:rPr lang="en-US" b="1" dirty="0" err="1"/>
              <a:t>GoldRekt's</a:t>
            </a:r>
            <a:r>
              <a:rPr lang="en-US" b="1" dirty="0"/>
              <a:t> strategic objective is cyber espionage, particularly the interception of strategic decision-making data for financial advantage.</a:t>
            </a:r>
            <a:endParaRPr lang="en-GB" b="1" dirty="0"/>
          </a:p>
        </p:txBody>
      </p:sp>
    </p:spTree>
    <p:extLst>
      <p:ext uri="{BB962C8B-B14F-4D97-AF65-F5344CB8AC3E}">
        <p14:creationId xmlns:p14="http://schemas.microsoft.com/office/powerpoint/2010/main" val="28420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a:xfrm>
            <a:off x="1484311" y="685800"/>
            <a:ext cx="10018713" cy="996043"/>
          </a:xfrm>
        </p:spPr>
        <p:txBody>
          <a:bodyPr/>
          <a:lstStyle/>
          <a:p>
            <a:r>
              <a:rPr lang="en-GB" dirty="0"/>
              <a:t>Tactics and Techniques: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736610" y="1681843"/>
            <a:ext cx="9514114" cy="4735286"/>
          </a:xfrm>
        </p:spPr>
        <p:txBody>
          <a:bodyPr>
            <a:normAutofit/>
          </a:bodyPr>
          <a:lstStyle/>
          <a:p>
            <a:r>
              <a:rPr lang="en-US" b="1" dirty="0" err="1"/>
              <a:t>GoldRekt</a:t>
            </a:r>
            <a:r>
              <a:rPr lang="en-US" b="1" dirty="0"/>
              <a:t> employs various tactics and techniques outlined in the MITRE ATT&amp;CK framework to achieve its objectives.</a:t>
            </a:r>
          </a:p>
          <a:p>
            <a:r>
              <a:rPr lang="en-US" b="1" dirty="0"/>
              <a:t>The initial access tactic includes methods like phishing, remote access, and targeting public-facing applications.</a:t>
            </a:r>
          </a:p>
          <a:p>
            <a:r>
              <a:rPr lang="en-US" b="1" dirty="0"/>
              <a:t>Execution tactics involve the use of malicious point of sale (POS) malware for financial gain.</a:t>
            </a:r>
          </a:p>
          <a:p>
            <a:r>
              <a:rPr lang="en-US" b="1" dirty="0"/>
              <a:t>Collection tactics include traffic analysis, decryption, and forensics to gather valuable information.</a:t>
            </a:r>
          </a:p>
          <a:p>
            <a:endParaRPr lang="en-GB" b="1" dirty="0"/>
          </a:p>
        </p:txBody>
      </p:sp>
    </p:spTree>
    <p:extLst>
      <p:ext uri="{BB962C8B-B14F-4D97-AF65-F5344CB8AC3E}">
        <p14:creationId xmlns:p14="http://schemas.microsoft.com/office/powerpoint/2010/main" val="156352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a:xfrm>
            <a:off x="1500639" y="310242"/>
            <a:ext cx="10018713" cy="1752599"/>
          </a:xfrm>
        </p:spPr>
        <p:txBody>
          <a:bodyPr/>
          <a:lstStyle/>
          <a:p>
            <a:r>
              <a:rPr lang="en-GB" dirty="0"/>
              <a:t>Additional Tactics and Techniques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910442" y="1796144"/>
            <a:ext cx="9367157" cy="4196442"/>
          </a:xfrm>
        </p:spPr>
        <p:txBody>
          <a:bodyPr>
            <a:normAutofit lnSpcReduction="10000"/>
          </a:bodyPr>
          <a:lstStyle/>
          <a:p>
            <a:r>
              <a:rPr lang="en-US" b="1" dirty="0" err="1"/>
              <a:t>GoldRekt</a:t>
            </a:r>
            <a:r>
              <a:rPr lang="en-US" b="1" dirty="0"/>
              <a:t> utilizes defense evasion tactics such as file deletion and virtualization/sandbox evasion to avoid detection.</a:t>
            </a:r>
          </a:p>
          <a:p>
            <a:r>
              <a:rPr lang="en-US" b="1" dirty="0"/>
              <a:t>Persistence tactics include the use of scheduled tasks and rootkits to maintain long-term access to compromised systems.</a:t>
            </a:r>
          </a:p>
          <a:p>
            <a:r>
              <a:rPr lang="en-US" b="1" dirty="0"/>
              <a:t>Command and control tactics involve the use of domain generation algorithms and remote file copy for controlling compromised systems.</a:t>
            </a:r>
          </a:p>
          <a:p>
            <a:r>
              <a:rPr lang="en-US" b="1" dirty="0"/>
              <a:t>Discovery tactics include system information discovery and network share discovery to gather intelligence within the target network.</a:t>
            </a:r>
            <a:endParaRPr lang="en-GB" b="1" dirty="0"/>
          </a:p>
        </p:txBody>
      </p:sp>
    </p:spTree>
    <p:extLst>
      <p:ext uri="{BB962C8B-B14F-4D97-AF65-F5344CB8AC3E}">
        <p14:creationId xmlns:p14="http://schemas.microsoft.com/office/powerpoint/2010/main" val="403592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p:txBody>
          <a:bodyPr/>
          <a:lstStyle/>
          <a:p>
            <a:r>
              <a:rPr lang="en-GB" b="1" dirty="0"/>
              <a:t>Lateral Movement</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a:xfrm>
            <a:off x="1311754" y="2220135"/>
            <a:ext cx="10363826" cy="3424107"/>
          </a:xfrm>
        </p:spPr>
        <p:txBody>
          <a:bodyPr>
            <a:normAutofit lnSpcReduction="10000"/>
          </a:bodyPr>
          <a:lstStyle/>
          <a:p>
            <a:r>
              <a:rPr lang="en-US" b="1" dirty="0" err="1"/>
              <a:t>GoldRekt</a:t>
            </a:r>
            <a:r>
              <a:rPr lang="en-US" b="1" dirty="0"/>
              <a:t> focuses on lateral movement within the target network to achieve its objectives.</a:t>
            </a:r>
          </a:p>
          <a:p>
            <a:r>
              <a:rPr lang="en-US" b="1" dirty="0"/>
              <a:t>Remote Desktop Protocol (RDP) hijacking is a commonly employed tactic for gaining unauthorized access to systems.</a:t>
            </a:r>
          </a:p>
          <a:p>
            <a:r>
              <a:rPr lang="en-US" b="1" dirty="0"/>
              <a:t>Pass the Ticket technique is used to exploit trust relationships and escalate privileges within the network.</a:t>
            </a:r>
          </a:p>
          <a:p>
            <a:r>
              <a:rPr lang="en-US" b="1" dirty="0"/>
              <a:t>These tactics allow </a:t>
            </a:r>
            <a:r>
              <a:rPr lang="en-US" b="1" dirty="0" err="1"/>
              <a:t>GoldRekt</a:t>
            </a:r>
            <a:r>
              <a:rPr lang="en-US" b="1" dirty="0"/>
              <a:t> to move laterally and access important information within the target organization.</a:t>
            </a:r>
            <a:endParaRPr lang="en-GB" b="1" dirty="0"/>
          </a:p>
        </p:txBody>
      </p:sp>
    </p:spTree>
    <p:extLst>
      <p:ext uri="{BB962C8B-B14F-4D97-AF65-F5344CB8AC3E}">
        <p14:creationId xmlns:p14="http://schemas.microsoft.com/office/powerpoint/2010/main" val="58817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6D8510-CDF8-E30F-1DF8-7C74AC363666}"/>
              </a:ext>
            </a:extLst>
          </p:cNvPr>
          <p:cNvPicPr>
            <a:picLocks noChangeAspect="1"/>
          </p:cNvPicPr>
          <p:nvPr/>
        </p:nvPicPr>
        <p:blipFill>
          <a:blip r:embed="rId3"/>
          <a:stretch>
            <a:fillRect/>
          </a:stretch>
        </p:blipFill>
        <p:spPr>
          <a:xfrm>
            <a:off x="136487" y="554885"/>
            <a:ext cx="11919025" cy="5748229"/>
          </a:xfrm>
          <a:prstGeom prst="rect">
            <a:avLst/>
          </a:prstGeom>
        </p:spPr>
      </p:pic>
    </p:spTree>
    <p:extLst>
      <p:ext uri="{BB962C8B-B14F-4D97-AF65-F5344CB8AC3E}">
        <p14:creationId xmlns:p14="http://schemas.microsoft.com/office/powerpoint/2010/main" val="411745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FE0B-137E-5F5E-3B87-33C216E4C246}"/>
              </a:ext>
            </a:extLst>
          </p:cNvPr>
          <p:cNvSpPr>
            <a:spLocks noGrp="1"/>
          </p:cNvSpPr>
          <p:nvPr>
            <p:ph type="title"/>
          </p:nvPr>
        </p:nvSpPr>
        <p:spPr>
          <a:xfrm>
            <a:off x="1402668" y="133961"/>
            <a:ext cx="10018713" cy="1012371"/>
          </a:xfrm>
        </p:spPr>
        <p:txBody>
          <a:bodyPr/>
          <a:lstStyle/>
          <a:p>
            <a:r>
              <a:rPr lang="en-GB" dirty="0"/>
              <a:t>OS information:</a:t>
            </a:r>
          </a:p>
        </p:txBody>
      </p:sp>
      <p:pic>
        <p:nvPicPr>
          <p:cNvPr id="4" name="Picture 3">
            <a:extLst>
              <a:ext uri="{FF2B5EF4-FFF2-40B4-BE49-F238E27FC236}">
                <a16:creationId xmlns:a16="http://schemas.microsoft.com/office/drawing/2014/main" id="{4E1780E3-33E0-96DE-8FC4-A5DA71A907C1}"/>
              </a:ext>
            </a:extLst>
          </p:cNvPr>
          <p:cNvPicPr>
            <a:picLocks noChangeAspect="1"/>
          </p:cNvPicPr>
          <p:nvPr/>
        </p:nvPicPr>
        <p:blipFill>
          <a:blip r:embed="rId2"/>
          <a:stretch>
            <a:fillRect/>
          </a:stretch>
        </p:blipFill>
        <p:spPr>
          <a:xfrm>
            <a:off x="2661635" y="1146332"/>
            <a:ext cx="7500778" cy="5242068"/>
          </a:xfrm>
          <a:prstGeom prst="rect">
            <a:avLst/>
          </a:prstGeom>
        </p:spPr>
      </p:pic>
    </p:spTree>
    <p:extLst>
      <p:ext uri="{BB962C8B-B14F-4D97-AF65-F5344CB8AC3E}">
        <p14:creationId xmlns:p14="http://schemas.microsoft.com/office/powerpoint/2010/main" val="183860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FDC5-9B5A-5150-0BC2-2EEAD6DAE672}"/>
              </a:ext>
            </a:extLst>
          </p:cNvPr>
          <p:cNvSpPr>
            <a:spLocks noGrp="1"/>
          </p:cNvSpPr>
          <p:nvPr>
            <p:ph type="title"/>
          </p:nvPr>
        </p:nvSpPr>
        <p:spPr>
          <a:xfrm>
            <a:off x="1484310" y="359230"/>
            <a:ext cx="10018713" cy="865414"/>
          </a:xfrm>
        </p:spPr>
        <p:txBody>
          <a:bodyPr>
            <a:normAutofit/>
          </a:bodyPr>
          <a:lstStyle/>
          <a:p>
            <a:r>
              <a:rPr lang="en-US" dirty="0"/>
              <a:t>Tactics:</a:t>
            </a:r>
            <a:endParaRPr lang="en-GB" dirty="0"/>
          </a:p>
        </p:txBody>
      </p:sp>
      <p:sp>
        <p:nvSpPr>
          <p:cNvPr id="3" name="Content Placeholder 2">
            <a:extLst>
              <a:ext uri="{FF2B5EF4-FFF2-40B4-BE49-F238E27FC236}">
                <a16:creationId xmlns:a16="http://schemas.microsoft.com/office/drawing/2014/main" id="{0A1509D4-7464-1143-6212-B3C5A88A067A}"/>
              </a:ext>
            </a:extLst>
          </p:cNvPr>
          <p:cNvSpPr>
            <a:spLocks noGrp="1"/>
          </p:cNvSpPr>
          <p:nvPr>
            <p:ph idx="1"/>
          </p:nvPr>
        </p:nvSpPr>
        <p:spPr>
          <a:xfrm>
            <a:off x="1484310" y="1578141"/>
            <a:ext cx="10018713" cy="3701717"/>
          </a:xfrm>
        </p:spPr>
        <p:txBody>
          <a:bodyPr>
            <a:normAutofit fontScale="85000" lnSpcReduction="10000"/>
          </a:bodyPr>
          <a:lstStyle/>
          <a:p>
            <a:r>
              <a:rPr lang="en-US" b="1" dirty="0"/>
              <a:t>Spear Phishing (T1566.001): Targeted phishing emails tailored to specific individuals or groups within the organization to trick them into revealing credentials or executing malicious attachments.</a:t>
            </a:r>
          </a:p>
          <a:p>
            <a:r>
              <a:rPr lang="en-US" b="1" dirty="0"/>
              <a:t>Remote Desktop Protocol (RDP) Exploitation (T1076): Exploiting vulnerabilities in the Remote Desktop Protocol to gain unauthorized access to systems.</a:t>
            </a:r>
          </a:p>
          <a:p>
            <a:r>
              <a:rPr lang="en-US" b="1" dirty="0"/>
              <a:t>Brute Force Authentication (T1110.001): Attempting to gain unauthorized access by systematically guessing passwords or trying common or weak credentials.</a:t>
            </a:r>
          </a:p>
          <a:p>
            <a:r>
              <a:rPr lang="en-US" b="1" dirty="0"/>
              <a:t>Web Application Exploitation (T1190): Exploiting vulnerabilities in public-facing web applications to gain access to internal systems or sensitive data.</a:t>
            </a:r>
          </a:p>
          <a:p>
            <a:r>
              <a:rPr lang="en-US" b="1" dirty="0"/>
              <a:t>Data Exfiltration (T1020): Unauthorized copying, transfer, or retrieval of data from a network or system to an external location controlled by the attacker.</a:t>
            </a:r>
            <a:endParaRPr lang="en-GB" b="1" dirty="0"/>
          </a:p>
        </p:txBody>
      </p:sp>
    </p:spTree>
    <p:extLst>
      <p:ext uri="{BB962C8B-B14F-4D97-AF65-F5344CB8AC3E}">
        <p14:creationId xmlns:p14="http://schemas.microsoft.com/office/powerpoint/2010/main" val="185639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1D85-F41A-35EB-0AC4-095F918DBC17}"/>
              </a:ext>
            </a:extLst>
          </p:cNvPr>
          <p:cNvSpPr>
            <a:spLocks noGrp="1"/>
          </p:cNvSpPr>
          <p:nvPr>
            <p:ph type="title"/>
          </p:nvPr>
        </p:nvSpPr>
        <p:spPr/>
        <p:txBody>
          <a:bodyPr/>
          <a:lstStyle/>
          <a:p>
            <a:r>
              <a:rPr lang="en-GB" b="1" dirty="0"/>
              <a:t> Impact and Destructive Actions</a:t>
            </a:r>
          </a:p>
        </p:txBody>
      </p:sp>
      <p:sp>
        <p:nvSpPr>
          <p:cNvPr id="3" name="Content Placeholder 2">
            <a:extLst>
              <a:ext uri="{FF2B5EF4-FFF2-40B4-BE49-F238E27FC236}">
                <a16:creationId xmlns:a16="http://schemas.microsoft.com/office/drawing/2014/main" id="{ACEF996F-AB51-7A86-8BCF-804DEE4AB0F0}"/>
              </a:ext>
            </a:extLst>
          </p:cNvPr>
          <p:cNvSpPr>
            <a:spLocks noGrp="1"/>
          </p:cNvSpPr>
          <p:nvPr>
            <p:ph sz="quarter" idx="13"/>
          </p:nvPr>
        </p:nvSpPr>
        <p:spPr/>
        <p:txBody>
          <a:bodyPr>
            <a:normAutofit lnSpcReduction="10000"/>
          </a:bodyPr>
          <a:lstStyle/>
          <a:p>
            <a:r>
              <a:rPr lang="en-US" b="1" dirty="0" err="1"/>
              <a:t>GoldRekt</a:t>
            </a:r>
            <a:r>
              <a:rPr lang="en-US" b="1" dirty="0"/>
              <a:t> engages in destructive actions that have a significant impact on target organizations.</a:t>
            </a:r>
          </a:p>
          <a:p>
            <a:r>
              <a:rPr lang="en-US" b="1" dirty="0"/>
              <a:t>Data encryption for impact is a tactic used to disrupt operations by encrypting critical data.</a:t>
            </a:r>
          </a:p>
          <a:p>
            <a:r>
              <a:rPr lang="en-US" b="1" dirty="0"/>
              <a:t>Account manipulation is employed to gain unauthorized access and manipulate privileged accounts.</a:t>
            </a:r>
          </a:p>
          <a:p>
            <a:r>
              <a:rPr lang="en-US" b="1" dirty="0"/>
              <a:t>These actions aim to cause chaos, disrupt operations, and cover their tracks after compromising a target.</a:t>
            </a:r>
            <a:endParaRPr lang="en-GB" b="1" dirty="0"/>
          </a:p>
        </p:txBody>
      </p:sp>
    </p:spTree>
    <p:extLst>
      <p:ext uri="{BB962C8B-B14F-4D97-AF65-F5344CB8AC3E}">
        <p14:creationId xmlns:p14="http://schemas.microsoft.com/office/powerpoint/2010/main" val="3729940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27</TotalTime>
  <Words>2254</Words>
  <Application>Microsoft Office PowerPoint</Application>
  <PresentationFormat>Widescreen</PresentationFormat>
  <Paragraphs>98</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Söhne</vt:lpstr>
      <vt:lpstr>Times New Roman</vt:lpstr>
      <vt:lpstr>Parallax</vt:lpstr>
      <vt:lpstr>Assignment 3 - GoldRekt threat group using the MITRE ATT&amp;CK framework</vt:lpstr>
      <vt:lpstr>Introduction:</vt:lpstr>
      <vt:lpstr>Tactics and Techniques:</vt:lpstr>
      <vt:lpstr>Additional Tactics and Techniques</vt:lpstr>
      <vt:lpstr>Lateral Movement</vt:lpstr>
      <vt:lpstr>PowerPoint Presentation</vt:lpstr>
      <vt:lpstr>OS information:</vt:lpstr>
      <vt:lpstr>Tactics:</vt:lpstr>
      <vt:lpstr> Impact and Destructive Actions</vt:lpstr>
      <vt:lpstr>Demonstrated Use and Justification of Metrics and TTPs</vt:lpstr>
      <vt:lpstr>GoldRekt's Objectives and Consequences</vt:lpstr>
      <vt:lpstr>PowerPoint Presentation</vt:lpstr>
      <vt:lpstr>PowerPoint Presentation</vt:lpstr>
      <vt:lpstr>Detection and Initial Response</vt:lpstr>
      <vt:lpstr>External Partners and Relationships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 GoldRekt threat group using the MITRE ATT&amp;CK framework</dc:title>
  <cp:lastModifiedBy>LENOVO</cp:lastModifiedBy>
  <cp:revision>1</cp:revision>
  <dcterms:created xsi:type="dcterms:W3CDTF">2023-06-14T01:33:26Z</dcterms:created>
  <dcterms:modified xsi:type="dcterms:W3CDTF">2023-06-14T05:40:30Z</dcterms:modified>
</cp:coreProperties>
</file>