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69" r:id="rId3"/>
    <p:sldId id="271" r:id="rId4"/>
    <p:sldId id="272" r:id="rId5"/>
    <p:sldId id="273" r:id="rId6"/>
    <p:sldId id="270" r:id="rId7"/>
    <p:sldId id="274" r:id="rId8"/>
    <p:sldId id="263" r:id="rId9"/>
    <p:sldId id="275" r:id="rId10"/>
    <p:sldId id="258" r:id="rId11"/>
    <p:sldId id="259" r:id="rId12"/>
    <p:sldId id="260" r:id="rId13"/>
    <p:sldId id="276" r:id="rId14"/>
    <p:sldId id="262" r:id="rId15"/>
    <p:sldId id="261" r:id="rId16"/>
    <p:sldId id="264" r:id="rId17"/>
    <p:sldId id="277" r:id="rId18"/>
    <p:sldId id="265" r:id="rId19"/>
    <p:sldId id="278" r:id="rId20"/>
    <p:sldId id="279" r:id="rId21"/>
    <p:sldId id="266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/>
    <p:restoredTop sz="94741"/>
  </p:normalViewPr>
  <p:slideViewPr>
    <p:cSldViewPr snapToGrid="0" snapToObjects="1">
      <p:cViewPr varScale="1">
        <p:scale>
          <a:sx n="104" d="100"/>
          <a:sy n="104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01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50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0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4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1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1/3/22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240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1/3/22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8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1/3/22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5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4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1/3/22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5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1/3/22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8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7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default.asp" TargetMode="External"/><Relationship Id="rId2" Type="http://schemas.openxmlformats.org/officeDocument/2006/relationships/hyperlink" Target="https://www.postgresqltutorial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sql.com/?ref=thoufiqmohammed" TargetMode="External"/><Relationship Id="rId4" Type="http://schemas.openxmlformats.org/officeDocument/2006/relationships/hyperlink" Target="https://www.youtube.com/watch?v=Hl4NZB1XR9c&amp;t=621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DA31F-1AAF-6D45-A82C-E9AD2FA32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893935"/>
            <a:ext cx="7050881" cy="3339390"/>
          </a:xfrm>
        </p:spPr>
        <p:txBody>
          <a:bodyPr anchor="b">
            <a:normAutofit/>
          </a:bodyPr>
          <a:lstStyle/>
          <a:p>
            <a:r>
              <a:rPr lang="en-US" dirty="0"/>
              <a:t>SQL Tutorial </a:t>
            </a:r>
            <a:br>
              <a:rPr lang="en-US" dirty="0"/>
            </a:br>
            <a:r>
              <a:rPr lang="en-US" dirty="0"/>
              <a:t>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2870A-B072-4B48-A66A-8143A3977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876803"/>
            <a:ext cx="7044786" cy="9098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by Thoufiq Mohammed (techTFQ)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on </a:t>
            </a:r>
            <a:r>
              <a:rPr lang="en-US" sz="1400" dirty="0" err="1"/>
              <a:t>Lighthall.co</a:t>
            </a:r>
            <a:endParaRPr lang="en-US" sz="14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7040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414549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9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976C-182E-5545-A58C-75C0D8C3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800" b="1" dirty="0"/>
            </a:br>
            <a:r>
              <a:rPr lang="en-US" sz="4800" b="1" dirty="0"/>
              <a:t>MySQL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4800" b="1" dirty="0"/>
              <a:t>Oracle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4800" b="1" dirty="0"/>
              <a:t>PostgreSQL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4800" b="1" dirty="0"/>
              <a:t>MSSQL</a:t>
            </a:r>
            <a:br>
              <a:rPr lang="en-US" sz="4800" b="1" dirty="0"/>
            </a:b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6E70E-9826-EE4B-A199-AD98906FD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Is SQL different across these different RDBMS ?</a:t>
            </a:r>
          </a:p>
        </p:txBody>
      </p:sp>
    </p:spTree>
    <p:extLst>
      <p:ext uri="{BB962C8B-B14F-4D97-AF65-F5344CB8AC3E}">
        <p14:creationId xmlns:p14="http://schemas.microsoft.com/office/powerpoint/2010/main" val="1722879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B8E00A3-68ED-E64C-A2D4-C964C43A9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" y="1"/>
            <a:ext cx="12191998" cy="6857999"/>
          </a:xfrm>
          <a:prstGeom prst="rect">
            <a:avLst/>
          </a:prstGeom>
        </p:spPr>
      </p:pic>
      <p:sp>
        <p:nvSpPr>
          <p:cNvPr id="34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90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4AD5-82DD-7847-951E-A93F0C0BF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19F40-BC33-304B-9C5A-2245CB35B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5516118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Data Definition Language</a:t>
            </a:r>
          </a:p>
          <a:p>
            <a:r>
              <a:rPr lang="en-US" sz="2400" dirty="0"/>
              <a:t>Used to define the structure of a database object such as Table, Views, Procedure, Function etc.</a:t>
            </a:r>
          </a:p>
          <a:p>
            <a:r>
              <a:rPr lang="en-US" sz="2400" dirty="0"/>
              <a:t>Commands include:</a:t>
            </a:r>
          </a:p>
          <a:p>
            <a:pPr marL="640080" lvl="1" indent="-457200">
              <a:buFont typeface="Wingdings" pitchFamily="2" charset="2"/>
              <a:buChar char="Ø"/>
            </a:pPr>
            <a:r>
              <a:rPr lang="en-US" sz="2400" dirty="0"/>
              <a:t>CREATE</a:t>
            </a:r>
          </a:p>
          <a:p>
            <a:pPr marL="640080" lvl="1" indent="-457200">
              <a:buFont typeface="Wingdings" pitchFamily="2" charset="2"/>
              <a:buChar char="Ø"/>
            </a:pPr>
            <a:r>
              <a:rPr lang="en-US" sz="2400" dirty="0"/>
              <a:t>ALTER</a:t>
            </a:r>
          </a:p>
          <a:p>
            <a:pPr marL="640080" lvl="1" indent="-457200">
              <a:buFont typeface="Wingdings" pitchFamily="2" charset="2"/>
              <a:buChar char="Ø"/>
            </a:pPr>
            <a:r>
              <a:rPr lang="en-US" sz="2400" dirty="0"/>
              <a:t>DROP</a:t>
            </a:r>
          </a:p>
          <a:p>
            <a:pPr marL="640080" lvl="1" indent="-457200">
              <a:buFont typeface="Wingdings" pitchFamily="2" charset="2"/>
              <a:buChar char="Ø"/>
            </a:pPr>
            <a:r>
              <a:rPr lang="en-US" sz="2400" dirty="0"/>
              <a:t>TRUNCATE</a:t>
            </a:r>
          </a:p>
        </p:txBody>
      </p:sp>
    </p:spTree>
    <p:extLst>
      <p:ext uri="{BB962C8B-B14F-4D97-AF65-F5344CB8AC3E}">
        <p14:creationId xmlns:p14="http://schemas.microsoft.com/office/powerpoint/2010/main" val="2146134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682A4ED0-98C3-9E47-9283-4081F66D2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241" y="116204"/>
            <a:ext cx="8907518" cy="662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2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0CE09-2A25-A240-BC4C-3410D567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Data Types: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D5E13B1-3A31-47C7-8474-7A3DE600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3888" y="1976039"/>
            <a:ext cx="10515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Table, Excel&#10;&#10;Description automatically generated">
            <a:extLst>
              <a:ext uri="{FF2B5EF4-FFF2-40B4-BE49-F238E27FC236}">
                <a16:creationId xmlns:a16="http://schemas.microsoft.com/office/drawing/2014/main" id="{046C05DC-9B12-4840-93CA-18798184B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952" y="2697488"/>
            <a:ext cx="7977050" cy="2393114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EE6309E-53BC-AB4C-BA7B-1169DBC6D2A8}"/>
              </a:ext>
            </a:extLst>
          </p:cNvPr>
          <p:cNvSpPr txBox="1">
            <a:spLocks/>
          </p:cNvSpPr>
          <p:nvPr/>
        </p:nvSpPr>
        <p:spPr>
          <a:xfrm>
            <a:off x="8926830" y="2468880"/>
            <a:ext cx="2503041" cy="275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indent="-3429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  <a:cs typeface="+mn-cs"/>
              </a:rPr>
              <a:t>INT</a:t>
            </a:r>
          </a:p>
          <a:p>
            <a:pPr marL="182880" indent="-3429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  <a:cs typeface="+mn-cs"/>
              </a:rPr>
              <a:t>VARCHAR</a:t>
            </a:r>
          </a:p>
          <a:p>
            <a:pPr marL="182880" indent="-3429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  <a:cs typeface="+mn-cs"/>
              </a:rPr>
              <a:t>DATE</a:t>
            </a:r>
          </a:p>
          <a:p>
            <a:pPr marL="182880" indent="-3429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  <a:cs typeface="+mn-cs"/>
              </a:rPr>
              <a:t>FLOAT</a:t>
            </a:r>
          </a:p>
          <a:p>
            <a:pPr marL="182880" indent="-3429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  <a:cs typeface="+mn-cs"/>
              </a:rPr>
              <a:t>BOOLEAN</a:t>
            </a: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10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3F27-328B-6D45-8D81-C6E229B12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92608"/>
            <a:ext cx="3831336" cy="1012698"/>
          </a:xfrm>
        </p:spPr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7399A-ECC2-0740-A1C8-AB5F1FC73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186" y="1479042"/>
            <a:ext cx="10739628" cy="4887468"/>
          </a:xfrm>
        </p:spPr>
        <p:txBody>
          <a:bodyPr>
            <a:noAutofit/>
          </a:bodyPr>
          <a:lstStyle/>
          <a:p>
            <a:r>
              <a:rPr lang="en-US" b="1"/>
              <a:t>CHECK</a:t>
            </a:r>
            <a:r>
              <a:rPr lang="en-US"/>
              <a:t> constraint allows you to control the values that can be inserted into a column. </a:t>
            </a:r>
          </a:p>
          <a:p>
            <a:r>
              <a:rPr lang="en-US"/>
              <a:t>By applying </a:t>
            </a:r>
            <a:r>
              <a:rPr lang="en-US" b="1"/>
              <a:t>NOT NULL</a:t>
            </a:r>
            <a:r>
              <a:rPr lang="en-US"/>
              <a:t> constraint on a column, you make sure that this column will never have NULL values. </a:t>
            </a:r>
          </a:p>
          <a:p>
            <a:r>
              <a:rPr lang="en-US" b="1"/>
              <a:t>UNIQUE</a:t>
            </a:r>
            <a:r>
              <a:rPr lang="en-US"/>
              <a:t> constraint makes sure that the values in your column are always unique. It can have NULL values.</a:t>
            </a:r>
          </a:p>
          <a:p>
            <a:r>
              <a:rPr lang="en-US"/>
              <a:t>A table can only have one </a:t>
            </a:r>
            <a:r>
              <a:rPr lang="en-US" b="1"/>
              <a:t>PRIMARY KEY </a:t>
            </a:r>
            <a:r>
              <a:rPr lang="en-US"/>
              <a:t>constraint. Primary key constraint can either be applied to a single column or to a combination of different columns. If a column (or if a combination of multiple columns) is defined as a primary key, then this column/columns will always have unique values across all the rows of that table. Also, primary key column cannot have null values hence primary key can be treated as a combination of UNIQUE and NOT NULL constraints.</a:t>
            </a:r>
          </a:p>
          <a:p>
            <a:r>
              <a:rPr lang="en-US" b="1"/>
              <a:t>FOREIGN KEY </a:t>
            </a:r>
            <a:r>
              <a:rPr lang="en-US"/>
              <a:t>constraint can be used to form relation between tables. It basically helps to create a master child relation between 2 tables.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73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8C60-EE5B-6540-85C3-CC02B9F0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045EB-B6DA-F14D-A78F-97DBA3516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5424678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Data Manipulation Language</a:t>
            </a:r>
          </a:p>
          <a:p>
            <a:r>
              <a:rPr lang="en-US" sz="2400" dirty="0"/>
              <a:t>DML commands are used to load, modify and remove data from the database.</a:t>
            </a:r>
          </a:p>
          <a:p>
            <a:r>
              <a:rPr lang="en-US" sz="2400" dirty="0"/>
              <a:t>Commands include:</a:t>
            </a:r>
          </a:p>
          <a:p>
            <a:pPr marL="640080" lvl="1" indent="-457200">
              <a:buFont typeface="Wingdings" pitchFamily="2" charset="2"/>
              <a:buChar char="Ø"/>
            </a:pPr>
            <a:r>
              <a:rPr lang="en-US" sz="2400" dirty="0"/>
              <a:t>INSERT</a:t>
            </a:r>
          </a:p>
          <a:p>
            <a:pPr marL="640080" lvl="1" indent="-457200">
              <a:buFont typeface="Wingdings" pitchFamily="2" charset="2"/>
              <a:buChar char="Ø"/>
            </a:pPr>
            <a:r>
              <a:rPr lang="en-US" sz="2400" dirty="0"/>
              <a:t>UPDATE</a:t>
            </a:r>
          </a:p>
          <a:p>
            <a:pPr marL="640080" lvl="1" indent="-457200">
              <a:buFont typeface="Wingdings" pitchFamily="2" charset="2"/>
              <a:buChar char="Ø"/>
            </a:pPr>
            <a:r>
              <a:rPr lang="en-US" sz="2400" dirty="0"/>
              <a:t>DELETE</a:t>
            </a:r>
          </a:p>
          <a:p>
            <a:pPr marL="640080" lvl="1" indent="-457200">
              <a:buFont typeface="Wingdings" pitchFamily="2" charset="2"/>
              <a:buChar char="Ø"/>
            </a:pPr>
            <a:r>
              <a:rPr lang="en-US" sz="2400" dirty="0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689704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2E8387C4-8B32-4F4A-9EBF-86F43447B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606" y="3938313"/>
            <a:ext cx="6552962" cy="1984922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58FC6718-05DE-4B43-A065-462120724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32" y="3938313"/>
            <a:ext cx="3806700" cy="1984922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F0142BB-6800-7F4A-9E72-B782645B3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432" y="386518"/>
            <a:ext cx="10622619" cy="332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47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218BA-97C1-374D-B121-235F51CC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DQL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40A75-C051-7941-B514-C15C6AC32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696" y="1051560"/>
            <a:ext cx="6245352" cy="4754880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/>
              <a:t>Data Query Language</a:t>
            </a:r>
          </a:p>
          <a:p>
            <a:r>
              <a:rPr lang="en-US" sz="2800" dirty="0"/>
              <a:t>Includes only the SELECT statement</a:t>
            </a:r>
          </a:p>
          <a:p>
            <a:r>
              <a:rPr lang="en-US" sz="2800" dirty="0"/>
              <a:t>Can be used to read data from one or multiple tables.</a:t>
            </a:r>
          </a:p>
          <a:p>
            <a:r>
              <a:rPr lang="en-US" sz="2800" dirty="0"/>
              <a:t>Contains following clauses:</a:t>
            </a:r>
          </a:p>
          <a:p>
            <a:pPr marL="640080" lvl="1" indent="-457200">
              <a:buFont typeface="Wingdings" pitchFamily="2" charset="2"/>
              <a:buChar char="Ø"/>
            </a:pPr>
            <a:r>
              <a:rPr lang="en-US" sz="2600" dirty="0"/>
              <a:t>SELECT – list of columns</a:t>
            </a:r>
          </a:p>
          <a:p>
            <a:pPr marL="640080" lvl="1" indent="-457200">
              <a:buFont typeface="Wingdings" pitchFamily="2" charset="2"/>
              <a:buChar char="Ø"/>
            </a:pPr>
            <a:r>
              <a:rPr lang="en-US" sz="2600" dirty="0"/>
              <a:t>FROM – list of tables</a:t>
            </a:r>
          </a:p>
          <a:p>
            <a:pPr marL="640080" lvl="1" indent="-457200">
              <a:buFont typeface="Wingdings" pitchFamily="2" charset="2"/>
              <a:buChar char="Ø"/>
            </a:pPr>
            <a:r>
              <a:rPr lang="en-US" sz="2600" dirty="0"/>
              <a:t>WHERE – filter conditions and join conditions</a:t>
            </a:r>
          </a:p>
          <a:p>
            <a:r>
              <a:rPr lang="en-US" sz="2800" dirty="0"/>
              <a:t>Can also include following clauses:</a:t>
            </a:r>
          </a:p>
          <a:p>
            <a:pPr marL="640080" lvl="1" indent="-457200">
              <a:buFont typeface="Wingdings" pitchFamily="2" charset="2"/>
              <a:buChar char="Ø"/>
            </a:pPr>
            <a:r>
              <a:rPr lang="en-US" sz="2600" dirty="0"/>
              <a:t>GROUP BY – Grouping of data based on specified column(s)</a:t>
            </a:r>
          </a:p>
          <a:p>
            <a:pPr marL="640080" lvl="1" indent="-457200">
              <a:buFont typeface="Wingdings" pitchFamily="2" charset="2"/>
              <a:buChar char="Ø"/>
            </a:pPr>
            <a:r>
              <a:rPr lang="en-US" sz="2600" dirty="0"/>
              <a:t>HAVING – Filter condition for the grouped data</a:t>
            </a:r>
          </a:p>
        </p:txBody>
      </p:sp>
    </p:spTree>
    <p:extLst>
      <p:ext uri="{BB962C8B-B14F-4D97-AF65-F5344CB8AC3E}">
        <p14:creationId xmlns:p14="http://schemas.microsoft.com/office/powerpoint/2010/main" val="3253156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199BE-BBAD-034D-99DC-0FA46551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4693158" cy="1961388"/>
          </a:xfrm>
        </p:spPr>
        <p:txBody>
          <a:bodyPr/>
          <a:lstStyle/>
          <a:p>
            <a:r>
              <a:rPr lang="en-US" dirty="0"/>
              <a:t>SQL </a:t>
            </a:r>
            <a:br>
              <a:rPr lang="en-US" dirty="0"/>
            </a:br>
            <a:r>
              <a:rPr lang="en-US" dirty="0"/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9A63E-1986-7540-92F1-F2C4DDB35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5388" y="1216152"/>
            <a:ext cx="4137660" cy="5173218"/>
          </a:xfrm>
        </p:spPr>
        <p:txBody>
          <a:bodyPr>
            <a:normAutofit/>
          </a:bodyPr>
          <a:lstStyle/>
          <a:p>
            <a:r>
              <a:rPr lang="en-US" sz="1800" dirty="0"/>
              <a:t>JOINS</a:t>
            </a:r>
          </a:p>
          <a:p>
            <a:pPr marL="468630" lvl="1" indent="-285750">
              <a:buFont typeface="Wingdings" pitchFamily="2" charset="2"/>
              <a:buChar char="Ø"/>
            </a:pPr>
            <a:r>
              <a:rPr lang="en-US" dirty="0"/>
              <a:t>INNER JOIN</a:t>
            </a:r>
          </a:p>
          <a:p>
            <a:pPr marL="468630" lvl="1" indent="-285750">
              <a:buFont typeface="Wingdings" pitchFamily="2" charset="2"/>
              <a:buChar char="Ø"/>
            </a:pPr>
            <a:r>
              <a:rPr lang="en-US" dirty="0"/>
              <a:t>LEFT OUTER JOIN</a:t>
            </a:r>
          </a:p>
          <a:p>
            <a:pPr marL="468630" lvl="1" indent="-285750">
              <a:buFont typeface="Wingdings" pitchFamily="2" charset="2"/>
              <a:buChar char="Ø"/>
            </a:pPr>
            <a:r>
              <a:rPr lang="en-US" dirty="0"/>
              <a:t>RIGHT OUTER JOIN</a:t>
            </a:r>
          </a:p>
          <a:p>
            <a:pPr marL="468630" lvl="1" indent="-285750">
              <a:buFont typeface="Wingdings" pitchFamily="2" charset="2"/>
              <a:buChar char="Ø"/>
            </a:pPr>
            <a:r>
              <a:rPr lang="en-US" dirty="0"/>
              <a:t>FULL OUTER JOIN</a:t>
            </a:r>
          </a:p>
          <a:p>
            <a:pPr marL="468630" lvl="1" indent="-285750">
              <a:buFont typeface="Wingdings" pitchFamily="2" charset="2"/>
              <a:buChar char="Ø"/>
            </a:pPr>
            <a:r>
              <a:rPr lang="en-US" dirty="0"/>
              <a:t>SELF JOIN</a:t>
            </a:r>
          </a:p>
          <a:p>
            <a:pPr marL="468630" lvl="1" indent="-285750">
              <a:buFont typeface="Wingdings" pitchFamily="2" charset="2"/>
              <a:buChar char="Ø"/>
            </a:pPr>
            <a:r>
              <a:rPr lang="en-US" dirty="0"/>
              <a:t>NATURAL JOIN</a:t>
            </a:r>
          </a:p>
          <a:p>
            <a:pPr marL="468630" lvl="1" indent="-285750">
              <a:buFont typeface="Wingdings" pitchFamily="2" charset="2"/>
              <a:buChar char="Ø"/>
            </a:pPr>
            <a:r>
              <a:rPr lang="en-US" dirty="0"/>
              <a:t>CROSS JOIN</a:t>
            </a:r>
          </a:p>
          <a:p>
            <a:r>
              <a:rPr lang="en-US" sz="1800" dirty="0"/>
              <a:t>Subqueries</a:t>
            </a:r>
          </a:p>
          <a:p>
            <a:r>
              <a:rPr lang="en-US" sz="1800" dirty="0"/>
              <a:t>Group by and HAVING clause</a:t>
            </a:r>
          </a:p>
          <a:p>
            <a:r>
              <a:rPr lang="en-US" sz="1800" dirty="0"/>
              <a:t>Aggregate functions</a:t>
            </a:r>
          </a:p>
          <a:p>
            <a:pPr marL="468630" lvl="1" indent="-285750">
              <a:buFont typeface="Wingdings" pitchFamily="2" charset="2"/>
              <a:buChar char="Ø"/>
            </a:pPr>
            <a:r>
              <a:rPr lang="en-US" dirty="0"/>
              <a:t>MIN, MAX, AVG, SUM, COUNT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FE6801-A249-8140-99DD-4309AE198EDE}"/>
              </a:ext>
            </a:extLst>
          </p:cNvPr>
          <p:cNvSpPr txBox="1">
            <a:spLocks/>
          </p:cNvSpPr>
          <p:nvPr/>
        </p:nvSpPr>
        <p:spPr>
          <a:xfrm>
            <a:off x="758952" y="3086100"/>
            <a:ext cx="5950458" cy="3166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Operators</a:t>
            </a:r>
          </a:p>
          <a:p>
            <a:pPr marL="468630" lvl="1" indent="-285750">
              <a:buFont typeface="Wingdings" pitchFamily="2" charset="2"/>
              <a:buChar char="Ø"/>
            </a:pPr>
            <a:r>
              <a:rPr lang="en-US" dirty="0"/>
              <a:t>Logical operators (AND, OR, IN, NOT IN, LIKE, NOT LIKE, BETWEEN, EXISTS)</a:t>
            </a:r>
          </a:p>
          <a:p>
            <a:pPr marL="468630" lvl="1" indent="-285750">
              <a:buFont typeface="Wingdings" pitchFamily="2" charset="2"/>
              <a:buChar char="Ø"/>
            </a:pPr>
            <a:r>
              <a:rPr lang="en-US" dirty="0"/>
              <a:t>Arithmetic operators (+, -, /, *, % etc)</a:t>
            </a:r>
          </a:p>
          <a:p>
            <a:pPr marL="468630" lvl="1" indent="-285750">
              <a:buFont typeface="Wingdings" pitchFamily="2" charset="2"/>
              <a:buChar char="Ø"/>
            </a:pPr>
            <a:r>
              <a:rPr lang="en-US" dirty="0"/>
              <a:t>Comparison Operators (=, &lt;&gt;, !=, &lt;, &gt;, &lt;=, &gt;=)</a:t>
            </a:r>
          </a:p>
          <a:p>
            <a:r>
              <a:rPr lang="en-US" sz="1800" dirty="0"/>
              <a:t>DISTINCT clause</a:t>
            </a:r>
          </a:p>
          <a:p>
            <a:r>
              <a:rPr lang="en-US" sz="1800" dirty="0"/>
              <a:t>CASE Statements</a:t>
            </a:r>
          </a:p>
          <a:p>
            <a:r>
              <a:rPr lang="en-US" sz="1800" dirty="0"/>
              <a:t>Concatenation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336A11-56AE-3547-8A71-069EFB6F847B}"/>
              </a:ext>
            </a:extLst>
          </p:cNvPr>
          <p:cNvSpPr txBox="1"/>
          <p:nvPr/>
        </p:nvSpPr>
        <p:spPr>
          <a:xfrm>
            <a:off x="8035290" y="5120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5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55B1-C28F-5D44-B944-EC275342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74A12-E90F-B54A-8128-C7C6F3F13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738" y="758952"/>
            <a:ext cx="7052310" cy="6053266"/>
          </a:xfrm>
        </p:spPr>
        <p:txBody>
          <a:bodyPr>
            <a:noAutofit/>
          </a:bodyPr>
          <a:lstStyle/>
          <a:p>
            <a:r>
              <a:rPr lang="en-US" dirty="0"/>
              <a:t>Understanding Data, Database and RDBMS</a:t>
            </a:r>
          </a:p>
          <a:p>
            <a:r>
              <a:rPr lang="en-US" dirty="0"/>
              <a:t>Introduction to SQL</a:t>
            </a:r>
          </a:p>
          <a:p>
            <a:r>
              <a:rPr lang="en-US" dirty="0"/>
              <a:t>Understanding how data is stored in Relational Database</a:t>
            </a:r>
          </a:p>
          <a:p>
            <a:r>
              <a:rPr lang="en-US" dirty="0"/>
              <a:t>SQL Commands</a:t>
            </a:r>
          </a:p>
          <a:p>
            <a:pPr marL="46863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Creating and modifying database object using DDL</a:t>
            </a:r>
          </a:p>
          <a:p>
            <a:pPr marL="46863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Loading and modifying data in the database using DML</a:t>
            </a:r>
          </a:p>
          <a:p>
            <a:pPr marL="46863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DCL and TCL commands</a:t>
            </a:r>
          </a:p>
          <a:p>
            <a:r>
              <a:rPr lang="en-US" dirty="0"/>
              <a:t>SQL Query Writing </a:t>
            </a:r>
          </a:p>
          <a:p>
            <a:pPr marL="468630" lvl="1" indent="-285750">
              <a:buFont typeface="Courier New" panose="02070309020205020404" pitchFamily="49" charset="0"/>
              <a:buChar char="o"/>
            </a:pPr>
            <a:r>
              <a:rPr lang="en-US" dirty="0"/>
              <a:t> Understanding SELECT, FROM, WHERE clause.</a:t>
            </a:r>
          </a:p>
          <a:p>
            <a:pPr marL="468630" lvl="1" indent="-285750">
              <a:buFont typeface="Courier New" panose="02070309020205020404" pitchFamily="49" charset="0"/>
              <a:buChar char="o"/>
            </a:pPr>
            <a:r>
              <a:rPr lang="en-US" dirty="0"/>
              <a:t> Using different operators in SQL query.</a:t>
            </a:r>
          </a:p>
          <a:p>
            <a:pPr marL="468630" lvl="1" indent="-285750">
              <a:buFont typeface="Courier New" panose="02070309020205020404" pitchFamily="49" charset="0"/>
              <a:buChar char="o"/>
            </a:pPr>
            <a:r>
              <a:rPr lang="en-US" dirty="0"/>
              <a:t> CASE, DISTINCT, ORDER BY, LIMIT and Inbuild functions.</a:t>
            </a:r>
          </a:p>
          <a:p>
            <a:pPr marL="468630" lvl="1" indent="-285750">
              <a:buFont typeface="Courier New" panose="02070309020205020404" pitchFamily="49" charset="0"/>
              <a:buChar char="o"/>
            </a:pPr>
            <a:r>
              <a:rPr lang="en-US" dirty="0"/>
              <a:t>Group by and Having clause</a:t>
            </a:r>
          </a:p>
          <a:p>
            <a:pPr marL="468630" lvl="1" indent="-285750">
              <a:buFont typeface="Courier New" panose="02070309020205020404" pitchFamily="49" charset="0"/>
              <a:buChar char="o"/>
            </a:pPr>
            <a:r>
              <a:rPr lang="en-US" dirty="0"/>
              <a:t>Aggregate functions</a:t>
            </a:r>
          </a:p>
          <a:p>
            <a:r>
              <a:rPr lang="en-US" dirty="0"/>
              <a:t>Solving Assignment SQL Queries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77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7E8A3-D0BF-4C46-B04B-0E2E9871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590038"/>
          </a:xfrm>
        </p:spPr>
        <p:txBody>
          <a:bodyPr/>
          <a:lstStyle/>
          <a:p>
            <a:r>
              <a:rPr lang="en-US" dirty="0"/>
              <a:t>Assignment 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EAD25-C6A9-8841-8D1C-BCB69E6AC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5493258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Write a SQL query to find the policies which have never done any claims.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SQL query to find the policies whose transactions have never failed and have never done any claims.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the benefit whose policy was issued prior to risk commencement.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are the products currently not taken by inforce policies.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the policy and its status with the least sum assured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Fetch the policy id, benefit id, policy status and product name of all policies who are not inforce.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the policies who do not have any benefits.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the oldest policy with at least one benefit.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all the claims transaction that belong to Health Insurance product.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SQL query to find the details of the product which has sold the most.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677653-265A-2B4C-A894-80D491E1842B}"/>
              </a:ext>
            </a:extLst>
          </p:cNvPr>
          <p:cNvSpPr txBox="1">
            <a:spLocks/>
          </p:cNvSpPr>
          <p:nvPr/>
        </p:nvSpPr>
        <p:spPr>
          <a:xfrm>
            <a:off x="758952" y="3662172"/>
            <a:ext cx="3831336" cy="2590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Using below tables: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REFERENCE_LOOKUP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TRANSACTION_MASTER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BENEFIT_MASTER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POLICY_MASTER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PRODUCT_MASTER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u="sng" dirty="0"/>
              <a:t>*SQL Scripts provided separately</a:t>
            </a:r>
          </a:p>
        </p:txBody>
      </p:sp>
    </p:spTree>
    <p:extLst>
      <p:ext uri="{BB962C8B-B14F-4D97-AF65-F5344CB8AC3E}">
        <p14:creationId xmlns:p14="http://schemas.microsoft.com/office/powerpoint/2010/main" val="2206158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CFE0B-8442-BE43-9A86-1BEBDE71E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8321040" cy="1952716"/>
          </a:xfrm>
        </p:spPr>
        <p:txBody>
          <a:bodyPr anchor="ctr">
            <a:normAutofit/>
          </a:bodyPr>
          <a:lstStyle/>
          <a:p>
            <a:r>
              <a:rPr lang="en-US" dirty="0"/>
              <a:t>References: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36674"/>
            <a:ext cx="836524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A6594-F434-D14C-B7D3-30D396D7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5" y="3161680"/>
            <a:ext cx="8321167" cy="2620409"/>
          </a:xfrm>
        </p:spPr>
        <p:txBody>
          <a:bodyPr>
            <a:normAutofit/>
          </a:bodyPr>
          <a:lstStyle/>
          <a:p>
            <a:endParaRPr lang="en-MY" u="sng" dirty="0">
              <a:hlinkClick r:id="rId2"/>
            </a:endParaRPr>
          </a:p>
          <a:p>
            <a:r>
              <a:rPr lang="en-MY" u="sng" dirty="0">
                <a:hlinkClick r:id="rId3"/>
              </a:rPr>
              <a:t>W3Schools</a:t>
            </a:r>
            <a:endParaRPr lang="en-MY" u="sng" dirty="0"/>
          </a:p>
          <a:p>
            <a:r>
              <a:rPr lang="en-MY" u="sng" dirty="0">
                <a:hlinkClick r:id="rId2"/>
              </a:rPr>
              <a:t>PostgreSQL Tutorial</a:t>
            </a:r>
            <a:endParaRPr lang="en-MY" dirty="0"/>
          </a:p>
          <a:p>
            <a:r>
              <a:rPr lang="en-US" dirty="0">
                <a:hlinkClick r:id="rId4"/>
              </a:rPr>
              <a:t>My YouTube SQL Tutorial video</a:t>
            </a:r>
            <a:endParaRPr lang="en-US" dirty="0"/>
          </a:p>
          <a:p>
            <a:r>
              <a:rPr lang="en-US" dirty="0">
                <a:hlinkClick r:id="rId5"/>
              </a:rPr>
              <a:t>Recommended SQL Course on LearnSQL.com</a:t>
            </a:r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8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EE284-06F9-3D47-9444-4AF8727F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914" y="893935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kern="1200" spc="1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9844D-5C1E-0345-A875-E6D3CFD4E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8915" y="4876803"/>
            <a:ext cx="5364936" cy="9098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>
                <a:solidFill>
                  <a:schemeClr val="tx1"/>
                </a:solidFill>
              </a:rPr>
              <a:t>Questions?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3" name="Graphic 32" descr="Help Thin">
            <a:extLst>
              <a:ext uri="{FF2B5EF4-FFF2-40B4-BE49-F238E27FC236}">
                <a16:creationId xmlns:a16="http://schemas.microsoft.com/office/drawing/2014/main" id="{5B7AAA23-BE98-43D5-8555-6DDF46A9A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401" y="1793908"/>
            <a:ext cx="3491811" cy="349181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46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FD7B-0AB3-654A-A963-43D74335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B5A80-696A-AE42-A2D8-F39979CAF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610" y="758952"/>
            <a:ext cx="7692390" cy="47548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Anything &amp; Everything can be considered as data.</a:t>
            </a:r>
          </a:p>
          <a:p>
            <a:r>
              <a:rPr lang="en-US" sz="2400" dirty="0"/>
              <a:t>Any information or fact can be considered as data.</a:t>
            </a:r>
          </a:p>
          <a:p>
            <a:r>
              <a:rPr lang="en-US" sz="2400" dirty="0"/>
              <a:t>For an insurance company, details related to its employees, customers, their products or even their address can be data.</a:t>
            </a:r>
          </a:p>
          <a:p>
            <a:r>
              <a:rPr lang="en-US" sz="2400" dirty="0"/>
              <a:t>Data can be in any form such as a text message or an image or a video or a document or single character itself.</a:t>
            </a:r>
          </a:p>
        </p:txBody>
      </p:sp>
    </p:spTree>
    <p:extLst>
      <p:ext uri="{BB962C8B-B14F-4D97-AF65-F5344CB8AC3E}">
        <p14:creationId xmlns:p14="http://schemas.microsoft.com/office/powerpoint/2010/main" val="81797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F31D-D0DC-A543-8411-A6CD3E603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716B5-CEC5-684C-A70D-64B6279C2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380" y="758952"/>
            <a:ext cx="7246620" cy="5493258"/>
          </a:xfrm>
        </p:spPr>
        <p:txBody>
          <a:bodyPr>
            <a:no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Container which is filled with data or information which is electronically stored in a computer system.</a:t>
            </a:r>
          </a:p>
          <a:p>
            <a:r>
              <a:rPr lang="en-US" dirty="0"/>
              <a:t>Can in any form can be stored in the database.</a:t>
            </a:r>
          </a:p>
          <a:p>
            <a:r>
              <a:rPr lang="en-US" dirty="0"/>
              <a:t>All companies use some sort of database to store their data.</a:t>
            </a:r>
          </a:p>
          <a:p>
            <a:r>
              <a:rPr lang="en-US" dirty="0"/>
              <a:t>Purpose of storing data in the database is:</a:t>
            </a:r>
          </a:p>
          <a:p>
            <a:pPr marL="468630" lvl="1" indent="-285750">
              <a:buFont typeface="Wingdings" pitchFamily="2" charset="2"/>
              <a:buChar char="Ø"/>
            </a:pPr>
            <a:r>
              <a:rPr lang="en-US" sz="2000" dirty="0"/>
              <a:t>Easily Accessed</a:t>
            </a:r>
          </a:p>
          <a:p>
            <a:pPr marL="468630" lvl="1" indent="-285750">
              <a:buFont typeface="Wingdings" pitchFamily="2" charset="2"/>
              <a:buChar char="Ø"/>
            </a:pPr>
            <a:r>
              <a:rPr lang="en-US" sz="2000" dirty="0"/>
              <a:t>Modified</a:t>
            </a:r>
          </a:p>
          <a:p>
            <a:pPr marL="468630" lvl="1" indent="-285750">
              <a:buFont typeface="Wingdings" pitchFamily="2" charset="2"/>
              <a:buChar char="Ø"/>
            </a:pPr>
            <a:r>
              <a:rPr lang="en-US" sz="2000" dirty="0"/>
              <a:t>Protected</a:t>
            </a:r>
          </a:p>
          <a:p>
            <a:pPr marL="468630" lvl="1" indent="-285750">
              <a:buFont typeface="Wingdings" pitchFamily="2" charset="2"/>
              <a:buChar char="Ø"/>
            </a:pPr>
            <a:r>
              <a:rPr lang="en-US" sz="2000" dirty="0"/>
              <a:t>Analyzed </a:t>
            </a:r>
          </a:p>
        </p:txBody>
      </p:sp>
    </p:spTree>
    <p:extLst>
      <p:ext uri="{BB962C8B-B14F-4D97-AF65-F5344CB8AC3E}">
        <p14:creationId xmlns:p14="http://schemas.microsoft.com/office/powerpoint/2010/main" val="319784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D2B0-FB73-9B4B-B0D6-57C97AE0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 vs Database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F0AA83F-1FC6-6841-B434-66F12DA6D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4893" y="758825"/>
            <a:ext cx="5804989" cy="4754563"/>
          </a:xfrm>
        </p:spPr>
      </p:pic>
    </p:spTree>
    <p:extLst>
      <p:ext uri="{BB962C8B-B14F-4D97-AF65-F5344CB8AC3E}">
        <p14:creationId xmlns:p14="http://schemas.microsoft.com/office/powerpoint/2010/main" val="246529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B9E2-9533-B247-B751-C155657B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A573C-D56A-7F4A-9E74-E8410F68B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9020" y="758952"/>
            <a:ext cx="7840980" cy="5698998"/>
          </a:xfrm>
        </p:spPr>
        <p:txBody>
          <a:bodyPr>
            <a:noAutofit/>
          </a:bodyPr>
          <a:lstStyle/>
          <a:p>
            <a:r>
              <a:rPr lang="en-US" dirty="0"/>
              <a:t>Structured Query Language (SQL). Also referred to as “SEQUEL”</a:t>
            </a:r>
          </a:p>
          <a:p>
            <a:r>
              <a:rPr lang="en-US" dirty="0"/>
              <a:t>SQL is a programming language used to interact with Relational Database Management System.</a:t>
            </a:r>
          </a:p>
          <a:p>
            <a:r>
              <a:rPr lang="en-US" dirty="0"/>
              <a:t>SQL is primarily used in RDBMS.</a:t>
            </a:r>
          </a:p>
          <a:p>
            <a:r>
              <a:rPr lang="en-US" dirty="0"/>
              <a:t>All major RDBMS like Oracle, MySQL, MSSQL, PostgreSQL etc use SQL.</a:t>
            </a:r>
          </a:p>
          <a:p>
            <a:r>
              <a:rPr lang="en-US" dirty="0"/>
              <a:t>Using SQL, you can:</a:t>
            </a:r>
          </a:p>
          <a:p>
            <a:pPr marL="468630" lvl="1" indent="-285750">
              <a:buFont typeface="Wingdings" pitchFamily="2" charset="2"/>
              <a:buChar char="Ø"/>
            </a:pPr>
            <a:r>
              <a:rPr lang="en-US" sz="2000" dirty="0"/>
              <a:t>Read data from a RDBMS</a:t>
            </a:r>
          </a:p>
          <a:p>
            <a:pPr marL="468630" lvl="1" indent="-285750">
              <a:buFont typeface="Wingdings" pitchFamily="2" charset="2"/>
              <a:buChar char="Ø"/>
            </a:pPr>
            <a:r>
              <a:rPr lang="en-US" sz="2000" dirty="0"/>
              <a:t>Write data into a RDBMS</a:t>
            </a:r>
          </a:p>
          <a:p>
            <a:pPr marL="468630" lvl="1" indent="-285750">
              <a:buFont typeface="Wingdings" pitchFamily="2" charset="2"/>
              <a:buChar char="Ø"/>
            </a:pPr>
            <a:r>
              <a:rPr lang="en-US" sz="2000" dirty="0"/>
              <a:t>Create, modify or delete database</a:t>
            </a:r>
          </a:p>
          <a:p>
            <a:pPr marL="468630" lvl="1" indent="-285750">
              <a:buFont typeface="Wingdings" pitchFamily="2" charset="2"/>
              <a:buChar char="Ø"/>
            </a:pPr>
            <a:r>
              <a:rPr lang="en-US" sz="2000" dirty="0"/>
              <a:t>Analyze data</a:t>
            </a:r>
          </a:p>
          <a:p>
            <a:pPr marL="468630" lvl="1" indent="-285750">
              <a:buFont typeface="Wingdings" pitchFamily="2" charset="2"/>
              <a:buChar char="Ø"/>
            </a:pPr>
            <a:r>
              <a:rPr lang="en-US" sz="2000" dirty="0"/>
              <a:t>Build reports</a:t>
            </a:r>
          </a:p>
          <a:p>
            <a:pPr marL="468630" lvl="1" indent="-285750">
              <a:buFont typeface="Wingdings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064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8BA10-3410-7447-B4A8-D912F4DE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data is stored in RDBMS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4FFAFB-48FD-CB42-AE9B-B967F9EF5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In RDBMS, data is stored in multiple tables. </a:t>
            </a:r>
          </a:p>
          <a:p>
            <a:r>
              <a:rPr lang="en-US" sz="2800" dirty="0"/>
              <a:t>Each table can have a set of rows and columns.</a:t>
            </a:r>
          </a:p>
          <a:p>
            <a:r>
              <a:rPr lang="en-US" sz="2800" dirty="0"/>
              <a:t>Different tables will be related to each other through certain columns forming relationship between these tables.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482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620F3-2C84-3F49-9DB6-D26DE5BD3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kern="1200" spc="100" baseline="0" dirty="0">
                <a:latin typeface="+mj-lt"/>
                <a:ea typeface="+mj-ea"/>
                <a:cs typeface="+mj-cs"/>
              </a:rPr>
              <a:t>Sample RDBMS table data</a:t>
            </a:r>
          </a:p>
        </p:txBody>
      </p:sp>
      <p:cxnSp>
        <p:nvCxnSpPr>
          <p:cNvPr id="35" name="Straight Connector 29">
            <a:extLst>
              <a:ext uri="{FF2B5EF4-FFF2-40B4-BE49-F238E27FC236}">
                <a16:creationId xmlns:a16="http://schemas.microsoft.com/office/drawing/2014/main" id="{4D5E13B1-3A31-47C7-8474-7A3DE600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3888" y="1976039"/>
            <a:ext cx="10515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ECD41877-3B06-7D42-ADD1-7E0967D07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47" y="2800312"/>
            <a:ext cx="10781407" cy="2776213"/>
          </a:xfrm>
          <a:prstGeom prst="rect">
            <a:avLst/>
          </a:prstGeom>
        </p:spPr>
      </p:pic>
      <p:sp>
        <p:nvSpPr>
          <p:cNvPr id="3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86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A49F05A-E924-D649-9D3D-0D54B34FF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61" y="1149759"/>
            <a:ext cx="5209690" cy="4558478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96F3275-7B94-F24A-BEBA-18E0DEE3A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853" y="1259107"/>
            <a:ext cx="5729086" cy="4339783"/>
          </a:xfrm>
          <a:prstGeom prst="rect">
            <a:avLst/>
          </a:prstGeom>
        </p:spPr>
      </p:pic>
      <p:sp>
        <p:nvSpPr>
          <p:cNvPr id="25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0334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LightSeedRightStep">
      <a:dk1>
        <a:srgbClr val="000000"/>
      </a:dk1>
      <a:lt1>
        <a:srgbClr val="FFFFFF"/>
      </a:lt1>
      <a:dk2>
        <a:srgbClr val="1B3028"/>
      </a:dk2>
      <a:lt2>
        <a:srgbClr val="F1F0F3"/>
      </a:lt2>
      <a:accent1>
        <a:srgbClr val="85AE46"/>
      </a:accent1>
      <a:accent2>
        <a:srgbClr val="4CB633"/>
      </a:accent2>
      <a:accent3>
        <a:srgbClr val="2EB84D"/>
      </a:accent3>
      <a:accent4>
        <a:srgbClr val="33B586"/>
      </a:accent4>
      <a:accent5>
        <a:srgbClr val="31B0B8"/>
      </a:accent5>
      <a:accent6>
        <a:srgbClr val="4EA1EB"/>
      </a:accent6>
      <a:hlink>
        <a:srgbClr val="876DB0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950</Words>
  <Application>Microsoft Macintosh PowerPoint</Application>
  <PresentationFormat>Widescreen</PresentationFormat>
  <Paragraphs>149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Avenir Next LT Pro</vt:lpstr>
      <vt:lpstr>Courier New</vt:lpstr>
      <vt:lpstr>Sitka Banner</vt:lpstr>
      <vt:lpstr>Wingdings</vt:lpstr>
      <vt:lpstr>HeadlinesVTI</vt:lpstr>
      <vt:lpstr>SQL Tutorial  for Beginners</vt:lpstr>
      <vt:lpstr>Contents</vt:lpstr>
      <vt:lpstr>Data </vt:lpstr>
      <vt:lpstr>Database</vt:lpstr>
      <vt:lpstr>RDBMS vs Database</vt:lpstr>
      <vt:lpstr>SQL</vt:lpstr>
      <vt:lpstr>How data is stored in RDBMS</vt:lpstr>
      <vt:lpstr>Sample RDBMS table data</vt:lpstr>
      <vt:lpstr>PowerPoint Presentation</vt:lpstr>
      <vt:lpstr> MySQL  Oracle  PostgreSQL  MSSQL </vt:lpstr>
      <vt:lpstr>PowerPoint Presentation</vt:lpstr>
      <vt:lpstr>DDL Commands</vt:lpstr>
      <vt:lpstr>PowerPoint Presentation</vt:lpstr>
      <vt:lpstr>Data Types:</vt:lpstr>
      <vt:lpstr>Constraints</vt:lpstr>
      <vt:lpstr>DML Commands</vt:lpstr>
      <vt:lpstr>PowerPoint Presentation</vt:lpstr>
      <vt:lpstr>DQL command</vt:lpstr>
      <vt:lpstr>SQL  Queries</vt:lpstr>
      <vt:lpstr>Assignment SQL Queries</vt:lpstr>
      <vt:lpstr>References: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Thoufiq Mohammed</dc:creator>
  <cp:lastModifiedBy>Thoufiq Mohammed</cp:lastModifiedBy>
  <cp:revision>50</cp:revision>
  <dcterms:created xsi:type="dcterms:W3CDTF">2021-12-09T14:04:16Z</dcterms:created>
  <dcterms:modified xsi:type="dcterms:W3CDTF">2022-01-03T00:50:55Z</dcterms:modified>
</cp:coreProperties>
</file>