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74904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1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9"/>
    <p:restoredTop sz="94655"/>
  </p:normalViewPr>
  <p:slideViewPr>
    <p:cSldViewPr snapToGrid="0" snapToObjects="1">
      <p:cViewPr varScale="1">
        <p:scale>
          <a:sx n="13" d="100"/>
          <a:sy n="13" d="100"/>
        </p:scale>
        <p:origin x="1984" y="164"/>
      </p:cViewPr>
      <p:guideLst>
        <p:guide orient="horz" pos="10368"/>
        <p:guide pos="11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tx1"/>
                </a:solidFill>
              </a:rPr>
              <a:t>Chart</a:t>
            </a:r>
            <a:r>
              <a:rPr lang="en-US" sz="3200" b="1" baseline="0" dirty="0">
                <a:solidFill>
                  <a:schemeClr val="tx1"/>
                </a:solidFill>
              </a:rPr>
              <a:t> Title</a:t>
            </a:r>
            <a:endParaRPr lang="en-US" sz="32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8801728777489699"/>
          <c:y val="4.9237205471233801E-2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ayout>
        <c:manualLayout>
          <c:xMode val="edge"/>
          <c:yMode val="edge"/>
          <c:x val="4.5612439395706701E-2"/>
          <c:y val="0.89354195260385805"/>
          <c:w val="0.93038430396361005"/>
          <c:h val="7.3836395450568498E-2"/>
        </c:manualLayout>
      </c:layout>
      <c:overlay val="0"/>
      <c:spPr>
        <a:noFill/>
        <a:ln w="2232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tx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27157165791239501"/>
          <c:y val="8.8675100073389898E-2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2.4733848212852901E-2"/>
          <c:y val="0.80265924102539998"/>
          <c:w val="0.96966312131297205"/>
          <c:h val="0.17312962875691101"/>
        </c:manualLayout>
      </c:layout>
      <c:overlay val="0"/>
      <c:spPr>
        <a:noFill/>
        <a:ln w="2232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tx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26578031806312102"/>
          <c:y val="8.8675100073389898E-2"/>
        </c:manualLayout>
      </c:layout>
      <c:overlay val="0"/>
      <c:spPr>
        <a:noFill/>
        <a:ln w="2232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653482108432799"/>
          <c:y val="0.18120462338795801"/>
          <c:w val="0.51592749296523299"/>
          <c:h val="0.63988916312787303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2320">
          <a:noFill/>
        </a:ln>
      </c:spPr>
    </c:plotArea>
    <c:legend>
      <c:legendPos val="b"/>
      <c:layout>
        <c:manualLayout>
          <c:xMode val="edge"/>
          <c:yMode val="edge"/>
          <c:x val="2.4733848212852901E-2"/>
          <c:y val="0.80265924102539998"/>
          <c:w val="0.96966312131297205"/>
          <c:h val="0.197340722688188"/>
        </c:manualLayout>
      </c:layout>
      <c:overlay val="0"/>
      <c:spPr>
        <a:noFill/>
        <a:ln w="2232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1B7B594B-6AAD-02CD-5536-EE645BBCC18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406991" cy="377320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B942B0CF-7F90-48EB-17DE-FCD171EFCFD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385859" cy="422265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 flipH="1">
            <a:off x="9540239" y="6431836"/>
            <a:ext cx="0" cy="233166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9658714" y="7009765"/>
            <a:ext cx="78105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18745200" y="6431836"/>
            <a:ext cx="0" cy="233166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27826369" y="6431836"/>
            <a:ext cx="0" cy="233166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781050" y="6644640"/>
            <a:ext cx="8369168" cy="14874240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1050" y="22113240"/>
            <a:ext cx="8369168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8227617" y="17186910"/>
            <a:ext cx="8369168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9971946" y="6644640"/>
            <a:ext cx="8369168" cy="22920960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19232880" y="6705600"/>
            <a:ext cx="8070528" cy="6644640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28227617" y="6705600"/>
            <a:ext cx="8369168" cy="9936480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28227617" y="25130234"/>
            <a:ext cx="8369168" cy="4252487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19230299" y="14194528"/>
            <a:ext cx="8075577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19230300" y="21847581"/>
            <a:ext cx="8044046" cy="7596100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7378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6"/>
          <p:cNvSpPr>
            <a:spLocks noChangeArrowheads="1"/>
          </p:cNvSpPr>
          <p:nvPr userDrawn="1"/>
        </p:nvSpPr>
        <p:spPr bwMode="auto">
          <a:xfrm>
            <a:off x="0" y="0"/>
            <a:ext cx="37490400" cy="5486400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5257801"/>
            <a:ext cx="37490400" cy="265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b="40121"/>
          <a:stretch/>
        </p:blipFill>
        <p:spPr>
          <a:xfrm>
            <a:off x="26229444" y="0"/>
            <a:ext cx="9341680" cy="5256959"/>
          </a:xfrm>
          <a:prstGeom prst="rect">
            <a:avLst/>
          </a:prstGeom>
        </p:spPr>
      </p:pic>
      <p:sp>
        <p:nvSpPr>
          <p:cNvPr id="10" name="Rectangle 36"/>
          <p:cNvSpPr>
            <a:spLocks noChangeArrowheads="1"/>
          </p:cNvSpPr>
          <p:nvPr userDrawn="1"/>
        </p:nvSpPr>
        <p:spPr bwMode="auto">
          <a:xfrm>
            <a:off x="0" y="30409662"/>
            <a:ext cx="37490400" cy="2508738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33" y="31154745"/>
            <a:ext cx="13595412" cy="100828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6943203" y="30837463"/>
            <a:ext cx="0" cy="158816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81080" rtl="0" eaLnBrk="1" latinLnBrk="0" hangingPunct="1">
        <a:lnSpc>
          <a:spcPct val="90000"/>
        </a:lnSpc>
        <a:spcBef>
          <a:spcPct val="0"/>
        </a:spcBef>
        <a:buNone/>
        <a:defRPr sz="37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270" indent="-195270" algn="l" defTabSz="781080" rtl="0" eaLnBrk="1" latinLnBrk="0" hangingPunct="1">
        <a:lnSpc>
          <a:spcPct val="90000"/>
        </a:lnSpc>
        <a:spcBef>
          <a:spcPts val="854"/>
        </a:spcBef>
        <a:buFont typeface="Arial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585810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2pPr>
      <a:lvl3pPr marL="976351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3pPr>
      <a:lvl4pPr marL="1366891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757431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2147971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538512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929052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319592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1pPr>
      <a:lvl2pPr marL="390540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81080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3pPr>
      <a:lvl4pPr marL="117162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56216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195270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34324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733782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124322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chart" Target="../charts/chart3.xml"/><Relationship Id="rId15" Type="http://schemas.openxmlformats.org/officeDocument/2006/relationships/image" Target="../media/image13.png"/><Relationship Id="rId10" Type="http://schemas.openxmlformats.org/officeDocument/2006/relationships/hyperlink" Target="https://scikit-learn.org/stable/modules/generated/sklearn.ensemble.RandomForestClassifier.html" TargetMode="External"/><Relationship Id="rId4" Type="http://schemas.openxmlformats.org/officeDocument/2006/relationships/chart" Target="../charts/chart2.xml"/><Relationship Id="rId9" Type="http://schemas.openxmlformats.org/officeDocument/2006/relationships/hyperlink" Target="https://joss.theoj.org/papers/10.21105/joss.03021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46150" y="1749294"/>
            <a:ext cx="30767136" cy="268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37" tIns="38962" rIns="77937" bIns="38962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17" dirty="0">
                <a:solidFill>
                  <a:srgbClr val="FFFFFF"/>
                </a:solidFill>
                <a:latin typeface="+mn-lt"/>
                <a:ea typeface="Arial" charset="0"/>
              </a:rPr>
              <a:t>PREDICTING INCOME LEVELS USING CENSUS DATA</a:t>
            </a:r>
          </a:p>
          <a:p>
            <a:pPr>
              <a:spcBef>
                <a:spcPts val="513"/>
              </a:spcBef>
              <a:spcAft>
                <a:spcPts val="1538"/>
              </a:spcAft>
              <a:defRPr/>
            </a:pPr>
            <a:r>
              <a:rPr lang="en-US" altLang="en-US" sz="3758" dirty="0">
                <a:solidFill>
                  <a:srgbClr val="FFFFFF"/>
                </a:solidFill>
                <a:latin typeface="+mn-lt"/>
                <a:ea typeface="Arial" charset="0"/>
              </a:rPr>
              <a:t>Classification of Census Data to Predict Annual Income Above $50K.)</a:t>
            </a:r>
          </a:p>
          <a:p>
            <a:pPr>
              <a:spcBef>
                <a:spcPts val="1538"/>
              </a:spcBef>
              <a:defRPr/>
            </a:pPr>
            <a:r>
              <a:rPr lang="en-US" altLang="en-US" sz="2733" dirty="0">
                <a:solidFill>
                  <a:srgbClr val="FFFFFF"/>
                </a:solidFill>
                <a:latin typeface="+mn-lt"/>
                <a:ea typeface="Arial" charset="0"/>
              </a:rPr>
              <a:t>Tharun Teja Mogili , UB Person No. 50559877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81050" y="7003709"/>
            <a:ext cx="8396288" cy="47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US" altLang="en-US" sz="2477" dirty="0">
              <a:latin typeface="Arial" charset="0"/>
              <a:ea typeface="Arial" charset="0"/>
            </a:endParaRPr>
          </a:p>
        </p:txBody>
      </p:sp>
      <p:graphicFrame>
        <p:nvGraphicFramePr>
          <p:cNvPr id="12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582604"/>
              </p:ext>
            </p:extLst>
          </p:nvPr>
        </p:nvGraphicFramePr>
        <p:xfrm>
          <a:off x="9713033" y="13889325"/>
          <a:ext cx="5598407" cy="451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Freeform 13"/>
          <p:cNvSpPr/>
          <p:nvPr/>
        </p:nvSpPr>
        <p:spPr>
          <a:xfrm>
            <a:off x="15082952" y="15705536"/>
            <a:ext cx="212890" cy="980380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200" dirty="0"/>
          </a:p>
        </p:txBody>
      </p:sp>
      <p:sp>
        <p:nvSpPr>
          <p:cNvPr id="15" name="Freeform 14"/>
          <p:cNvSpPr/>
          <p:nvPr/>
        </p:nvSpPr>
        <p:spPr>
          <a:xfrm rot="10800000">
            <a:off x="17068121" y="15720451"/>
            <a:ext cx="212890" cy="980381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200" dirty="0"/>
          </a:p>
        </p:txBody>
      </p:sp>
      <p:sp>
        <p:nvSpPr>
          <p:cNvPr id="16" name="TextBox 64"/>
          <p:cNvSpPr txBox="1">
            <a:spLocks noChangeArrowheads="1"/>
          </p:cNvSpPr>
          <p:nvPr/>
        </p:nvSpPr>
        <p:spPr bwMode="auto">
          <a:xfrm>
            <a:off x="15301266" y="15782826"/>
            <a:ext cx="2237383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sz="1538" dirty="0">
                <a:solidFill>
                  <a:schemeClr val="bg1"/>
                </a:solidFill>
                <a:latin typeface="Arial" charset="0"/>
                <a:ea typeface="Arial" charset="0"/>
              </a:rPr>
              <a:t>Figure A: neque dignissim, and in aliquet nisl et umis.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60" y="13993335"/>
            <a:ext cx="604330" cy="604330"/>
          </a:xfrm>
          <a:prstGeom prst="rect">
            <a:avLst/>
          </a:prstGeom>
        </p:spPr>
      </p:pic>
      <p:graphicFrame>
        <p:nvGraphicFramePr>
          <p:cNvPr id="27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918769"/>
              </p:ext>
            </p:extLst>
          </p:nvPr>
        </p:nvGraphicFramePr>
        <p:xfrm>
          <a:off x="14258361" y="19675194"/>
          <a:ext cx="4406991" cy="3773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355757"/>
              </p:ext>
            </p:extLst>
          </p:nvPr>
        </p:nvGraphicFramePr>
        <p:xfrm>
          <a:off x="9702715" y="19552847"/>
          <a:ext cx="4385859" cy="4222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494" y="19126208"/>
            <a:ext cx="604330" cy="6043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135" y="19151143"/>
            <a:ext cx="604330" cy="60433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 bwMode="auto">
          <a:xfrm>
            <a:off x="808170" y="12692857"/>
            <a:ext cx="835723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9958388" y="19044450"/>
            <a:ext cx="835723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9958387" y="24355019"/>
            <a:ext cx="839628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9169389" y="13808417"/>
            <a:ext cx="826261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9028984" y="14121886"/>
            <a:ext cx="8403016" cy="2092881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defRPr/>
            </a:pPr>
            <a:r>
              <a:rPr lang="en-US" sz="26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D.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The analysis reveals significant income disparities    among occupations, with "Exec-managerial" and "Prof-specialty" showcasing higher earnings compared to "Handlers-cleaners" and "Machine-op-</a:t>
            </a:r>
            <a:r>
              <a:rPr lang="en-US" sz="2600" dirty="0" err="1">
                <a:latin typeface="Arial" charset="0"/>
                <a:ea typeface="Arial" charset="0"/>
                <a:cs typeface="Arial" charset="0"/>
              </a:rPr>
              <a:t>inspct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.“</a:t>
            </a: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28313063" y="23796145"/>
            <a:ext cx="809965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52560" y="29266728"/>
            <a:ext cx="8396288" cy="407804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513"/>
              </a:spcBef>
              <a:buClr>
                <a:schemeClr val="tx2"/>
              </a:buClr>
              <a:defRPr/>
            </a:pPr>
            <a:r>
              <a:rPr lang="en-US" sz="2050" i="1" dirty="0">
                <a:latin typeface="Arial" charset="0"/>
                <a:ea typeface="Arial" charset="0"/>
                <a:cs typeface="Arial" charset="0"/>
              </a:rPr>
              <a:t>The horizontal bar chart illustrates the income distribution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325" y="6701544"/>
            <a:ext cx="604330" cy="60433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9993991" y="28954566"/>
            <a:ext cx="8396288" cy="830997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513"/>
              </a:spcBef>
              <a:buClr>
                <a:schemeClr val="tx2"/>
              </a:buClr>
              <a:defRPr/>
            </a:pP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The table analyzes income distribution by work class, revealing that certain classes show higher proportions of individuals earning over $50K, indicating better employment opportunities.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14177433" y="19887278"/>
            <a:ext cx="0" cy="38149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Rectangle 90"/>
          <p:cNvSpPr/>
          <p:nvPr/>
        </p:nvSpPr>
        <p:spPr>
          <a:xfrm>
            <a:off x="27269917" y="30840633"/>
            <a:ext cx="9780371" cy="149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en-US" sz="3200" dirty="0">
                <a:solidFill>
                  <a:schemeClr val="bg1"/>
                </a:solidFill>
                <a:ea typeface="Arial" charset="0"/>
              </a:rPr>
              <a:t>School of Engineering and Applied Sciences</a:t>
            </a:r>
          </a:p>
          <a:p>
            <a:pPr>
              <a:spcAft>
                <a:spcPts val="800"/>
              </a:spcAft>
              <a:defRPr/>
            </a:pPr>
            <a:r>
              <a:rPr lang="en-US" sz="3400" b="1" dirty="0">
                <a:solidFill>
                  <a:schemeClr val="bg1"/>
                </a:solidFill>
              </a:rPr>
              <a:t>tharunte.buffalo.edu</a:t>
            </a:r>
          </a:p>
          <a:p>
            <a:pPr>
              <a:spcAft>
                <a:spcPts val="80"/>
              </a:spcAft>
              <a:defRPr/>
            </a:pPr>
            <a:endParaRPr lang="en-US" altLang="en-US" sz="2800" dirty="0">
              <a:solidFill>
                <a:schemeClr val="bg1"/>
              </a:solidFill>
              <a:ea typeface="Arial" charset="0"/>
            </a:endParaRPr>
          </a:p>
        </p:txBody>
      </p:sp>
      <p:sp>
        <p:nvSpPr>
          <p:cNvPr id="92" name="TextBox 3"/>
          <p:cNvSpPr txBox="1">
            <a:spLocks noChangeArrowheads="1"/>
          </p:cNvSpPr>
          <p:nvPr/>
        </p:nvSpPr>
        <p:spPr bwMode="auto">
          <a:xfrm>
            <a:off x="1106752" y="6627471"/>
            <a:ext cx="8258038" cy="5788701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4600"/>
              </a:lnSpc>
              <a:spcAft>
                <a:spcPts val="1200"/>
              </a:spcAft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Introduction</a:t>
            </a:r>
          </a:p>
          <a:p>
            <a:pPr>
              <a:lnSpc>
                <a:spcPts val="5600"/>
              </a:lnSpc>
              <a:spcBef>
                <a:spcPts val="0"/>
              </a:spcBef>
            </a:pPr>
            <a:r>
              <a:rPr lang="en-US" altLang="en-US" sz="3200" dirty="0">
                <a:latin typeface="+mn-lt"/>
                <a:ea typeface="Arial" charset="0"/>
              </a:rPr>
              <a:t>This project analyzes the Adult Census Income dataset to predict if an individual earns over $50,000/year using demographic factors, with a goal of achieving 85% predictive accuracy through data preprocessing and machine learning classifiers.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25741" y="13206059"/>
            <a:ext cx="7906905" cy="1049614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Methods</a:t>
            </a:r>
          </a:p>
          <a:p>
            <a:pPr marL="514350" indent="-514350">
              <a:lnSpc>
                <a:spcPts val="4600"/>
              </a:lnSpc>
              <a:spcBef>
                <a:spcPts val="0"/>
              </a:spcBef>
              <a:spcAft>
                <a:spcPts val="1000"/>
              </a:spcAft>
              <a:buAutoNum type="arabicPeriod"/>
              <a:defRPr/>
            </a:pPr>
            <a:r>
              <a:rPr lang="en-US" sz="3200" b="1" dirty="0">
                <a:solidFill>
                  <a:srgbClr val="005BBB"/>
                </a:solidFill>
                <a:latin typeface="+mj-lt"/>
                <a:ea typeface="Arial" charset="0"/>
                <a:cs typeface="Arial" charset="0"/>
              </a:rPr>
              <a:t>Dataset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UCI Adult Dataset was used, which  contains census information such as age, education, occupation, and income.</a:t>
            </a:r>
          </a:p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en-US" sz="3200" b="1" dirty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rPr>
              <a:t>2. Data Preprocessing:</a:t>
            </a:r>
            <a:endParaRPr lang="en-US" sz="3200" dirty="0">
              <a:solidFill>
                <a:srgbClr val="005BBB"/>
              </a:solidFill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Loading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: The dataset was loaded using Pandas, ensuring proper data structure for analysis.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Handling Missing Values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: Missing values were addressed by replacing them with nulls and dropping affected rows.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Feature Scaling and Encoding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: One-hot encoding was applied to categorical variables, and the target variable (income) was converted to binary (0 for ≤50K, 1 for &gt;50K).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231247" y="6581908"/>
            <a:ext cx="8114324" cy="8248412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Data Analysis 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Data visualizations like bar plots, scatter plots, and correlation matrices analyzed features such as age, work class, education, and gender, revealing patterns linked to earning over USD 50K.</a:t>
            </a: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Visualizations like bar and correlation matrices analyzed age, work class, and gender, revealing patterns in income over USD 50K.</a:t>
            </a: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Highlights a moderate positive correlation between age and capital gain, with most other features showing weak correlations.</a:t>
            </a:r>
          </a:p>
          <a:p>
            <a:pPr marL="971550" lvl="1" indent="-514350"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Occupations like 'Prof-specialty' and 'Exec-managerial' are more prevalent, roles like 'Protective-serv' and 'Handlers-cleaners' are less represented.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8255818" y="6170485"/>
            <a:ext cx="8047259" cy="616515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160041" y="6581908"/>
            <a:ext cx="8167812" cy="1204432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Conclusion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The project effectively utilized the Adult Census Income dataset to explore factors influencing income inequality, achieving an accuracy of approximately 87% with the XGBoost classifier.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Evaluation metrics, including precision and recall, provided valuable insights into identifying individuals earning over USD 50,000, while visualizations highlighted significant patterns related to age, education, work class, and gender.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Future work could enhance prediction accuracy by incorporating additional features such as geographic location and exploring ensemble methods or deep learning techniques.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endParaRPr lang="en-US" sz="4800" b="1" dirty="0">
              <a:solidFill>
                <a:srgbClr val="005BBB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229805" y="24541983"/>
            <a:ext cx="8470886" cy="458022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Aft>
                <a:spcPts val="1200"/>
              </a:spcAft>
              <a:buClr>
                <a:schemeClr val="tx2"/>
              </a:buClr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References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3800"/>
              </a:lnSpc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 Becker, B. &amp; Kohavi, R. (1996). Adult [Dataset]. UCI Machine Learning Repository. </a:t>
            </a:r>
          </a:p>
          <a:p>
            <a:pPr>
              <a:lnSpc>
                <a:spcPts val="3800"/>
              </a:lnSpc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Waskom, M. L. (2021). Seaborn: Statistical Data Visualization. Journal of Open-Source Software, 6(60), 3021.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hlinkClick r:id="rId9"/>
              </a:rPr>
              <a:t>https://doi.org/10.21105/joss.03021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3800"/>
              </a:lnSpc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hlinkClick r:id="rId10"/>
              </a:rPr>
              <a:t>https://scikit-learn.org/stable/modules/generated/sklearn.ensemble.RandomForestClassifier.html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4D6D85EA-2CFB-AD51-4B4F-516F1E7A6D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381" y="23938446"/>
            <a:ext cx="8625268" cy="463847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0D7B9F6-7659-FE29-C7C4-9DE8C22737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63463" y="14787891"/>
            <a:ext cx="9057011" cy="3758796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96B81E9-8D1E-6A60-CFB4-ABCF275545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56311" y="7746326"/>
            <a:ext cx="8620317" cy="552824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FD0BC44-D0A4-E465-72FA-2852AB91DA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3618" y="24763849"/>
            <a:ext cx="8449811" cy="368525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10233066-4888-228F-FB30-2290F45C9908}"/>
              </a:ext>
            </a:extLst>
          </p:cNvPr>
          <p:cNvSpPr txBox="1"/>
          <p:nvPr/>
        </p:nvSpPr>
        <p:spPr>
          <a:xfrm flipH="1">
            <a:off x="19169389" y="16459200"/>
            <a:ext cx="8403016" cy="505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538"/>
              </a:spcAft>
              <a:defRPr/>
            </a:pPr>
            <a:r>
              <a:rPr lang="en-US" sz="48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Predictive Modeling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Implemented both Random Forest Classifier and XGBoost to predict whether individuals earn over USD 50K/year.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Evaluated models using classification reports and additional performance metrics.</a:t>
            </a:r>
            <a:endParaRPr lang="en-US" sz="4800" dirty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4600"/>
              </a:lnSpc>
              <a:spcAft>
                <a:spcPts val="1538"/>
              </a:spcAft>
              <a:defRPr/>
            </a:pP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7DD9942-5F37-42FD-9D19-6DA0B2223FF1}"/>
              </a:ext>
            </a:extLst>
          </p:cNvPr>
          <p:cNvSpPr txBox="1"/>
          <p:nvPr/>
        </p:nvSpPr>
        <p:spPr>
          <a:xfrm flipH="1">
            <a:off x="19102936" y="20696146"/>
            <a:ext cx="8110379" cy="893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Results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Model Performance: The predictive model achieved an accuracy of 85%, with the XGBoost classifier reaching approximately 87%.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Key Metrics: Precision for high-income earners was 73%, and recall was 62%, indicating effective identification of actual positive cases.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Average Performance: Macro average precision and recall were 80% and 77%, respectively, providing insights into income inequality patterns..</a:t>
            </a:r>
            <a:endParaRPr lang="en-US" sz="4800" dirty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123" name="Rectangle 2">
            <a:extLst>
              <a:ext uri="{FF2B5EF4-FFF2-40B4-BE49-F238E27FC236}">
                <a16:creationId xmlns:a16="http://schemas.microsoft.com/office/drawing/2014/main" id="{18901EC5-93C7-6FE7-71A6-09FC463A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749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effectively utilized the Adult Census Income dataset to explore factors influencing income inequality, achieving an accuracy of approximately 87% with the XGBoost classifier.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6179460F-BEE2-C615-7E5F-00AC795A79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339678" y="18138583"/>
            <a:ext cx="8395366" cy="51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579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oster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656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Research Poster Template</vt:lpstr>
      <vt:lpstr>PowerPoint Presentation</vt:lpstr>
    </vt:vector>
  </TitlesOfParts>
  <Manager/>
  <Company>© University at Buffalo</Company>
  <LinksUpToDate>false</LinksUpToDate>
  <SharedDoc>false</SharedDoc>
  <HyperlinkBase>www.buffalo.edu/brand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Research Poster Template</dc:title>
  <dc:subject/>
  <dc:creator>Amulya Reddy Datla</dc:creator>
  <cp:keywords/>
  <dc:description/>
  <cp:lastModifiedBy>Tharun Teja Mogili</cp:lastModifiedBy>
  <cp:revision>58</cp:revision>
  <cp:lastPrinted>2018-07-24T20:43:07Z</cp:lastPrinted>
  <dcterms:created xsi:type="dcterms:W3CDTF">2016-09-29T18:43:16Z</dcterms:created>
  <dcterms:modified xsi:type="dcterms:W3CDTF">2024-10-07T21:48:39Z</dcterms:modified>
  <cp:category/>
</cp:coreProperties>
</file>