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RBfwZAZfH5fdOkOzpzvl7sOTf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11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B AI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B AI Research ">
  <p:cSld name="FB AI Research 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2" cy="482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2" cy="1682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hyperlink" Target="mailto:anshumali@rice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/>
          <p:nvPr/>
        </p:nvSpPr>
        <p:spPr>
          <a:xfrm>
            <a:off x="784919" y="37640"/>
            <a:ext cx="14466900" cy="225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defTabSz="3657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SOLAR: SPARSE ORTHOGONAL LEARNED AND RANDOM EMBEDDINGS</a:t>
            </a:r>
          </a:p>
        </p:txBody>
      </p:sp>
      <p:sp>
        <p:nvSpPr>
          <p:cNvPr id="23" name="Google Shape;23;p1"/>
          <p:cNvSpPr txBox="1"/>
          <p:nvPr/>
        </p:nvSpPr>
        <p:spPr>
          <a:xfrm>
            <a:off x="925321" y="2763938"/>
            <a:ext cx="90645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work proposes SOLAR, a high-dimensional and ultra-sparse embedding learning method, which is a significantly superior alternative to dense low-dimensional embedding for both query latency and accuracy in Search Engines.</a:t>
            </a:r>
            <a:endParaRPr sz="2500" dirty="0"/>
          </a:p>
        </p:txBody>
      </p:sp>
      <p:sp>
        <p:nvSpPr>
          <p:cNvPr id="24" name="Google Shape;24;p1"/>
          <p:cNvSpPr txBox="1"/>
          <p:nvPr/>
        </p:nvSpPr>
        <p:spPr>
          <a:xfrm>
            <a:off x="925287" y="4590368"/>
            <a:ext cx="9064534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defTabSz="3657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Unique Design Choices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285739" marR="0" lvl="0" indent="-285739" algn="l" defTabSz="3657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 facilitate trivial distribution across GPUs, we design label embeddings to be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super-sparse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orthogonal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285739" marR="0" lvl="0" indent="-285739" algn="l" defTabSz="3657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spread out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non-zeros of label vectors uniformly across the high dimensional space and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fix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label vectors and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only learn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query vectors.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16486273" y="192913"/>
            <a:ext cx="8413758" cy="214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Tharun Medini, Rice University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3700" kern="1200" dirty="0">
                <a:solidFill>
                  <a:srgbClr val="4472C4">
                    <a:lumMod val="50000"/>
                  </a:srgbClr>
                </a:solidFill>
                <a:latin typeface="Calibri"/>
                <a:ea typeface="+mn-ea"/>
                <a:cs typeface="+mn-cs"/>
                <a:sym typeface="Arial"/>
              </a:rPr>
              <a:t>Beidi Chen, Stanford University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3700" kern="1200" dirty="0">
                <a:solidFill>
                  <a:srgbClr val="4472C4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Anshumali Shrivastava, Rice University</a:t>
            </a:r>
            <a:endParaRPr lang="en-US" sz="3700" kern="1200" dirty="0"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6F363E-1092-4C21-ADAA-2AFE61F011D3}"/>
              </a:ext>
            </a:extLst>
          </p:cNvPr>
          <p:cNvSpPr txBox="1"/>
          <p:nvPr/>
        </p:nvSpPr>
        <p:spPr>
          <a:xfrm>
            <a:off x="968274" y="10214025"/>
            <a:ext cx="947767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 defTabSz="3657270">
              <a:buClrTx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Our Proposal: SOLAR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2F2DDE-1685-4C02-807F-78FE94E091DA}"/>
              </a:ext>
            </a:extLst>
          </p:cNvPr>
          <p:cNvSpPr txBox="1">
            <a:spLocks/>
          </p:cNvSpPr>
          <p:nvPr/>
        </p:nvSpPr>
        <p:spPr>
          <a:xfrm>
            <a:off x="459692" y="10738648"/>
            <a:ext cx="10494839" cy="11016844"/>
          </a:xfrm>
          <a:prstGeom prst="rect">
            <a:avLst/>
          </a:prstGeom>
        </p:spPr>
        <p:txBody>
          <a:bodyPr wrap="square" lIns="190491" tIns="190491" rIns="190491" bIns="190491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450" b="1" u="sng" dirty="0"/>
              <a:t>Notations:</a:t>
            </a:r>
            <a:r>
              <a:rPr lang="en-US" sz="2450" dirty="0"/>
              <a:t> </a:t>
            </a:r>
            <a:r>
              <a:rPr lang="en-US" sz="2450" b="1" dirty="0"/>
              <a:t>N</a:t>
            </a:r>
            <a:r>
              <a:rPr lang="en-US" sz="2450" dirty="0"/>
              <a:t> denotes the total number of labels. </a:t>
            </a:r>
            <a:r>
              <a:rPr lang="en-US" sz="2450" b="1" dirty="0"/>
              <a:t>D</a:t>
            </a:r>
            <a:r>
              <a:rPr lang="en-US" sz="2450" dirty="0"/>
              <a:t> is the sparse vector dimension. </a:t>
            </a:r>
            <a:r>
              <a:rPr lang="en-US" sz="2450" b="1" dirty="0"/>
              <a:t>K</a:t>
            </a:r>
            <a:r>
              <a:rPr lang="en-US" sz="2450" dirty="0"/>
              <a:t> is the number of non-zeros in label vectors. </a:t>
            </a:r>
            <a:r>
              <a:rPr lang="en-US" sz="2450" b="1" dirty="0"/>
              <a:t>B=D/K</a:t>
            </a:r>
            <a:r>
              <a:rPr lang="en-US" sz="2450" dirty="0"/>
              <a:t> is the number of buckets in each component of the vector.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450" b="1" u="sng" dirty="0"/>
              <a:t>Preprocessing: </a:t>
            </a:r>
          </a:p>
          <a:p>
            <a:pPr marL="1771564" lvl="1" indent="-285739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into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chunks</a:t>
            </a:r>
          </a:p>
          <a:p>
            <a:pPr marL="1771564" lvl="1" indent="-285739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chunk has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buckets with exactly one non-zero index</a:t>
            </a:r>
          </a:p>
          <a:p>
            <a:pPr marL="1771564" lvl="1" indent="-285739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single non-zero index is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picked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range of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each of the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pPr marL="1771564" lvl="1" indent="-285739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dot-product between any two label vectors is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~0</a:t>
            </a:r>
            <a:endParaRPr lang="en-US" sz="245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marL="1828725" lvl="1" indent="-342900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 all true label vectors for an input</a:t>
            </a:r>
          </a:p>
          <a:p>
            <a:pPr marL="1828725" lvl="1" indent="-342900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an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‘OR’ 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over the respective sparse vectors</a:t>
            </a:r>
          </a:p>
          <a:p>
            <a:pPr marL="1828725" lvl="1" indent="-342900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the combined label vector into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chunks</a:t>
            </a:r>
          </a:p>
          <a:p>
            <a:pPr marL="1828725" lvl="1" indent="-342900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feed-forward networks to predict one each of the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chunks</a:t>
            </a:r>
            <a:endParaRPr lang="en-US" sz="245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0" b="1" u="sng" dirty="0"/>
              <a:t>Inference:</a:t>
            </a:r>
            <a:endParaRPr lang="en-US" sz="245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725" lvl="1" indent="-342900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an input through all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  <a:p>
            <a:pPr marL="1828725" lvl="1" indent="-342900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the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scores in each model to get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top-m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buckets</a:t>
            </a:r>
          </a:p>
          <a:p>
            <a:pPr marL="1828725" lvl="1" indent="-342900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the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m*K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buckets in the inverted index and get the union of all candidate labels</a:t>
            </a:r>
          </a:p>
          <a:p>
            <a:pPr marL="1828725" lvl="1" indent="-342900">
              <a:buFont typeface="Arial" panose="020B0604020202020204" pitchFamily="34" charset="0"/>
              <a:buChar char="•"/>
            </a:pPr>
            <a:r>
              <a:rPr lang="en-US" sz="245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 candidates: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random initialization of label vectors, irrelevant labels are pooled together. We will omit all labels below a certain frequency threshold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US" sz="245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models.</a:t>
            </a:r>
          </a:p>
          <a:p>
            <a:pPr marL="1828725" lvl="1" indent="-342900"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candidate, sum the predicted probability scores for the corresponding bucket and sort for the top results</a:t>
            </a:r>
          </a:p>
        </p:txBody>
      </p:sp>
      <p:sp>
        <p:nvSpPr>
          <p:cNvPr id="47" name="Google Shape;24;p1">
            <a:extLst>
              <a:ext uri="{FF2B5EF4-FFF2-40B4-BE49-F238E27FC236}">
                <a16:creationId xmlns:a16="http://schemas.microsoft.com/office/drawing/2014/main" id="{898A14A9-368C-47DD-BC54-EEAD81AA86A5}"/>
              </a:ext>
            </a:extLst>
          </p:cNvPr>
          <p:cNvSpPr txBox="1"/>
          <p:nvPr/>
        </p:nvSpPr>
        <p:spPr>
          <a:xfrm>
            <a:off x="925287" y="7555211"/>
            <a:ext cx="9994412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defTabSz="3657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SOLAR has 4-fold advantage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380985" marR="0" lvl="0" indent="-380985" algn="l" defTabSz="3657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Matrix Multiplication is replaced by cheap Inverted-Index Lookups</a:t>
            </a:r>
          </a:p>
          <a:p>
            <a:pPr marL="380985" marR="0" lvl="0" indent="-380985" algn="l" defTabSz="3657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Load-balanced Inverted Indexes</a:t>
            </a:r>
          </a:p>
          <a:p>
            <a:pPr marL="380985" marR="0" lvl="0" indent="-380985" algn="l" defTabSz="3657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Lower Embedding Memory</a:t>
            </a:r>
          </a:p>
          <a:p>
            <a:pPr marL="380985" marR="0" lvl="0" indent="-380985" algn="l" defTabSz="36572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Zero-communication distributed training of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E4256-5D68-4711-9B74-EDA2C7C8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531" y="3184455"/>
            <a:ext cx="9064500" cy="4914166"/>
          </a:xfrm>
          <a:prstGeom prst="rect">
            <a:avLst/>
          </a:prstGeom>
        </p:spPr>
      </p:pic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6CF9A10-0BB2-42E0-8F41-7481B4953AD0}"/>
              </a:ext>
            </a:extLst>
          </p:cNvPr>
          <p:cNvSpPr txBox="1">
            <a:spLocks/>
          </p:cNvSpPr>
          <p:nvPr/>
        </p:nvSpPr>
        <p:spPr>
          <a:xfrm>
            <a:off x="10087792" y="2460367"/>
            <a:ext cx="11169008" cy="7232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 defTabSz="3657270">
              <a:buClrTx/>
              <a:defRPr/>
            </a:pPr>
            <a:r>
              <a:rPr kumimoji="0" lang="en-US" sz="35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ECD0CD-7791-4376-BD05-F87CDD5A6148}"/>
              </a:ext>
            </a:extLst>
          </p:cNvPr>
          <p:cNvSpPr txBox="1"/>
          <p:nvPr/>
        </p:nvSpPr>
        <p:spPr>
          <a:xfrm>
            <a:off x="10287709" y="7817908"/>
            <a:ext cx="10871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vector construction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 the right) and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 the left). Each label vector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 divided into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of length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vector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-sparse with exactly one non-zero index in each component (colored on the right). The components are separated by dotted vertical lines. For a given input, we perform an '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operation over the true label vectors and feed the resultant pieces to independent small classifiers.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 descr="Chart, diagram, bubble chart&#10;&#10;Description automatically generated">
            <a:extLst>
              <a:ext uri="{FF2B5EF4-FFF2-40B4-BE49-F238E27FC236}">
                <a16:creationId xmlns:a16="http://schemas.microsoft.com/office/drawing/2014/main" id="{E37440CA-D17B-49D3-A7C5-B92B4C31FD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917" y="10260918"/>
            <a:ext cx="3150200" cy="384302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F1DE916-4247-4052-8D12-92A6E82AB4C2}"/>
              </a:ext>
            </a:extLst>
          </p:cNvPr>
          <p:cNvSpPr txBox="1"/>
          <p:nvPr/>
        </p:nvSpPr>
        <p:spPr>
          <a:xfrm>
            <a:off x="16486273" y="10600763"/>
            <a:ext cx="26867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Inverted-Index construction for the label vectors shown in the top figure. We construct one index for each of the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chunks. Each bucket will have the same number of labels by design (Load-Balanced)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Picture 51" descr="Diagram&#10;&#10;Description automatically generated">
            <a:extLst>
              <a:ext uri="{FF2B5EF4-FFF2-40B4-BE49-F238E27FC236}">
                <a16:creationId xmlns:a16="http://schemas.microsoft.com/office/drawing/2014/main" id="{6563C10B-DC21-469D-A31A-158E338E9C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917" y="15211688"/>
            <a:ext cx="6883984" cy="4991138"/>
          </a:xfrm>
          <a:prstGeom prst="rect">
            <a:avLst/>
          </a:prstGeom>
        </p:spPr>
      </p:pic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539E055-6A2B-4778-8529-E37FBD1A371C}"/>
              </a:ext>
            </a:extLst>
          </p:cNvPr>
          <p:cNvSpPr txBox="1">
            <a:spLocks/>
          </p:cNvSpPr>
          <p:nvPr/>
        </p:nvSpPr>
        <p:spPr>
          <a:xfrm>
            <a:off x="9989821" y="9474219"/>
            <a:ext cx="11169008" cy="723267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 defTabSz="3657270" rtl="0" eaLnBrk="1" latinLnBrk="0" hangingPunct="1">
              <a:spcBef>
                <a:spcPct val="20000"/>
              </a:spcBef>
              <a:buFont typeface="Arial" pitchFamily="34" charset="0"/>
              <a:buNone/>
              <a:defRPr sz="3083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971533" indent="-1142897" algn="l" defTabSz="36572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589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225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8859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7495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130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4766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3401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/>
              <a:t>Inverted Index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F138D16-C073-435E-9184-517AD6DB6061}"/>
              </a:ext>
            </a:extLst>
          </p:cNvPr>
          <p:cNvSpPr txBox="1">
            <a:spLocks/>
          </p:cNvSpPr>
          <p:nvPr/>
        </p:nvSpPr>
        <p:spPr>
          <a:xfrm>
            <a:off x="10138764" y="14296183"/>
            <a:ext cx="11169008" cy="723267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 defTabSz="3657270" rtl="0" eaLnBrk="1" latinLnBrk="0" hangingPunct="1">
              <a:spcBef>
                <a:spcPct val="20000"/>
              </a:spcBef>
              <a:buFont typeface="Arial" pitchFamily="34" charset="0"/>
              <a:buNone/>
              <a:defRPr sz="3083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971533" indent="-1142897" algn="l" defTabSz="36572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589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225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8859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7495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130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4766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3401" indent="-914318" algn="l" defTabSz="3657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/>
              <a:t>Inference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CE3CE7-06CC-4C7F-BF78-944F47B6B88F}"/>
              </a:ext>
            </a:extLst>
          </p:cNvPr>
          <p:cNvSpPr txBox="1"/>
          <p:nvPr/>
        </p:nvSpPr>
        <p:spPr>
          <a:xfrm>
            <a:off x="11145353" y="20429248"/>
            <a:ext cx="9547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 for Inference. We first get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vectors of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dimensions each. Then we only retain the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top-m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buckets after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sparsification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above figure. For our experiments,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varies among 50 and 100). We accumulate the candidate labels based on inverted-index for these top-buckets and aggregate their scores and identify the best labels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BFF5A91-F907-4FA0-93D3-B42F62F41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0115" y="3218277"/>
            <a:ext cx="9494695" cy="5062282"/>
          </a:xfrm>
          <a:prstGeom prst="rect">
            <a:avLst/>
          </a:prstGeom>
        </p:spPr>
      </p:pic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6B82A674-6479-4356-91A7-937B5F54A2A9}"/>
              </a:ext>
            </a:extLst>
          </p:cNvPr>
          <p:cNvSpPr txBox="1">
            <a:spLocks/>
          </p:cNvSpPr>
          <p:nvPr/>
        </p:nvSpPr>
        <p:spPr>
          <a:xfrm>
            <a:off x="21552959" y="2511974"/>
            <a:ext cx="11169008" cy="7232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 defTabSz="3657270">
              <a:buClrTx/>
              <a:defRPr/>
            </a:pPr>
            <a:r>
              <a:rPr lang="en-US" sz="3500" b="1" u="sng" kern="1200" dirty="0">
                <a:solidFill>
                  <a:srgbClr val="002060"/>
                </a:solidFill>
                <a:latin typeface="Calibri"/>
                <a:ea typeface="+mn-ea"/>
                <a:cs typeface="+mn-cs"/>
              </a:rPr>
              <a:t>Product-to-Product Recommendation</a:t>
            </a:r>
            <a:endParaRPr kumimoji="0" lang="en-US" sz="35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6BD9BC-A51B-4A31-B9C7-2FADECFC00BB}"/>
              </a:ext>
            </a:extLst>
          </p:cNvPr>
          <p:cNvSpPr txBox="1"/>
          <p:nvPr/>
        </p:nvSpPr>
        <p:spPr>
          <a:xfrm>
            <a:off x="21624792" y="8303933"/>
            <a:ext cx="11049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SOLAR against DSSM,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DSSM+GLaS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SNRM baselines. SOLAR’s metrics are better than the industry-standard DSSM model while training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10x faster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evaluating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2x faster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(SOLAR-CPU vs DSSM-GPU evaluation).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GLaS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improves the metrics but still lags behind SOLAR.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72CFA519-134B-4B61-B1CE-3DA32D892C67}"/>
              </a:ext>
            </a:extLst>
          </p:cNvPr>
          <p:cNvSpPr txBox="1">
            <a:spLocks/>
          </p:cNvSpPr>
          <p:nvPr/>
        </p:nvSpPr>
        <p:spPr>
          <a:xfrm>
            <a:off x="21706151" y="9531102"/>
            <a:ext cx="11169008" cy="7232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 defTabSz="3657270">
              <a:buClrTx/>
              <a:defRPr/>
            </a:pPr>
            <a:r>
              <a:rPr lang="en-US" sz="3500" b="1" u="sng" kern="1200" dirty="0">
                <a:solidFill>
                  <a:srgbClr val="002060"/>
                </a:solidFill>
                <a:latin typeface="Calibri"/>
                <a:ea typeface="+mn-ea"/>
                <a:cs typeface="+mn-cs"/>
              </a:rPr>
              <a:t>Extreme Classification Datasets</a:t>
            </a:r>
            <a:endParaRPr kumimoji="0" lang="en-US" sz="35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7D91B4A-39FE-4888-B0FC-ECF3D8890A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6800" y="10160279"/>
            <a:ext cx="11577154" cy="402034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4254D03-A0FE-4E15-A830-3754DF5BA1FC}"/>
              </a:ext>
            </a:extLst>
          </p:cNvPr>
          <p:cNvSpPr txBox="1"/>
          <p:nvPr/>
        </p:nvSpPr>
        <p:spPr>
          <a:xfrm>
            <a:off x="21108428" y="14296183"/>
            <a:ext cx="11565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 vs popular Extreme Classification benchmarks. Embedding models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AnnexML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SLEEC clearly underperform compared to SOLAR. SOLAR even outperforms the state-of-the-art non-embedding baselines like Parabel and Slice.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gains in P@5 are particularly huge (45.32% vs 31.57%)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SLEEC and SLICE do not scale up to 3M labels (corroborated on XML-Repo)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3445720-7BB8-4D46-938B-AE598768BB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8828" y="15866239"/>
            <a:ext cx="11598670" cy="368809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B1122C3-18EE-4F29-92B8-6CBB67294364}"/>
              </a:ext>
            </a:extLst>
          </p:cNvPr>
          <p:cNvSpPr txBox="1"/>
          <p:nvPr/>
        </p:nvSpPr>
        <p:spPr>
          <a:xfrm>
            <a:off x="22325363" y="19481538"/>
            <a:ext cx="9930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 speeds against the fastest baselines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009AE58A-021B-4539-BCBC-7D74E17B8BBD}"/>
              </a:ext>
            </a:extLst>
          </p:cNvPr>
          <p:cNvSpPr txBox="1">
            <a:spLocks/>
          </p:cNvSpPr>
          <p:nvPr/>
        </p:nvSpPr>
        <p:spPr>
          <a:xfrm>
            <a:off x="21936507" y="20075431"/>
            <a:ext cx="11169008" cy="7232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 defTabSz="3657270">
              <a:buClrTx/>
              <a:defRPr/>
            </a:pPr>
            <a:r>
              <a:rPr lang="en-US" sz="3500" b="1" u="sng" kern="1200" dirty="0">
                <a:solidFill>
                  <a:srgbClr val="002060"/>
                </a:solidFill>
                <a:latin typeface="Calibri"/>
                <a:ea typeface="+mn-ea"/>
                <a:cs typeface="+mn-cs"/>
              </a:rPr>
              <a:t>Contact</a:t>
            </a:r>
            <a:endParaRPr kumimoji="0" lang="en-US" sz="35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 Placeholder 13">
            <a:extLst>
              <a:ext uri="{FF2B5EF4-FFF2-40B4-BE49-F238E27FC236}">
                <a16:creationId xmlns:a16="http://schemas.microsoft.com/office/drawing/2014/main" id="{74AE915C-D6F8-4FEC-A867-4C096F3C76FF}"/>
              </a:ext>
            </a:extLst>
          </p:cNvPr>
          <p:cNvSpPr txBox="1">
            <a:spLocks/>
          </p:cNvSpPr>
          <p:nvPr/>
        </p:nvSpPr>
        <p:spPr>
          <a:xfrm>
            <a:off x="21624792" y="20476717"/>
            <a:ext cx="11792438" cy="1474553"/>
          </a:xfrm>
          <a:prstGeom prst="rect">
            <a:avLst/>
          </a:prstGeom>
        </p:spPr>
        <p:txBody>
          <a:bodyPr wrap="square" lIns="190491" tIns="190491" rIns="190491" bIns="190491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83" dirty="0"/>
              <a:t>Tharun Medini: tharun.medini@rice.edu</a:t>
            </a:r>
          </a:p>
          <a:p>
            <a:pPr algn="ctr"/>
            <a:r>
              <a:rPr lang="en-US" sz="2083" dirty="0"/>
              <a:t>Anshumali Shrivastava: </a:t>
            </a:r>
            <a:r>
              <a:rPr lang="en-US" sz="2083" dirty="0">
                <a:hlinkClick r:id="rId9"/>
              </a:rPr>
              <a:t>anshumali@rice.edu</a:t>
            </a:r>
            <a:endParaRPr lang="en-US" sz="2083" dirty="0"/>
          </a:p>
          <a:p>
            <a:pPr algn="ctr"/>
            <a:r>
              <a:rPr lang="en-US" sz="2083" dirty="0"/>
              <a:t>RUSH-LAB: rush.rice.edu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4057496-AB57-416B-A10F-B07E09CA6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64856" y="29854"/>
            <a:ext cx="7248277" cy="2180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692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Tharun Kumar R Medini</cp:lastModifiedBy>
  <cp:revision>26</cp:revision>
  <dcterms:modified xsi:type="dcterms:W3CDTF">2021-03-27T04:06:00Z</dcterms:modified>
</cp:coreProperties>
</file>