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36576000" cy="27432000"/>
  <p:notesSz cx="6858000" cy="9144000"/>
  <p:defaultTextStyle>
    <a:defPPr>
      <a:defRPr lang="en-US"/>
    </a:defPPr>
    <a:lvl1pPr marL="0" algn="l" defTabSz="3657270" rtl="0" eaLnBrk="1" latinLnBrk="0" hangingPunct="1">
      <a:defRPr sz="7166" kern="1200">
        <a:solidFill>
          <a:schemeClr val="tx1"/>
        </a:solidFill>
        <a:latin typeface="+mn-lt"/>
        <a:ea typeface="+mn-ea"/>
        <a:cs typeface="+mn-cs"/>
      </a:defRPr>
    </a:lvl1pPr>
    <a:lvl2pPr marL="1828636" algn="l" defTabSz="3657270" rtl="0" eaLnBrk="1" latinLnBrk="0" hangingPunct="1">
      <a:defRPr sz="7166" kern="1200">
        <a:solidFill>
          <a:schemeClr val="tx1"/>
        </a:solidFill>
        <a:latin typeface="+mn-lt"/>
        <a:ea typeface="+mn-ea"/>
        <a:cs typeface="+mn-cs"/>
      </a:defRPr>
    </a:lvl2pPr>
    <a:lvl3pPr marL="3657270" algn="l" defTabSz="3657270" rtl="0" eaLnBrk="1" latinLnBrk="0" hangingPunct="1">
      <a:defRPr sz="7166" kern="1200">
        <a:solidFill>
          <a:schemeClr val="tx1"/>
        </a:solidFill>
        <a:latin typeface="+mn-lt"/>
        <a:ea typeface="+mn-ea"/>
        <a:cs typeface="+mn-cs"/>
      </a:defRPr>
    </a:lvl3pPr>
    <a:lvl4pPr marL="5485906" algn="l" defTabSz="3657270" rtl="0" eaLnBrk="1" latinLnBrk="0" hangingPunct="1">
      <a:defRPr sz="7166" kern="1200">
        <a:solidFill>
          <a:schemeClr val="tx1"/>
        </a:solidFill>
        <a:latin typeface="+mn-lt"/>
        <a:ea typeface="+mn-ea"/>
        <a:cs typeface="+mn-cs"/>
      </a:defRPr>
    </a:lvl4pPr>
    <a:lvl5pPr marL="7314542" algn="l" defTabSz="3657270" rtl="0" eaLnBrk="1" latinLnBrk="0" hangingPunct="1">
      <a:defRPr sz="7166" kern="1200">
        <a:solidFill>
          <a:schemeClr val="tx1"/>
        </a:solidFill>
        <a:latin typeface="+mn-lt"/>
        <a:ea typeface="+mn-ea"/>
        <a:cs typeface="+mn-cs"/>
      </a:defRPr>
    </a:lvl5pPr>
    <a:lvl6pPr marL="9143178" algn="l" defTabSz="3657270" rtl="0" eaLnBrk="1" latinLnBrk="0" hangingPunct="1">
      <a:defRPr sz="7166" kern="1200">
        <a:solidFill>
          <a:schemeClr val="tx1"/>
        </a:solidFill>
        <a:latin typeface="+mn-lt"/>
        <a:ea typeface="+mn-ea"/>
        <a:cs typeface="+mn-cs"/>
      </a:defRPr>
    </a:lvl6pPr>
    <a:lvl7pPr marL="10971814" algn="l" defTabSz="3657270" rtl="0" eaLnBrk="1" latinLnBrk="0" hangingPunct="1">
      <a:defRPr sz="7166" kern="1200">
        <a:solidFill>
          <a:schemeClr val="tx1"/>
        </a:solidFill>
        <a:latin typeface="+mn-lt"/>
        <a:ea typeface="+mn-ea"/>
        <a:cs typeface="+mn-cs"/>
      </a:defRPr>
    </a:lvl7pPr>
    <a:lvl8pPr marL="12800448" algn="l" defTabSz="3657270" rtl="0" eaLnBrk="1" latinLnBrk="0" hangingPunct="1">
      <a:defRPr sz="7166" kern="1200">
        <a:solidFill>
          <a:schemeClr val="tx1"/>
        </a:solidFill>
        <a:latin typeface="+mn-lt"/>
        <a:ea typeface="+mn-ea"/>
        <a:cs typeface="+mn-cs"/>
      </a:defRPr>
    </a:lvl8pPr>
    <a:lvl9pPr marL="14629084" algn="l" defTabSz="3657270" rtl="0" eaLnBrk="1" latinLnBrk="0" hangingPunct="1">
      <a:defRPr sz="71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65" userDrawn="1">
          <p15:clr>
            <a:srgbClr val="A4A3A4"/>
          </p15:clr>
        </p15:guide>
        <p15:guide id="2" orient="horz" pos="240" userDrawn="1">
          <p15:clr>
            <a:srgbClr val="A4A3A4"/>
          </p15:clr>
        </p15:guide>
        <p15:guide id="3" orient="horz" pos="16800" userDrawn="1">
          <p15:clr>
            <a:srgbClr val="A4A3A4"/>
          </p15:clr>
        </p15:guide>
        <p15:guide id="4" orient="horz" userDrawn="1">
          <p15:clr>
            <a:srgbClr val="A4A3A4"/>
          </p15:clr>
        </p15:guide>
        <p15:guide id="5" pos="484" userDrawn="1">
          <p15:clr>
            <a:srgbClr val="A4A3A4"/>
          </p15:clr>
        </p15:guide>
        <p15:guide id="6" pos="22558" userDrawn="1">
          <p15:clr>
            <a:srgbClr val="A4A3A4"/>
          </p15:clr>
        </p15:guide>
        <p15:guide id="7" pos="172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85" autoAdjust="0"/>
    <p:restoredTop sz="94586" autoAdjust="0"/>
  </p:normalViewPr>
  <p:slideViewPr>
    <p:cSldViewPr snapToGrid="0" snapToObjects="1" showGuides="1">
      <p:cViewPr>
        <p:scale>
          <a:sx n="50" d="100"/>
          <a:sy n="50" d="100"/>
        </p:scale>
        <p:origin x="1608" y="-3916"/>
      </p:cViewPr>
      <p:guideLst>
        <p:guide orient="horz" pos="2765"/>
        <p:guide orient="horz" pos="240"/>
        <p:guide orient="horz" pos="16800"/>
        <p:guide orient="horz"/>
        <p:guide pos="484"/>
        <p:guide pos="22558"/>
        <p:guide pos="172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657270" rtl="0" eaLnBrk="1" latinLnBrk="0" hangingPunct="1">
      <a:defRPr sz="4833" kern="1200">
        <a:solidFill>
          <a:schemeClr val="tx1"/>
        </a:solidFill>
        <a:latin typeface="+mn-lt"/>
        <a:ea typeface="+mn-ea"/>
        <a:cs typeface="+mn-cs"/>
      </a:defRPr>
    </a:lvl1pPr>
    <a:lvl2pPr marL="1828636" algn="l" defTabSz="3657270" rtl="0" eaLnBrk="1" latinLnBrk="0" hangingPunct="1">
      <a:defRPr sz="4833" kern="1200">
        <a:solidFill>
          <a:schemeClr val="tx1"/>
        </a:solidFill>
        <a:latin typeface="+mn-lt"/>
        <a:ea typeface="+mn-ea"/>
        <a:cs typeface="+mn-cs"/>
      </a:defRPr>
    </a:lvl2pPr>
    <a:lvl3pPr marL="3657270" algn="l" defTabSz="3657270" rtl="0" eaLnBrk="1" latinLnBrk="0" hangingPunct="1">
      <a:defRPr sz="4833" kern="1200">
        <a:solidFill>
          <a:schemeClr val="tx1"/>
        </a:solidFill>
        <a:latin typeface="+mn-lt"/>
        <a:ea typeface="+mn-ea"/>
        <a:cs typeface="+mn-cs"/>
      </a:defRPr>
    </a:lvl3pPr>
    <a:lvl4pPr marL="5485906" algn="l" defTabSz="3657270" rtl="0" eaLnBrk="1" latinLnBrk="0" hangingPunct="1">
      <a:defRPr sz="4833" kern="1200">
        <a:solidFill>
          <a:schemeClr val="tx1"/>
        </a:solidFill>
        <a:latin typeface="+mn-lt"/>
        <a:ea typeface="+mn-ea"/>
        <a:cs typeface="+mn-cs"/>
      </a:defRPr>
    </a:lvl4pPr>
    <a:lvl5pPr marL="7314542" algn="l" defTabSz="3657270" rtl="0" eaLnBrk="1" latinLnBrk="0" hangingPunct="1">
      <a:defRPr sz="4833" kern="1200">
        <a:solidFill>
          <a:schemeClr val="tx1"/>
        </a:solidFill>
        <a:latin typeface="+mn-lt"/>
        <a:ea typeface="+mn-ea"/>
        <a:cs typeface="+mn-cs"/>
      </a:defRPr>
    </a:lvl5pPr>
    <a:lvl6pPr marL="9143178" algn="l" defTabSz="3657270" rtl="0" eaLnBrk="1" latinLnBrk="0" hangingPunct="1">
      <a:defRPr sz="4833" kern="1200">
        <a:solidFill>
          <a:schemeClr val="tx1"/>
        </a:solidFill>
        <a:latin typeface="+mn-lt"/>
        <a:ea typeface="+mn-ea"/>
        <a:cs typeface="+mn-cs"/>
      </a:defRPr>
    </a:lvl6pPr>
    <a:lvl7pPr marL="10971814" algn="l" defTabSz="3657270" rtl="0" eaLnBrk="1" latinLnBrk="0" hangingPunct="1">
      <a:defRPr sz="4833" kern="1200">
        <a:solidFill>
          <a:schemeClr val="tx1"/>
        </a:solidFill>
        <a:latin typeface="+mn-lt"/>
        <a:ea typeface="+mn-ea"/>
        <a:cs typeface="+mn-cs"/>
      </a:defRPr>
    </a:lvl7pPr>
    <a:lvl8pPr marL="12800448" algn="l" defTabSz="3657270" rtl="0" eaLnBrk="1" latinLnBrk="0" hangingPunct="1">
      <a:defRPr sz="4833" kern="1200">
        <a:solidFill>
          <a:schemeClr val="tx1"/>
        </a:solidFill>
        <a:latin typeface="+mn-lt"/>
        <a:ea typeface="+mn-ea"/>
        <a:cs typeface="+mn-cs"/>
      </a:defRPr>
    </a:lvl8pPr>
    <a:lvl9pPr marL="14629084" algn="l" defTabSz="3657270" rtl="0" eaLnBrk="1" latinLnBrk="0" hangingPunct="1">
      <a:defRPr sz="48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1408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3062" y="5315401"/>
            <a:ext cx="838067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98189" y="4608602"/>
            <a:ext cx="8374063"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98188" y="11828405"/>
            <a:ext cx="837538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9550134" y="5315401"/>
            <a:ext cx="8374062"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550135" y="4608602"/>
            <a:ext cx="8374063"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8654452" y="5315401"/>
            <a:ext cx="8374062"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8647837" y="4608602"/>
            <a:ext cx="8382000" cy="659083"/>
          </a:xfrm>
          <a:prstGeom prst="rect">
            <a:avLst/>
          </a:prstGeom>
          <a:noFill/>
        </p:spPr>
        <p:txBody>
          <a:bodyPr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7825243" y="4608602"/>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7825243" y="5315401"/>
            <a:ext cx="8372515"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825243" y="11878593"/>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7825244" y="12509502"/>
            <a:ext cx="837670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825243" y="21384145"/>
            <a:ext cx="8372515"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7825244" y="22027872"/>
            <a:ext cx="837670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83062" y="12459627"/>
            <a:ext cx="8380678" cy="782180"/>
          </a:xfrm>
          <a:prstGeom prst="rect">
            <a:avLst/>
          </a:prstGeom>
        </p:spPr>
        <p:txBody>
          <a:bodyPr wrap="square" lIns="228589" tIns="228589" rIns="228589" bIns="228589">
            <a:spAutoFit/>
          </a:bodyPr>
          <a:lstStyle>
            <a:lvl1pPr marL="0" indent="0">
              <a:buNone/>
              <a:defRPr sz="2083">
                <a:solidFill>
                  <a:schemeClr val="accent5">
                    <a:lumMod val="50000"/>
                  </a:schemeClr>
                </a:solidFill>
                <a:latin typeface="Times New Roman" pitchFamily="18" charset="0"/>
                <a:cs typeface="Times New Roman" pitchFamily="18"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943827" y="2819956"/>
            <a:ext cx="26665807" cy="1066800"/>
          </a:xfrm>
          <a:prstGeom prst="rect">
            <a:avLst/>
          </a:prstGeom>
        </p:spPr>
        <p:txBody>
          <a:bodyPr>
            <a:normAutofit/>
          </a:bodyPr>
          <a:lstStyle>
            <a:lvl1pPr marL="0" indent="0" algn="ctr">
              <a:buFontTx/>
              <a:buNone/>
              <a:defRPr sz="5000">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943827" y="1753156"/>
            <a:ext cx="26665807" cy="1066800"/>
          </a:xfrm>
          <a:prstGeom prst="rect">
            <a:avLst/>
          </a:prstGeom>
        </p:spPr>
        <p:txBody>
          <a:bodyPr anchor="t" anchorCtr="1">
            <a:normAutofit/>
          </a:bodyPr>
          <a:lstStyle>
            <a:lvl1pPr marL="0" indent="0" algn="ctr">
              <a:buFontTx/>
              <a:buNone/>
              <a:defRPr sz="7333">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authors</a:t>
            </a:r>
          </a:p>
        </p:txBody>
      </p:sp>
      <p:sp>
        <p:nvSpPr>
          <p:cNvPr id="79" name="Text Placeholder 76"/>
          <p:cNvSpPr>
            <a:spLocks noGrp="1"/>
          </p:cNvSpPr>
          <p:nvPr>
            <p:ph type="body" sz="quarter" idx="153" hasCustomPrompt="1"/>
          </p:nvPr>
        </p:nvSpPr>
        <p:spPr>
          <a:xfrm>
            <a:off x="4943827" y="388178"/>
            <a:ext cx="26665807" cy="1364978"/>
          </a:xfrm>
          <a:prstGeom prst="rect">
            <a:avLst/>
          </a:prstGeom>
        </p:spPr>
        <p:txBody>
          <a:bodyPr anchor="t" anchorCtr="1">
            <a:normAutofit/>
          </a:bodyPr>
          <a:lstStyle>
            <a:lvl1pPr marL="0" indent="0" algn="ctr">
              <a:buFontTx/>
              <a:buNone/>
              <a:defRPr sz="9583" b="1">
                <a:solidFill>
                  <a:schemeClr val="accent5">
                    <a:lumMod val="50000"/>
                  </a:schemeClr>
                </a:solidFill>
                <a:latin typeface="+mj-lt"/>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306088" y="26992425"/>
            <a:ext cx="2095500" cy="280875"/>
          </a:xfrm>
          <a:prstGeom prst="rect">
            <a:avLst/>
          </a:prstGeom>
          <a:noFill/>
          <a:ln w="9525">
            <a:noFill/>
            <a:miter lim="800000"/>
            <a:headEnd/>
            <a:tailEnd/>
          </a:ln>
          <a:effectLst/>
        </p:spPr>
        <p:txBody>
          <a:bodyPr lIns="76053" tIns="38019" rIns="76053" bIns="38019">
            <a:spAutoFit/>
          </a:bodyPr>
          <a:lstStyle/>
          <a:p>
            <a:pPr eaLnBrk="0" hangingPunct="0">
              <a:lnSpc>
                <a:spcPct val="65000"/>
              </a:lnSpc>
              <a:spcBef>
                <a:spcPct val="50000"/>
              </a:spcBef>
              <a:defRPr/>
            </a:pPr>
            <a:r>
              <a:rPr lang="en-US" sz="417"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17" b="1" dirty="0">
                <a:solidFill>
                  <a:schemeClr val="bg1">
                    <a:lumMod val="75000"/>
                  </a:schemeClr>
                </a:solidFill>
                <a:latin typeface="Arial" charset="0"/>
              </a:rPr>
              <a:t>www.PosterPresentations.com</a:t>
            </a:r>
          </a:p>
        </p:txBody>
      </p:sp>
      <p:grpSp>
        <p:nvGrpSpPr>
          <p:cNvPr id="30" name="Group 29"/>
          <p:cNvGrpSpPr/>
          <p:nvPr userDrawn="1"/>
        </p:nvGrpSpPr>
        <p:grpSpPr>
          <a:xfrm>
            <a:off x="-9354324" y="-1"/>
            <a:ext cx="9182388" cy="274320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65234" rtl="0" eaLnBrk="1" fontAlgn="auto" latinLnBrk="0" hangingPunct="1">
                <a:lnSpc>
                  <a:spcPct val="100000"/>
                </a:lnSpc>
                <a:spcBef>
                  <a:spcPts val="0"/>
                </a:spcBef>
                <a:spcAft>
                  <a:spcPts val="0"/>
                </a:spcAft>
                <a:buClrTx/>
                <a:buSzTx/>
                <a:buFontTx/>
                <a:buNone/>
                <a:tabLst/>
                <a:defRPr/>
              </a:pPr>
              <a:r>
                <a:rPr lang="en-US" sz="2667" b="1" spc="0" dirty="0">
                  <a:solidFill>
                    <a:srgbClr val="FF0000"/>
                  </a:solidFill>
                  <a:latin typeface="Trebuchet MS" pitchFamily="34" charset="0"/>
                </a:rPr>
                <a:t>(—THIS SIDEBAR DOES NOT PRINT—)</a:t>
              </a:r>
              <a:endParaRPr lang="en-US" sz="2667" b="1" spc="500" dirty="0">
                <a:solidFill>
                  <a:schemeClr val="bg1"/>
                </a:solidFill>
                <a:latin typeface="Trebuchet MS" pitchFamily="34" charset="0"/>
              </a:endParaRPr>
            </a:p>
            <a:p>
              <a:pPr algn="ctr"/>
              <a:r>
                <a:rPr lang="en-US" sz="3333" b="1" spc="500" dirty="0">
                  <a:solidFill>
                    <a:schemeClr val="bg1"/>
                  </a:solidFill>
                  <a:latin typeface="Trebuchet MS" pitchFamily="34" charset="0"/>
                </a:rPr>
                <a:t>DESIGN</a:t>
              </a:r>
              <a:r>
                <a:rPr lang="en-US" sz="3333" b="1" spc="500" baseline="0" dirty="0">
                  <a:solidFill>
                    <a:schemeClr val="bg1"/>
                  </a:solidFill>
                  <a:latin typeface="Trebuchet MS" pitchFamily="34" charset="0"/>
                </a:rPr>
                <a:t> </a:t>
              </a:r>
              <a:r>
                <a:rPr lang="en-US" sz="3333" b="1" spc="500" dirty="0">
                  <a:solidFill>
                    <a:schemeClr val="bg1"/>
                  </a:solidFill>
                  <a:latin typeface="Trebuchet MS" pitchFamily="34" charset="0"/>
                </a:rPr>
                <a:t>GUIDE</a:t>
              </a:r>
            </a:p>
            <a:p>
              <a:pPr algn="ctr"/>
              <a:endParaRPr lang="en-US" sz="2333" b="1" dirty="0">
                <a:latin typeface="Trebuchet MS" pitchFamily="34" charset="0"/>
              </a:endParaRPr>
            </a:p>
            <a:p>
              <a:pPr defTabSz="3137907"/>
              <a:r>
                <a:rPr lang="en-US" sz="2333" i="0" dirty="0">
                  <a:latin typeface="Trebuchet MS" pitchFamily="34" charset="0"/>
                </a:rPr>
                <a:t>This PowerPoint</a:t>
              </a:r>
              <a:r>
                <a:rPr lang="en-US" sz="2333" i="0" baseline="0" dirty="0">
                  <a:latin typeface="Trebuchet MS" pitchFamily="34" charset="0"/>
                </a:rPr>
                <a:t> </a:t>
              </a:r>
              <a:r>
                <a:rPr lang="en-US" sz="2333" i="0" dirty="0">
                  <a:latin typeface="Trebuchet MS" pitchFamily="34" charset="0"/>
                </a:rPr>
                <a:t>2007 template produces</a:t>
              </a:r>
              <a:r>
                <a:rPr lang="en-US" sz="2333" i="0" baseline="0" dirty="0">
                  <a:latin typeface="Trebuchet MS" pitchFamily="34" charset="0"/>
                </a:rPr>
                <a:t> </a:t>
              </a:r>
              <a:r>
                <a:rPr lang="en-US" sz="2333" i="0" dirty="0">
                  <a:latin typeface="Trebuchet MS" pitchFamily="34" charset="0"/>
                </a:rPr>
                <a:t>a 36”x48” presentation poster. </a:t>
              </a:r>
              <a:r>
                <a:rPr lang="en-US" sz="2333" dirty="0">
                  <a:latin typeface="Trebuchet MS" pitchFamily="34" charset="0"/>
                </a:rPr>
                <a:t>You</a:t>
              </a:r>
              <a:r>
                <a:rPr lang="en-US" sz="2333" baseline="0" dirty="0">
                  <a:latin typeface="Trebuchet MS" pitchFamily="34" charset="0"/>
                </a:rPr>
                <a:t> can u</a:t>
              </a:r>
              <a:r>
                <a:rPr lang="en-US" sz="2333" dirty="0">
                  <a:latin typeface="Trebuchet MS" pitchFamily="34" charset="0"/>
                </a:rPr>
                <a:t>se</a:t>
              </a:r>
              <a:r>
                <a:rPr lang="en-US" sz="2333" baseline="0" dirty="0">
                  <a:latin typeface="Trebuchet MS" pitchFamily="34" charset="0"/>
                </a:rPr>
                <a:t> it to create your research poster and </a:t>
              </a:r>
              <a:r>
                <a:rPr lang="en-US" sz="2333" dirty="0">
                  <a:latin typeface="Trebuchet MS" pitchFamily="34" charset="0"/>
                </a:rPr>
                <a:t>save valuable time placing titles, subtitles,</a:t>
              </a:r>
              <a:r>
                <a:rPr lang="en-US" sz="2333" baseline="0" dirty="0">
                  <a:latin typeface="Trebuchet MS" pitchFamily="34" charset="0"/>
                </a:rPr>
                <a:t> text, and graphics</a:t>
              </a:r>
              <a:r>
                <a:rPr lang="en-US" sz="2333" dirty="0">
                  <a:latin typeface="Trebuchet MS" pitchFamily="34" charset="0"/>
                </a:rPr>
                <a:t>. </a:t>
              </a:r>
            </a:p>
            <a:p>
              <a:pPr defTabSz="3137907"/>
              <a:endParaRPr lang="en-US" sz="2333" dirty="0">
                <a:latin typeface="Trebuchet MS" pitchFamily="34" charset="0"/>
              </a:endParaRPr>
            </a:p>
            <a:p>
              <a:pPr defTabSz="3657536"/>
              <a:r>
                <a:rPr lang="en-US" sz="2333" dirty="0">
                  <a:latin typeface="Trebuchet MS" pitchFamily="34" charset="0"/>
                </a:rPr>
                <a:t>We provide a series of online tutorials that will guide you through the poster design process and answer your poster production questions. To view our template tutorials, go online to </a:t>
              </a:r>
              <a:r>
                <a:rPr lang="en-US" sz="2333" b="1" dirty="0">
                  <a:solidFill>
                    <a:srgbClr val="FFC000"/>
                  </a:solidFill>
                  <a:latin typeface="Trebuchet MS" pitchFamily="34" charset="0"/>
                </a:rPr>
                <a:t>PosterPresentations.com</a:t>
              </a:r>
              <a:r>
                <a:rPr lang="en-US" sz="2333" b="1" dirty="0">
                  <a:solidFill>
                    <a:schemeClr val="bg1"/>
                  </a:solidFill>
                  <a:latin typeface="Trebuchet MS" pitchFamily="34" charset="0"/>
                </a:rPr>
                <a:t> </a:t>
              </a:r>
              <a:r>
                <a:rPr lang="en-US" sz="2333" dirty="0">
                  <a:solidFill>
                    <a:schemeClr val="bg1"/>
                  </a:solidFill>
                  <a:latin typeface="Trebuchet MS" pitchFamily="34" charset="0"/>
                </a:rPr>
                <a:t>and click on HELP DESK.</a:t>
              </a:r>
            </a:p>
            <a:p>
              <a:pPr defTabSz="3657536"/>
              <a:endParaRPr lang="en-US" sz="2333" dirty="0">
                <a:latin typeface="Trebuchet MS" pitchFamily="34" charset="0"/>
              </a:endParaRPr>
            </a:p>
            <a:p>
              <a:pPr defTabSz="3657536"/>
              <a:r>
                <a:rPr lang="en-US" sz="2333" dirty="0">
                  <a:solidFill>
                    <a:schemeClr val="bg1"/>
                  </a:solidFill>
                  <a:latin typeface="Trebuchet MS" pitchFamily="34" charset="0"/>
                </a:rPr>
                <a:t>When</a:t>
              </a:r>
              <a:r>
                <a:rPr lang="en-US" sz="2333" baseline="0" dirty="0">
                  <a:solidFill>
                    <a:schemeClr val="bg1"/>
                  </a:solidFill>
                  <a:latin typeface="Trebuchet MS" pitchFamily="34" charset="0"/>
                </a:rPr>
                <a:t> you are ready to print your poster</a:t>
              </a:r>
              <a:r>
                <a:rPr lang="en-US" sz="2333" dirty="0">
                  <a:solidFill>
                    <a:schemeClr val="bg1"/>
                  </a:solidFill>
                  <a:latin typeface="Trebuchet MS" pitchFamily="34" charset="0"/>
                </a:rPr>
                <a:t>,</a:t>
              </a:r>
              <a:r>
                <a:rPr lang="en-US" sz="2333" baseline="0" dirty="0">
                  <a:solidFill>
                    <a:schemeClr val="bg1"/>
                  </a:solidFill>
                  <a:latin typeface="Trebuchet MS" pitchFamily="34" charset="0"/>
                </a:rPr>
                <a:t> go online to </a:t>
              </a:r>
              <a:r>
                <a:rPr lang="en-US" sz="2333" b="0" dirty="0">
                  <a:solidFill>
                    <a:schemeClr val="bg1"/>
                  </a:solidFill>
                  <a:latin typeface="Trebuchet MS" pitchFamily="34" charset="0"/>
                </a:rPr>
                <a:t>PosterPresentations.com</a:t>
              </a:r>
              <a:br>
                <a:rPr lang="en-US" sz="2333" dirty="0">
                  <a:solidFill>
                    <a:schemeClr val="bg1"/>
                  </a:solidFill>
                  <a:latin typeface="Trebuchet MS" pitchFamily="34" charset="0"/>
                </a:rPr>
              </a:br>
              <a:endParaRPr lang="en-US" sz="2333" dirty="0">
                <a:solidFill>
                  <a:schemeClr val="bg1"/>
                </a:solidFill>
                <a:latin typeface="Trebuchet MS" pitchFamily="34" charset="0"/>
              </a:endParaRPr>
            </a:p>
            <a:p>
              <a:pPr algn="l" defTabSz="3137907"/>
              <a:r>
                <a:rPr lang="en-US" sz="2333" b="0" dirty="0">
                  <a:solidFill>
                    <a:schemeClr val="bg1"/>
                  </a:solidFill>
                  <a:latin typeface="Trebuchet MS" pitchFamily="34" charset="0"/>
                </a:rPr>
                <a:t>Need</a:t>
              </a:r>
              <a:r>
                <a:rPr lang="en-US" sz="2333" b="0" baseline="0" dirty="0">
                  <a:solidFill>
                    <a:schemeClr val="bg1"/>
                  </a:solidFill>
                  <a:latin typeface="Trebuchet MS" pitchFamily="34" charset="0"/>
                </a:rPr>
                <a:t> assistance? Call us at </a:t>
              </a:r>
              <a:r>
                <a:rPr lang="en-US" sz="2333" b="0" dirty="0">
                  <a:solidFill>
                    <a:srgbClr val="FFC000"/>
                  </a:solidFill>
                  <a:latin typeface="Trebuchet MS" pitchFamily="34" charset="0"/>
                </a:rPr>
                <a:t>1.510.649.3001</a:t>
              </a:r>
            </a:p>
            <a:p>
              <a:pPr algn="l" defTabSz="3137907"/>
              <a:endParaRPr lang="en-US" sz="3000" b="1" dirty="0">
                <a:solidFill>
                  <a:srgbClr val="FFFF00"/>
                </a:solidFill>
                <a:latin typeface="Trebuchet MS" pitchFamily="34" charset="0"/>
              </a:endParaRPr>
            </a:p>
            <a:p>
              <a:pPr algn="ctr"/>
              <a:endParaRPr lang="en-US" sz="2000" b="1" dirty="0">
                <a:solidFill>
                  <a:schemeClr val="bg1"/>
                </a:solidFill>
                <a:latin typeface="Trebuchet MS" pitchFamily="34" charset="0"/>
              </a:endParaRPr>
            </a:p>
            <a:p>
              <a:pPr algn="ctr"/>
              <a:r>
                <a:rPr lang="en-US" sz="3333" b="1" spc="500" dirty="0">
                  <a:solidFill>
                    <a:schemeClr val="bg1"/>
                  </a:solidFill>
                  <a:latin typeface="Trebuchet MS" pitchFamily="34" charset="0"/>
                </a:rPr>
                <a:t>QUICK START</a:t>
              </a:r>
            </a:p>
            <a:p>
              <a:pPr algn="ctr"/>
              <a:endParaRPr lang="en-US" sz="2667"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Zoom in and out</a:t>
              </a:r>
            </a:p>
            <a:p>
              <a:pPr marL="1576854" indent="-1576854" algn="l" defTabSz="709055"/>
              <a:r>
                <a:rPr lang="en-US" sz="2000" b="0" baseline="0" dirty="0">
                  <a:solidFill>
                    <a:schemeClr val="bg1"/>
                  </a:solidFill>
                  <a:latin typeface="Trebuchet MS" pitchFamily="34" charset="0"/>
                </a:rPr>
                <a:t>	</a:t>
              </a:r>
              <a:r>
                <a:rPr lang="en-US" sz="2000" b="0" baseline="0" dirty="0">
                  <a:solidFill>
                    <a:schemeClr val="bg1">
                      <a:lumMod val="75000"/>
                    </a:schemeClr>
                  </a:solidFill>
                  <a:latin typeface="Trebuchet MS" pitchFamily="34" charset="0"/>
                </a:rPr>
                <a:t>As you work on your poster zoom in and out to the level that is more comfortable to you. </a:t>
              </a:r>
            </a:p>
            <a:p>
              <a:pPr marL="1576854" indent="-1576854" algn="l" defTabSz="709055"/>
              <a:r>
                <a:rPr lang="en-US" sz="2000" b="1" baseline="0" dirty="0">
                  <a:solidFill>
                    <a:schemeClr val="bg1">
                      <a:lumMod val="75000"/>
                    </a:schemeClr>
                  </a:solidFill>
                  <a:latin typeface="Trebuchet MS" pitchFamily="34" charset="0"/>
                </a:rPr>
                <a:t>	</a:t>
              </a:r>
              <a:r>
                <a:rPr lang="en-US" sz="2000" b="0" baseline="0" dirty="0">
                  <a:solidFill>
                    <a:schemeClr val="bg1">
                      <a:lumMod val="75000"/>
                    </a:schemeClr>
                  </a:solidFill>
                  <a:latin typeface="Trebuchet MS" pitchFamily="34" charset="0"/>
                </a:rPr>
                <a:t>Go to VIEW &gt; ZOOM.</a:t>
              </a:r>
            </a:p>
            <a:p>
              <a:pPr algn="l"/>
              <a:endParaRPr lang="en-US" sz="2333" b="0"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Title, Authors, and Affiliations</a:t>
              </a:r>
            </a:p>
            <a:p>
              <a:pPr algn="l"/>
              <a:r>
                <a:rPr lang="en-US" sz="20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0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00" b="0" spc="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The font size of your title should be bigger than your name(s) and institution name(s).</a:t>
              </a:r>
            </a:p>
            <a:p>
              <a:pPr algn="l"/>
              <a:br>
                <a:rPr lang="en-US" sz="2333" b="1" baseline="0" dirty="0">
                  <a:solidFill>
                    <a:schemeClr val="bg1"/>
                  </a:solidFill>
                  <a:latin typeface="Trebuchet MS" pitchFamily="34" charset="0"/>
                </a:rPr>
              </a:br>
              <a:endParaRPr lang="en-US" sz="2333" b="1" dirty="0">
                <a:solidFill>
                  <a:schemeClr val="bg1"/>
                </a:solidFill>
                <a:latin typeface="Trebuchet MS" pitchFamily="34" charset="0"/>
              </a:endParaRPr>
            </a:p>
            <a:p>
              <a:pPr algn="ctr"/>
              <a:endParaRPr lang="en-US" sz="2333" b="1" dirty="0">
                <a:solidFill>
                  <a:srgbClr val="FFC000"/>
                </a:solidFill>
                <a:latin typeface="Trebuchet MS" pitchFamily="34" charset="0"/>
              </a:endParaRPr>
            </a:p>
            <a:p>
              <a:pPr algn="ctr"/>
              <a:endParaRPr lang="en-US" sz="2333" b="1" dirty="0">
                <a:solidFill>
                  <a:srgbClr val="FFC000"/>
                </a:solidFill>
                <a:latin typeface="Trebuchet MS" pitchFamily="34" charset="0"/>
              </a:endParaRPr>
            </a:p>
            <a:p>
              <a:pPr algn="ctr"/>
              <a:r>
                <a:rPr lang="en-US" sz="2667" b="1" dirty="0">
                  <a:solidFill>
                    <a:srgbClr val="FFC000"/>
                  </a:solidFill>
                  <a:latin typeface="Trebuchet MS" pitchFamily="34" charset="0"/>
                </a:rPr>
                <a:t>Adding Logos</a:t>
              </a:r>
              <a:r>
                <a:rPr lang="en-US" sz="2667" b="1" baseline="0" dirty="0">
                  <a:solidFill>
                    <a:srgbClr val="FFC000"/>
                  </a:solidFill>
                  <a:latin typeface="Trebuchet MS" pitchFamily="34" charset="0"/>
                </a:rPr>
                <a:t> / Seals</a:t>
              </a:r>
            </a:p>
            <a:p>
              <a:pPr algn="l"/>
              <a:r>
                <a:rPr lang="en-US" sz="20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00" b="0" spc="250" baseline="0" dirty="0">
                <a:solidFill>
                  <a:schemeClr val="bg1">
                    <a:lumMod val="75000"/>
                  </a:schemeClr>
                </a:solidFill>
                <a:latin typeface="Trebuchet MS" pitchFamily="34" charset="0"/>
              </a:endParaRPr>
            </a:p>
            <a:p>
              <a:pPr algn="l"/>
              <a:r>
                <a:rPr lang="en-US" sz="2000" b="1" spc="250" baseline="0" dirty="0">
                  <a:solidFill>
                    <a:srgbClr val="FFC000"/>
                  </a:solidFill>
                  <a:latin typeface="Trebuchet MS" pitchFamily="34" charset="0"/>
                </a:rPr>
                <a:t>TIP:</a:t>
              </a:r>
              <a:r>
                <a:rPr lang="en-US" sz="2000" b="1" spc="0" baseline="0" dirty="0">
                  <a:solidFill>
                    <a:srgbClr val="FFC000"/>
                  </a:solidFill>
                  <a:latin typeface="Trebuchet MS" pitchFamily="34" charset="0"/>
                </a:rPr>
                <a:t> </a:t>
              </a:r>
              <a:r>
                <a:rPr lang="en-US" sz="2000" b="0" baseline="0" dirty="0">
                  <a:solidFill>
                    <a:schemeClr val="bg1">
                      <a:lumMod val="75000"/>
                    </a:schemeClr>
                  </a:solidFill>
                  <a:latin typeface="Trebuchet MS" pitchFamily="34" charset="0"/>
                </a:rPr>
                <a:t>See if your school’s logo is available on our free poster templates page.</a:t>
              </a:r>
            </a:p>
            <a:p>
              <a:pPr algn="l"/>
              <a:endParaRPr lang="en-US" sz="2000" b="0" baseline="0" dirty="0">
                <a:latin typeface="Trebuchet MS" pitchFamily="34" charset="0"/>
              </a:endParaRPr>
            </a:p>
            <a:p>
              <a:pPr algn="ctr"/>
              <a:r>
                <a:rPr lang="en-US" sz="2667" b="1" baseline="0" dirty="0">
                  <a:solidFill>
                    <a:srgbClr val="FFC000"/>
                  </a:solidFill>
                  <a:latin typeface="Trebuchet MS" pitchFamily="34" charset="0"/>
                </a:rPr>
                <a:t>Photographs / Graphics</a:t>
              </a:r>
            </a:p>
            <a:p>
              <a:pPr algn="l" defTabSz="814884"/>
              <a:r>
                <a:rPr lang="en-US" sz="20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00" b="0" spc="0" baseline="0" dirty="0">
                  <a:solidFill>
                    <a:schemeClr val="bg1">
                      <a:lumMod val="75000"/>
                    </a:schemeClr>
                  </a:solidFill>
                  <a:latin typeface="Trebuchet MS" pitchFamily="34" charset="0"/>
                </a:rPr>
                <a:t>disproportionally.</a:t>
              </a:r>
            </a:p>
            <a:p>
              <a:pPr algn="l" defTabSz="814884"/>
              <a:endParaRPr lang="en-US" sz="2000" b="0" baseline="0" dirty="0">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endParaRPr lang="en-US" sz="2333" b="1" baseline="0" dirty="0">
                <a:solidFill>
                  <a:srgbClr val="FFC000"/>
                </a:solidFill>
                <a:latin typeface="Trebuchet MS" pitchFamily="34" charset="0"/>
              </a:endParaRPr>
            </a:p>
            <a:p>
              <a:pPr algn="ctr"/>
              <a:r>
                <a:rPr lang="en-US" sz="2667" b="1" baseline="0" dirty="0">
                  <a:solidFill>
                    <a:srgbClr val="FFC000"/>
                  </a:solidFill>
                  <a:latin typeface="Trebuchet MS" pitchFamily="34" charset="0"/>
                </a:rPr>
                <a:t>Image Quality Check</a:t>
              </a:r>
            </a:p>
            <a:p>
              <a:pPr lvl="0" algn="l" defTabSz="814884"/>
              <a:r>
                <a:rPr lang="en-US" sz="2000" b="0" baseline="0" dirty="0">
                  <a:solidFill>
                    <a:schemeClr val="bg1">
                      <a:lumMod val="75000"/>
                    </a:schemeClr>
                  </a:solidFill>
                  <a:latin typeface="Trebuchet MS" pitchFamily="34" charset="0"/>
                </a:rPr>
                <a:t>Zoom in and look at your images at 100% magnification. If they look good they will print well. </a:t>
              </a:r>
              <a:endParaRPr lang="en-US" sz="2333"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5"/>
              <a:ext cx="7531182" cy="2458838"/>
              <a:chOff x="-4470427" y="11016658"/>
              <a:chExt cx="3470785" cy="1129695"/>
            </a:xfrm>
          </p:grpSpPr>
          <p:grpSp>
            <p:nvGrpSpPr>
              <p:cNvPr id="46" name="Group 45"/>
              <p:cNvGrpSpPr/>
              <p:nvPr userDrawn="1"/>
            </p:nvGrpSpPr>
            <p:grpSpPr>
              <a:xfrm>
                <a:off x="-2783495" y="11060879"/>
                <a:ext cx="624431" cy="910468"/>
                <a:chOff x="-3958697" y="11117435"/>
                <a:chExt cx="779338" cy="1304696"/>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7953"/>
                </a:xfrm>
                <a:prstGeom prst="rect">
                  <a:avLst/>
                </a:prstGeom>
                <a:solidFill>
                  <a:schemeClr val="accent1"/>
                </a:solidFill>
                <a:ln>
                  <a:noFill/>
                </a:ln>
              </p:spPr>
              <p:txBody>
                <a:bodyPr wrap="square" lIns="91440" tIns="91440" rIns="91440" bIns="91440" rtlCol="0">
                  <a:spAutoFit/>
                </a:bodyPr>
                <a:lstStyle/>
                <a:p>
                  <a:pPr algn="ctr"/>
                  <a:r>
                    <a:rPr lang="en-US" sz="1333" b="1" dirty="0">
                      <a:solidFill>
                        <a:schemeClr val="tx1"/>
                      </a:solidFill>
                    </a:rPr>
                    <a:t>ORIGINAL</a:t>
                  </a:r>
                </a:p>
              </p:txBody>
            </p:sp>
          </p:grpSp>
          <p:grpSp>
            <p:nvGrpSpPr>
              <p:cNvPr id="47" name="Group 46"/>
              <p:cNvGrpSpPr/>
              <p:nvPr userDrawn="1"/>
            </p:nvGrpSpPr>
            <p:grpSpPr>
              <a:xfrm>
                <a:off x="-2033159" y="11060887"/>
                <a:ext cx="1033517" cy="910537"/>
                <a:chOff x="-2921738" y="11200127"/>
                <a:chExt cx="1420279" cy="1251277"/>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75986"/>
                </a:xfrm>
                <a:prstGeom prst="rect">
                  <a:avLst/>
                </a:prstGeom>
                <a:solidFill>
                  <a:srgbClr val="FF0000"/>
                </a:solidFill>
              </p:spPr>
              <p:txBody>
                <a:bodyPr wrap="square" lIns="457200" tIns="91440" rIns="457200" bIns="91440" rtlCol="0">
                  <a:spAutoFit/>
                </a:bodyPr>
                <a:lstStyle/>
                <a:p>
                  <a:pPr algn="ctr"/>
                  <a:r>
                    <a:rPr lang="en-US" sz="1167" b="1" dirty="0">
                      <a:solidFill>
                        <a:schemeClr val="bg1"/>
                      </a:solidFill>
                    </a:rPr>
                    <a:t>DISTORTED</a:t>
                  </a:r>
                  <a:endParaRPr lang="en-US" sz="583"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80708"/>
              </a:xfrm>
              <a:prstGeom prst="rect">
                <a:avLst/>
              </a:prstGeom>
              <a:noFill/>
            </p:spPr>
            <p:txBody>
              <a:bodyPr wrap="square" lIns="457200" tIns="457200" rIns="457200" bIns="0" rtlCol="0">
                <a:spAutoFit/>
              </a:body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39" name="Group 38"/>
            <p:cNvGrpSpPr/>
            <p:nvPr userDrawn="1"/>
          </p:nvGrpSpPr>
          <p:grpSpPr>
            <a:xfrm>
              <a:off x="-10407989" y="27751410"/>
              <a:ext cx="9341404" cy="2453251"/>
              <a:chOff x="-4759234" y="12734136"/>
              <a:chExt cx="4305035"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0687"/>
                <a:ext cx="1117601" cy="164500"/>
              </a:xfrm>
              <a:prstGeom prst="rect">
                <a:avLst/>
              </a:prstGeom>
              <a:noFill/>
            </p:spPr>
            <p:txBody>
              <a:bodyPr wrap="square" lIns="91440" tIns="91440" rIns="91440" bIns="0" rtlCol="0">
                <a:spAutoFit/>
              </a:bodyPr>
              <a:lstStyle/>
              <a:p>
                <a:pPr algn="ctr"/>
                <a:r>
                  <a:rPr lang="en-US" sz="1333" dirty="0">
                    <a:solidFill>
                      <a:srgbClr val="92D050"/>
                    </a:solidFill>
                  </a:rPr>
                  <a:t>Good</a:t>
                </a:r>
                <a:r>
                  <a:rPr lang="en-US" sz="1333" baseline="0" dirty="0">
                    <a:solidFill>
                      <a:srgbClr val="92D050"/>
                    </a:solidFill>
                  </a:rPr>
                  <a:t> </a:t>
                </a:r>
                <a:r>
                  <a:rPr lang="en-US" sz="1333" baseline="0" dirty="0">
                    <a:solidFill>
                      <a:schemeClr val="bg1"/>
                    </a:solidFill>
                  </a:rPr>
                  <a:t>printing quality</a:t>
                </a:r>
                <a:endParaRPr lang="en-US" sz="1333" dirty="0">
                  <a:solidFill>
                    <a:schemeClr val="bg1"/>
                  </a:solidFill>
                </a:endParaRPr>
              </a:p>
            </p:txBody>
          </p:sp>
          <p:sp>
            <p:nvSpPr>
              <p:cNvPr id="45" name="TextBox 44"/>
              <p:cNvSpPr txBox="1"/>
              <p:nvPr userDrawn="1"/>
            </p:nvSpPr>
            <p:spPr>
              <a:xfrm rot="16200000">
                <a:off x="-1095250" y="13220214"/>
                <a:ext cx="1117601" cy="164500"/>
              </a:xfrm>
              <a:prstGeom prst="rect">
                <a:avLst/>
              </a:prstGeom>
              <a:noFill/>
            </p:spPr>
            <p:txBody>
              <a:bodyPr wrap="square" lIns="91440" tIns="91440" rIns="91440" bIns="0" rtlCol="0">
                <a:spAutoFit/>
              </a:bodyPr>
              <a:lstStyle/>
              <a:p>
                <a:pPr algn="ctr"/>
                <a:r>
                  <a:rPr lang="en-US" sz="1333" dirty="0">
                    <a:solidFill>
                      <a:srgbClr val="FF0000"/>
                    </a:solidFill>
                  </a:rPr>
                  <a:t>Bad </a:t>
                </a:r>
                <a:r>
                  <a:rPr lang="en-US" sz="1333" dirty="0">
                    <a:solidFill>
                      <a:schemeClr val="bg1"/>
                    </a:solidFill>
                  </a:rPr>
                  <a:t>printing quality</a:t>
                </a:r>
              </a:p>
            </p:txBody>
          </p:sp>
        </p:grpSp>
      </p:grpSp>
      <p:grpSp>
        <p:nvGrpSpPr>
          <p:cNvPr id="54" name="Group 53"/>
          <p:cNvGrpSpPr/>
          <p:nvPr userDrawn="1"/>
        </p:nvGrpSpPr>
        <p:grpSpPr>
          <a:xfrm>
            <a:off x="36798200" y="-45887"/>
            <a:ext cx="9218449" cy="2747788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33" b="1" spc="500" dirty="0">
                  <a:solidFill>
                    <a:schemeClr val="bg1"/>
                  </a:solidFill>
                  <a:latin typeface="Trebuchet MS" pitchFamily="34" charset="0"/>
                </a:rPr>
                <a:t>QUICK START (cont.)</a:t>
              </a:r>
            </a:p>
            <a:p>
              <a:pPr algn="ctr"/>
              <a:endParaRPr lang="en-US" sz="3000" b="1" baseline="0" dirty="0">
                <a:solidFill>
                  <a:schemeClr val="bg1"/>
                </a:solidFill>
                <a:latin typeface="Trebuchet MS" pitchFamily="34" charset="0"/>
              </a:endParaRPr>
            </a:p>
            <a:p>
              <a:pPr algn="ctr"/>
              <a:r>
                <a:rPr lang="en-US" sz="2667" b="1" baseline="0" dirty="0">
                  <a:solidFill>
                    <a:srgbClr val="FFC000"/>
                  </a:solidFill>
                  <a:latin typeface="Trebuchet MS" pitchFamily="34" charset="0"/>
                </a:rPr>
                <a:t>How to change the template color theme</a:t>
              </a:r>
            </a:p>
            <a:p>
              <a:pPr marL="0" marR="0" lvl="2" indent="0" algn="l" defTabSz="95246"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00" b="0" spc="0" baseline="0" dirty="0">
                  <a:solidFill>
                    <a:schemeClr val="bg1">
                      <a:lumMod val="75000"/>
                    </a:schemeClr>
                  </a:solidFill>
                  <a:latin typeface="Trebuchet MS" pitchFamily="34" charset="0"/>
                </a:rPr>
                <a:t>also create your own color theme.</a:t>
              </a:r>
            </a:p>
            <a:p>
              <a:pPr marL="0" marR="0" lvl="2" indent="0" algn="l" defTabSz="95246"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indent="0" algn="l" defTabSz="95246"/>
              <a:endParaRPr lang="en-US" sz="2000" b="0" baseline="0" dirty="0">
                <a:solidFill>
                  <a:schemeClr val="bg1">
                    <a:lumMod val="75000"/>
                  </a:schemeClr>
                </a:solidFill>
                <a:latin typeface="Trebuchet MS" pitchFamily="34" charset="0"/>
              </a:endParaRPr>
            </a:p>
            <a:p>
              <a:pPr marL="0" indent="0" algn="l" defTabSz="95246"/>
              <a:endParaRPr lang="en-US" sz="2000" b="0" baseline="0" dirty="0">
                <a:solidFill>
                  <a:schemeClr val="bg1">
                    <a:lumMod val="75000"/>
                  </a:schemeClr>
                </a:solidFill>
                <a:latin typeface="Trebuchet MS" pitchFamily="34" charset="0"/>
              </a:endParaRPr>
            </a:p>
            <a:p>
              <a:pPr marL="0" indent="0" algn="l" defTabSz="95246"/>
              <a:endParaRPr lang="en-US" sz="2000" b="0" baseline="0" dirty="0">
                <a:solidFill>
                  <a:schemeClr val="bg1">
                    <a:lumMod val="75000"/>
                  </a:schemeClr>
                </a:solidFill>
                <a:latin typeface="Trebuchet MS" pitchFamily="34" charset="0"/>
              </a:endParaRPr>
            </a:p>
            <a:p>
              <a:pPr marL="0" indent="0" algn="l" defTabSz="95246"/>
              <a:endParaRPr lang="en-US" sz="2000" b="0" baseline="0" dirty="0">
                <a:solidFill>
                  <a:schemeClr val="bg1">
                    <a:lumMod val="75000"/>
                  </a:schemeClr>
                </a:solidFill>
                <a:latin typeface="Trebuchet MS" pitchFamily="34" charset="0"/>
              </a:endParaRPr>
            </a:p>
            <a:p>
              <a:pPr marL="0" indent="0" algn="l" defTabSz="95246"/>
              <a:endParaRPr lang="en-US" sz="2000" b="0" baseline="0" dirty="0">
                <a:solidFill>
                  <a:schemeClr val="bg1">
                    <a:lumMod val="75000"/>
                  </a:schemeClr>
                </a:solidFill>
                <a:latin typeface="Trebuchet MS" pitchFamily="34" charset="0"/>
              </a:endParaRPr>
            </a:p>
            <a:p>
              <a:pPr marL="0" indent="0" algn="l" defTabSz="95246"/>
              <a:endParaRPr lang="en-US" sz="2000" b="0" baseline="0" dirty="0">
                <a:solidFill>
                  <a:schemeClr val="bg1">
                    <a:lumMod val="75000"/>
                  </a:schemeClr>
                </a:solidFill>
                <a:latin typeface="Trebuchet MS" pitchFamily="34" charset="0"/>
              </a:endParaRPr>
            </a:p>
            <a:p>
              <a:pPr marL="0" indent="0" algn="l" defTabSz="95246"/>
              <a:r>
                <a:rPr lang="en-US" sz="20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5246"/>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Text</a:t>
              </a:r>
            </a:p>
            <a:p>
              <a:pPr marL="2721131" lvl="2" indent="0" algn="l" defTabSz="95246"/>
              <a:r>
                <a:rPr lang="en-US" sz="20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65234" lvl="2" indent="0" algn="l" defTabSz="95246"/>
              <a:endParaRPr lang="en-US" sz="2000" b="0" baseline="0" dirty="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lang="en-US" sz="2000" b="0" baseline="0" dirty="0">
                  <a:solidFill>
                    <a:schemeClr val="bg1">
                      <a:lumMod val="75000"/>
                    </a:schemeClr>
                  </a:solidFill>
                  <a:latin typeface="Trebuchet MS" pitchFamily="34" charset="0"/>
                </a:rPr>
                <a:t> </a:t>
              </a:r>
              <a:r>
                <a:rPr kumimoji="0" lang="en-US" sz="2667"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00" b="0" baseline="0" dirty="0">
                <a:solidFill>
                  <a:schemeClr val="bg1">
                    <a:lumMod val="75000"/>
                  </a:schemeClr>
                </a:solidFill>
                <a:latin typeface="Trebuchet MS" pitchFamily="34" charset="0"/>
              </a:endParaRPr>
            </a:p>
            <a:p>
              <a:pPr marL="1265234" lvl="2" indent="0" algn="l" defTabSz="95246"/>
              <a:endParaRPr lang="en-US" sz="2000" b="0" baseline="0" dirty="0">
                <a:solidFill>
                  <a:schemeClr val="bg1">
                    <a:lumMod val="75000"/>
                  </a:schemeClr>
                </a:solidFill>
                <a:latin typeface="Trebuchet MS" pitchFamily="34" charset="0"/>
              </a:endParaRPr>
            </a:p>
            <a:p>
              <a:pPr algn="ctr"/>
              <a:r>
                <a:rPr lang="en-US" sz="2667" b="1" baseline="0" dirty="0">
                  <a:solidFill>
                    <a:srgbClr val="FFC000"/>
                  </a:solidFill>
                  <a:latin typeface="Trebuchet MS" pitchFamily="34" charset="0"/>
                </a:rPr>
                <a:t>How to add Tables</a:t>
              </a:r>
            </a:p>
            <a:p>
              <a:pPr marL="1441921" lvl="1" indent="0" algn="l" defTabSz="95246"/>
              <a:r>
                <a:rPr lang="en-US" sz="2000" b="0" baseline="0" dirty="0">
                  <a:solidFill>
                    <a:schemeClr val="bg1">
                      <a:lumMod val="75000"/>
                    </a:schemeClr>
                  </a:solidFill>
                  <a:latin typeface="Trebuchet MS" pitchFamily="34" charset="0"/>
                </a:rPr>
                <a:t>To add a table from scratch go to the INSERT menu and </a:t>
              </a:r>
              <a:br>
                <a:rPr lang="en-US" sz="2000" b="0" baseline="0" dirty="0">
                  <a:solidFill>
                    <a:schemeClr val="bg1">
                      <a:lumMod val="75000"/>
                    </a:schemeClr>
                  </a:solidFill>
                  <a:latin typeface="Trebuchet MS" pitchFamily="34" charset="0"/>
                </a:rPr>
              </a:br>
              <a:r>
                <a:rPr lang="en-US" sz="2000" b="0" baseline="0" dirty="0">
                  <a:solidFill>
                    <a:schemeClr val="bg1">
                      <a:lumMod val="75000"/>
                    </a:schemeClr>
                  </a:solidFill>
                  <a:latin typeface="Trebuchet MS" pitchFamily="34" charset="0"/>
                </a:rPr>
                <a:t>click on TABLE. A drop-down box will help you select rows and columns. </a:t>
              </a:r>
            </a:p>
            <a:p>
              <a:pPr marL="0" lvl="0" indent="0" algn="l" defTabSz="95246"/>
              <a:r>
                <a:rPr lang="en-US" sz="20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5246"/>
              <a:endParaRPr lang="en-US" sz="2000" b="0" baseline="0" dirty="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65234" rtl="0" eaLnBrk="1" fontAlgn="auto" latinLnBrk="0" hangingPunct="1">
                <a:lnSpc>
                  <a:spcPct val="100000"/>
                </a:lnSpc>
                <a:spcBef>
                  <a:spcPts val="0"/>
                </a:spcBef>
                <a:spcAft>
                  <a:spcPts val="0"/>
                </a:spcAft>
                <a:buClrTx/>
                <a:buSzTx/>
                <a:buFontTx/>
                <a:buNone/>
                <a:tabLst/>
                <a:defRPr/>
              </a:pPr>
              <a:endParaRPr kumimoji="0" lang="en-US" sz="2667"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5246" rtl="0" eaLnBrk="1" fontAlgn="auto" latinLnBrk="0" hangingPunct="1">
                <a:lnSpc>
                  <a:spcPct val="100000"/>
                </a:lnSpc>
                <a:spcBef>
                  <a:spcPts val="0"/>
                </a:spcBef>
                <a:spcAft>
                  <a:spcPts val="0"/>
                </a:spcAft>
                <a:buClrTx/>
                <a:buSzTx/>
                <a:buFontTx/>
                <a:buNone/>
                <a:tabLst/>
                <a:defRPr/>
              </a:pPr>
              <a:endParaRPr lang="en-US" sz="2000" b="0" baseline="0" dirty="0">
                <a:solidFill>
                  <a:schemeClr val="bg1">
                    <a:lumMod val="75000"/>
                  </a:schemeClr>
                </a:solidFill>
                <a:latin typeface="Trebuchet MS" pitchFamily="34" charset="0"/>
              </a:endParaRPr>
            </a:p>
            <a:p>
              <a:pPr marL="0" marR="0" lvl="0" indent="0" algn="ctr" defTabSz="1265234"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524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5246" rtl="0" eaLnBrk="1" fontAlgn="auto" latinLnBrk="0" hangingPunct="1">
                <a:lnSpc>
                  <a:spcPct val="100000"/>
                </a:lnSpc>
                <a:spcBef>
                  <a:spcPts val="0"/>
                </a:spcBef>
                <a:spcAft>
                  <a:spcPts val="0"/>
                </a:spcAft>
                <a:buClrTx/>
                <a:buSzTx/>
                <a:buFontTx/>
                <a:buNone/>
                <a:tabLst/>
                <a:defRPr/>
              </a:pPr>
              <a:endParaRPr kumimoji="0" lang="en-US" sz="233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1"/>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32012"/>
              </a:xfrm>
              <a:prstGeom prst="rect">
                <a:avLst/>
              </a:prstGeom>
              <a:noFill/>
              <a:ln>
                <a:noFill/>
              </a:ln>
            </p:spPr>
            <p:txBody>
              <a:bodyPr wrap="square" rtlCol="0">
                <a:spAutoFit/>
              </a:bodyPr>
              <a:lstStyle/>
              <a:p>
                <a:r>
                  <a:rPr lang="en-US" sz="2000" dirty="0">
                    <a:solidFill>
                      <a:schemeClr val="tx2"/>
                    </a:solidFill>
                    <a:latin typeface="Trebuchet MS" pitchFamily="34" charset="0"/>
                  </a:rPr>
                  <a:t>Student</a:t>
                </a:r>
                <a:r>
                  <a:rPr lang="en-US" sz="2000" baseline="0" dirty="0">
                    <a:solidFill>
                      <a:schemeClr val="tx2"/>
                    </a:solidFill>
                    <a:latin typeface="Trebuchet MS" pitchFamily="34" charset="0"/>
                  </a:rPr>
                  <a:t> discounts are available on our </a:t>
                </a:r>
                <a:r>
                  <a:rPr lang="en-US" sz="2000" baseline="0" dirty="0" err="1">
                    <a:solidFill>
                      <a:schemeClr val="tx2"/>
                    </a:solidFill>
                    <a:latin typeface="Trebuchet MS" pitchFamily="34" charset="0"/>
                  </a:rPr>
                  <a:t>Facebook</a:t>
                </a:r>
                <a:r>
                  <a:rPr lang="en-US" sz="2000" baseline="0" dirty="0">
                    <a:solidFill>
                      <a:schemeClr val="tx2"/>
                    </a:solidFill>
                    <a:latin typeface="Trebuchet MS" pitchFamily="34" charset="0"/>
                  </a:rPr>
                  <a:t> page.</a:t>
                </a:r>
                <a:br>
                  <a:rPr lang="en-US" sz="2000" baseline="0" dirty="0">
                    <a:solidFill>
                      <a:schemeClr val="tx2"/>
                    </a:solidFill>
                    <a:latin typeface="Trebuchet MS" pitchFamily="34" charset="0"/>
                  </a:rPr>
                </a:br>
                <a:r>
                  <a:rPr lang="en-US" sz="2000" baseline="0" dirty="0">
                    <a:solidFill>
                      <a:schemeClr val="tx2"/>
                    </a:solidFill>
                    <a:latin typeface="Trebuchet MS" pitchFamily="34" charset="0"/>
                  </a:rPr>
                  <a:t>Go to </a:t>
                </a:r>
                <a:r>
                  <a:rPr lang="en-US" sz="2000" u="sng" baseline="0" dirty="0">
                    <a:solidFill>
                      <a:schemeClr val="tx2"/>
                    </a:solidFill>
                    <a:latin typeface="Trebuchet MS" pitchFamily="34" charset="0"/>
                  </a:rPr>
                  <a:t>PosterPresentations.com</a:t>
                </a:r>
                <a:r>
                  <a:rPr lang="en-US" sz="2000" baseline="0" dirty="0">
                    <a:solidFill>
                      <a:schemeClr val="tx2"/>
                    </a:solidFill>
                    <a:latin typeface="Trebuchet MS" pitchFamily="34" charset="0"/>
                  </a:rPr>
                  <a:t> and click on the FB icon. </a:t>
                </a:r>
                <a:endParaRPr lang="en-US" sz="20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657270" rtl="0" eaLnBrk="1" latinLnBrk="0" hangingPunct="1">
        <a:spcBef>
          <a:spcPct val="0"/>
        </a:spcBef>
        <a:buNone/>
        <a:defRPr sz="7333"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33"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666"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166" kern="1200">
          <a:solidFill>
            <a:schemeClr val="tx1"/>
          </a:solidFill>
          <a:latin typeface="+mn-lt"/>
          <a:ea typeface="+mn-ea"/>
          <a:cs typeface="+mn-cs"/>
        </a:defRPr>
      </a:lvl1pPr>
      <a:lvl2pPr marL="1828636" algn="l" defTabSz="3657270" rtl="0" eaLnBrk="1" latinLnBrk="0" hangingPunct="1">
        <a:defRPr sz="7166" kern="1200">
          <a:solidFill>
            <a:schemeClr val="tx1"/>
          </a:solidFill>
          <a:latin typeface="+mn-lt"/>
          <a:ea typeface="+mn-ea"/>
          <a:cs typeface="+mn-cs"/>
        </a:defRPr>
      </a:lvl2pPr>
      <a:lvl3pPr marL="3657270" algn="l" defTabSz="3657270" rtl="0" eaLnBrk="1" latinLnBrk="0" hangingPunct="1">
        <a:defRPr sz="7166" kern="1200">
          <a:solidFill>
            <a:schemeClr val="tx1"/>
          </a:solidFill>
          <a:latin typeface="+mn-lt"/>
          <a:ea typeface="+mn-ea"/>
          <a:cs typeface="+mn-cs"/>
        </a:defRPr>
      </a:lvl3pPr>
      <a:lvl4pPr marL="5485906" algn="l" defTabSz="3657270" rtl="0" eaLnBrk="1" latinLnBrk="0" hangingPunct="1">
        <a:defRPr sz="7166" kern="1200">
          <a:solidFill>
            <a:schemeClr val="tx1"/>
          </a:solidFill>
          <a:latin typeface="+mn-lt"/>
          <a:ea typeface="+mn-ea"/>
          <a:cs typeface="+mn-cs"/>
        </a:defRPr>
      </a:lvl4pPr>
      <a:lvl5pPr marL="7314542" algn="l" defTabSz="3657270" rtl="0" eaLnBrk="1" latinLnBrk="0" hangingPunct="1">
        <a:defRPr sz="7166" kern="1200">
          <a:solidFill>
            <a:schemeClr val="tx1"/>
          </a:solidFill>
          <a:latin typeface="+mn-lt"/>
          <a:ea typeface="+mn-ea"/>
          <a:cs typeface="+mn-cs"/>
        </a:defRPr>
      </a:lvl5pPr>
      <a:lvl6pPr marL="9143178" algn="l" defTabSz="3657270" rtl="0" eaLnBrk="1" latinLnBrk="0" hangingPunct="1">
        <a:defRPr sz="7166" kern="1200">
          <a:solidFill>
            <a:schemeClr val="tx1"/>
          </a:solidFill>
          <a:latin typeface="+mn-lt"/>
          <a:ea typeface="+mn-ea"/>
          <a:cs typeface="+mn-cs"/>
        </a:defRPr>
      </a:lvl6pPr>
      <a:lvl7pPr marL="10971814" algn="l" defTabSz="3657270" rtl="0" eaLnBrk="1" latinLnBrk="0" hangingPunct="1">
        <a:defRPr sz="7166" kern="1200">
          <a:solidFill>
            <a:schemeClr val="tx1"/>
          </a:solidFill>
          <a:latin typeface="+mn-lt"/>
          <a:ea typeface="+mn-ea"/>
          <a:cs typeface="+mn-cs"/>
        </a:defRPr>
      </a:lvl7pPr>
      <a:lvl8pPr marL="12800448" algn="l" defTabSz="3657270" rtl="0" eaLnBrk="1" latinLnBrk="0" hangingPunct="1">
        <a:defRPr sz="7166" kern="1200">
          <a:solidFill>
            <a:schemeClr val="tx1"/>
          </a:solidFill>
          <a:latin typeface="+mn-lt"/>
          <a:ea typeface="+mn-ea"/>
          <a:cs typeface="+mn-cs"/>
        </a:defRPr>
      </a:lvl8pPr>
      <a:lvl9pPr marL="14629084" algn="l" defTabSz="3657270" rtl="0" eaLnBrk="1" latinLnBrk="0" hangingPunct="1">
        <a:defRPr sz="71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mailto:anshumali@rice.edu" TargetMode="External"/><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jp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chemeClr val="accent1">
                <a:lumMod val="5000"/>
                <a:lumOff val="95000"/>
                <a:alpha val="14000"/>
              </a:schemeClr>
            </a:gs>
            <a:gs pos="0">
              <a:schemeClr val="accent1">
                <a:lumMod val="45000"/>
                <a:lumOff val="55000"/>
              </a:schemeClr>
            </a:gs>
            <a:gs pos="100000">
              <a:schemeClr val="accent1">
                <a:lumMod val="45000"/>
                <a:lumOff val="55000"/>
              </a:schemeClr>
            </a:gs>
            <a:gs pos="96000">
              <a:schemeClr val="accent1">
                <a:alpha val="0"/>
                <a:lumMod val="25000"/>
                <a:lumOff val="75000"/>
              </a:schemeClr>
            </a:gs>
          </a:gsLst>
          <a:lin ang="16200000" scaled="1"/>
          <a:tileRect/>
        </a:gradFill>
        <a:effectLst/>
      </p:bgPr>
    </p:bg>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7E82276B-2DBE-4647-BDDA-63383D1B21BB}"/>
              </a:ext>
            </a:extLst>
          </p:cNvPr>
          <p:cNvSpPr/>
          <p:nvPr/>
        </p:nvSpPr>
        <p:spPr>
          <a:xfrm>
            <a:off x="0" y="3949304"/>
            <a:ext cx="36576000" cy="652912"/>
          </a:xfrm>
          <a:prstGeom prst="roundRect">
            <a:avLst>
              <a:gd name="adj" fmla="val 2963"/>
            </a:avLst>
          </a:prstGeom>
          <a:gradFill>
            <a:gsLst>
              <a:gs pos="6000">
                <a:schemeClr val="accent1">
                  <a:lumMod val="5000"/>
                  <a:lumOff val="95000"/>
                  <a:alpha val="13000"/>
                </a:schemeClr>
              </a:gs>
              <a:gs pos="0">
                <a:schemeClr val="accent1">
                  <a:lumMod val="45000"/>
                  <a:lumOff val="55000"/>
                </a:schemeClr>
              </a:gs>
              <a:gs pos="100000">
                <a:schemeClr val="accent1">
                  <a:lumMod val="45000"/>
                  <a:lumOff val="55000"/>
                </a:schemeClr>
              </a:gs>
              <a:gs pos="100000">
                <a:schemeClr val="accent1">
                  <a:alpha val="0"/>
                  <a:lumMod val="25000"/>
                  <a:lumOff val="75000"/>
                </a:schemeClr>
              </a:gs>
            </a:gsLst>
            <a:lin ang="16200000" scaled="1"/>
          </a:gradFill>
          <a:ln w="3175">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1"/>
          </a:p>
        </p:txBody>
      </p:sp>
      <p:sp>
        <p:nvSpPr>
          <p:cNvPr id="19" name="Rounded Rectangle 18">
            <a:extLst>
              <a:ext uri="{FF2B5EF4-FFF2-40B4-BE49-F238E27FC236}">
                <a16:creationId xmlns:a16="http://schemas.microsoft.com/office/drawing/2014/main" id="{C1604917-F537-0E48-B761-AFF546DD8314}"/>
              </a:ext>
            </a:extLst>
          </p:cNvPr>
          <p:cNvSpPr/>
          <p:nvPr/>
        </p:nvSpPr>
        <p:spPr>
          <a:xfrm>
            <a:off x="-1" y="4623958"/>
            <a:ext cx="12739806" cy="21385643"/>
          </a:xfrm>
          <a:prstGeom prst="roundRect">
            <a:avLst>
              <a:gd name="adj" fmla="val 2963"/>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1"/>
          </a:p>
        </p:txBody>
      </p:sp>
      <p:sp>
        <p:nvSpPr>
          <p:cNvPr id="2" name="Text Placeholder 1"/>
          <p:cNvSpPr>
            <a:spLocks noGrp="1"/>
          </p:cNvSpPr>
          <p:nvPr>
            <p:ph type="body" sz="quarter" idx="10"/>
          </p:nvPr>
        </p:nvSpPr>
        <p:spPr>
          <a:xfrm>
            <a:off x="141800" y="5315402"/>
            <a:ext cx="12368380" cy="7999027"/>
          </a:xfrm>
        </p:spPr>
        <p:txBody>
          <a:bodyPr/>
          <a:lstStyle/>
          <a:p>
            <a:r>
              <a:rPr lang="en-US" sz="2700" b="1" dirty="0"/>
              <a:t>This work proposes SOLAR, a </a:t>
            </a:r>
            <a:r>
              <a:rPr lang="en-US" sz="2700" b="1" i="0" dirty="0">
                <a:effectLst/>
              </a:rPr>
              <a:t>high-dimensional and ultra-sparse embedding learning method, which is a significantly superior alternative to dense low-dimensional embedding for both query efficiency and accuracy in Search Engines. The advantage is 4-fold</a:t>
            </a:r>
            <a:endParaRPr lang="en-US" sz="2700" b="1" dirty="0"/>
          </a:p>
          <a:p>
            <a:pPr marL="380985" indent="-380985">
              <a:buFont typeface="Arial" panose="020B0604020202020204" pitchFamily="34" charset="0"/>
              <a:buChar char="•"/>
            </a:pPr>
            <a:r>
              <a:rPr lang="en-US" sz="2700" b="0" i="0" dirty="0">
                <a:effectLst/>
              </a:rPr>
              <a:t>Matrix Multiplication is replaced by cheap Inverted-Index Lookups</a:t>
            </a:r>
          </a:p>
          <a:p>
            <a:pPr marL="380985" indent="-380985">
              <a:buFont typeface="Arial" panose="020B0604020202020204" pitchFamily="34" charset="0"/>
              <a:buChar char="•"/>
            </a:pPr>
            <a:r>
              <a:rPr lang="en-US" sz="2700" b="0" i="0" dirty="0">
                <a:effectLst/>
              </a:rPr>
              <a:t>Load-balanced Inverted Indexes</a:t>
            </a:r>
          </a:p>
          <a:p>
            <a:pPr marL="380985" indent="-380985">
              <a:buFont typeface="Arial" panose="020B0604020202020204" pitchFamily="34" charset="0"/>
              <a:buChar char="•"/>
            </a:pPr>
            <a:r>
              <a:rPr lang="en-US" sz="2700" b="0" i="0" dirty="0">
                <a:effectLst/>
              </a:rPr>
              <a:t>Lower Embedding Memory</a:t>
            </a:r>
          </a:p>
          <a:p>
            <a:pPr marL="380985" indent="-380985">
              <a:buFont typeface="Arial" panose="020B0604020202020204" pitchFamily="34" charset="0"/>
              <a:buChar char="•"/>
            </a:pPr>
            <a:r>
              <a:rPr lang="en-US" sz="2700" b="0" i="0" dirty="0">
                <a:effectLst/>
              </a:rPr>
              <a:t>Zero-communication distributed training of embeddings</a:t>
            </a:r>
            <a:endParaRPr lang="en-US" sz="2700" dirty="0"/>
          </a:p>
          <a:p>
            <a:endParaRPr lang="en-US" sz="2700" b="1" dirty="0"/>
          </a:p>
          <a:p>
            <a:r>
              <a:rPr lang="en-US" sz="2700" b="1" dirty="0"/>
              <a:t>Unique Design Choices</a:t>
            </a:r>
            <a:r>
              <a:rPr lang="en-US" sz="2700" dirty="0"/>
              <a:t>: </a:t>
            </a:r>
          </a:p>
          <a:p>
            <a:pPr marL="285739" indent="-285739">
              <a:buFont typeface="Arial" panose="020B0604020202020204" pitchFamily="34" charset="0"/>
              <a:buChar char="•"/>
            </a:pPr>
            <a:r>
              <a:rPr lang="en-US" sz="2700" dirty="0"/>
              <a:t>Training a high dimensional embeddings needs huge memory. To facilitate trivial distribution across GPUs, we design label embeddings to be </a:t>
            </a:r>
            <a:r>
              <a:rPr lang="en-US" sz="2700" dirty="0">
                <a:solidFill>
                  <a:schemeClr val="accent6"/>
                </a:solidFill>
              </a:rPr>
              <a:t>super-sparse</a:t>
            </a:r>
            <a:r>
              <a:rPr lang="en-US" sz="2700" dirty="0"/>
              <a:t> and </a:t>
            </a:r>
            <a:r>
              <a:rPr lang="en-US" sz="2700" dirty="0">
                <a:solidFill>
                  <a:schemeClr val="accent6"/>
                </a:solidFill>
              </a:rPr>
              <a:t>orthogonal</a:t>
            </a:r>
            <a:r>
              <a:rPr lang="en-US" sz="2700" dirty="0"/>
              <a:t>.</a:t>
            </a:r>
          </a:p>
          <a:p>
            <a:pPr marL="285739" indent="-285739">
              <a:buFont typeface="Arial" panose="020B0604020202020204" pitchFamily="34" charset="0"/>
              <a:buChar char="•"/>
            </a:pPr>
            <a:r>
              <a:rPr lang="en-US" sz="2700" dirty="0"/>
              <a:t>We </a:t>
            </a:r>
            <a:r>
              <a:rPr lang="en-US" sz="2700" dirty="0">
                <a:solidFill>
                  <a:schemeClr val="accent6"/>
                </a:solidFill>
              </a:rPr>
              <a:t>spread out </a:t>
            </a:r>
            <a:r>
              <a:rPr lang="en-US" sz="2700" dirty="0"/>
              <a:t>the non-zeros of label vectors uniformly across the high dimensional space and </a:t>
            </a:r>
            <a:r>
              <a:rPr lang="en-US" sz="2700" b="1" dirty="0">
                <a:solidFill>
                  <a:schemeClr val="accent6"/>
                </a:solidFill>
              </a:rPr>
              <a:t>fix</a:t>
            </a:r>
            <a:r>
              <a:rPr lang="en-US" sz="2700" dirty="0"/>
              <a:t> the label vectors and only learn the query vectors.</a:t>
            </a:r>
          </a:p>
          <a:p>
            <a:endParaRPr lang="en-US" dirty="0"/>
          </a:p>
        </p:txBody>
      </p:sp>
      <p:sp>
        <p:nvSpPr>
          <p:cNvPr id="3" name="Text Placeholder 2"/>
          <p:cNvSpPr>
            <a:spLocks noGrp="1"/>
          </p:cNvSpPr>
          <p:nvPr>
            <p:ph type="body" sz="quarter" idx="11"/>
          </p:nvPr>
        </p:nvSpPr>
        <p:spPr>
          <a:xfrm>
            <a:off x="383062" y="4592636"/>
            <a:ext cx="11763066" cy="723267"/>
          </a:xfrm>
        </p:spPr>
        <p:txBody>
          <a:bodyPr/>
          <a:lstStyle/>
          <a:p>
            <a:r>
              <a:rPr lang="en-US" sz="3500" dirty="0"/>
              <a:t>Problem Statement</a:t>
            </a:r>
          </a:p>
        </p:txBody>
      </p:sp>
      <p:sp>
        <p:nvSpPr>
          <p:cNvPr id="6" name="Text Placeholder 5"/>
          <p:cNvSpPr>
            <a:spLocks noGrp="1"/>
          </p:cNvSpPr>
          <p:nvPr>
            <p:ph type="body" sz="quarter" idx="22"/>
          </p:nvPr>
        </p:nvSpPr>
        <p:spPr>
          <a:xfrm>
            <a:off x="13006138" y="4750392"/>
            <a:ext cx="11169008" cy="723267"/>
          </a:xfrm>
        </p:spPr>
        <p:txBody>
          <a:bodyPr/>
          <a:lstStyle/>
          <a:p>
            <a:r>
              <a:rPr lang="en-US" sz="3500" dirty="0"/>
              <a:t>Training</a:t>
            </a:r>
          </a:p>
        </p:txBody>
      </p:sp>
      <p:sp>
        <p:nvSpPr>
          <p:cNvPr id="11" name="Text Placeholder 10"/>
          <p:cNvSpPr>
            <a:spLocks noGrp="1"/>
          </p:cNvSpPr>
          <p:nvPr>
            <p:ph type="body" sz="quarter" idx="27"/>
          </p:nvPr>
        </p:nvSpPr>
        <p:spPr>
          <a:xfrm>
            <a:off x="26561909" y="11880117"/>
            <a:ext cx="8372515" cy="723267"/>
          </a:xfrm>
        </p:spPr>
        <p:txBody>
          <a:bodyPr/>
          <a:lstStyle/>
          <a:p>
            <a:r>
              <a:rPr lang="en-US" sz="3500" dirty="0"/>
              <a:t>Extreme Classification Datasets</a:t>
            </a:r>
          </a:p>
        </p:txBody>
      </p:sp>
      <p:sp>
        <p:nvSpPr>
          <p:cNvPr id="14" name="Text Placeholder 13"/>
          <p:cNvSpPr>
            <a:spLocks noGrp="1"/>
          </p:cNvSpPr>
          <p:nvPr>
            <p:ph type="body" sz="quarter" idx="30"/>
          </p:nvPr>
        </p:nvSpPr>
        <p:spPr>
          <a:xfrm>
            <a:off x="25138205" y="23141301"/>
            <a:ext cx="11792438" cy="1166836"/>
          </a:xfrm>
        </p:spPr>
        <p:txBody>
          <a:bodyPr/>
          <a:lstStyle/>
          <a:p>
            <a:r>
              <a:rPr lang="en-US" dirty="0"/>
              <a:t>[1] Medini, Tharun, et al. “SOLAR: Sparse Orthogonal Learned And Random”, ICLR 2021 .</a:t>
            </a:r>
          </a:p>
          <a:p>
            <a:r>
              <a:rPr lang="en-US" dirty="0"/>
              <a:t>[2] Medini, Tharun, et al. “MACH: Extreme Classification in Log-Memory”,  </a:t>
            </a:r>
            <a:r>
              <a:rPr lang="en-US" dirty="0" err="1"/>
              <a:t>NeurIPS</a:t>
            </a:r>
            <a:r>
              <a:rPr lang="en-US" dirty="0"/>
              <a:t> 2019</a:t>
            </a:r>
            <a:r>
              <a:rPr lang="en-US" i="1" dirty="0"/>
              <a:t> .</a:t>
            </a:r>
            <a:endParaRPr lang="en-US" dirty="0"/>
          </a:p>
        </p:txBody>
      </p:sp>
      <p:sp>
        <p:nvSpPr>
          <p:cNvPr id="17" name="Text Placeholder 16"/>
          <p:cNvSpPr>
            <a:spLocks noGrp="1"/>
          </p:cNvSpPr>
          <p:nvPr>
            <p:ph type="body" sz="quarter" idx="151"/>
          </p:nvPr>
        </p:nvSpPr>
        <p:spPr>
          <a:xfrm>
            <a:off x="4828267" y="2088971"/>
            <a:ext cx="26665807" cy="1066800"/>
          </a:xfrm>
        </p:spPr>
        <p:txBody>
          <a:bodyPr>
            <a:normAutofit/>
          </a:bodyPr>
          <a:lstStyle/>
          <a:p>
            <a:r>
              <a:rPr lang="en-US" sz="4000" dirty="0"/>
              <a:t>Tharun Medini</a:t>
            </a:r>
            <a:r>
              <a:rPr lang="en-US" sz="4000" baseline="30000" dirty="0"/>
              <a:t>1</a:t>
            </a:r>
            <a:r>
              <a:rPr lang="en-US" sz="4000" dirty="0"/>
              <a:t>, Beidi Chen</a:t>
            </a:r>
            <a:r>
              <a:rPr lang="en-US" sz="4000" baseline="30000" dirty="0"/>
              <a:t>2</a:t>
            </a:r>
            <a:r>
              <a:rPr lang="en-US" sz="4000" dirty="0"/>
              <a:t>, Anshumali Shrivastava</a:t>
            </a:r>
            <a:r>
              <a:rPr lang="en-US" sz="4000" baseline="30000" dirty="0"/>
              <a:t>1</a:t>
            </a:r>
          </a:p>
        </p:txBody>
      </p:sp>
      <p:sp>
        <p:nvSpPr>
          <p:cNvPr id="18" name="Text Placeholder 17"/>
          <p:cNvSpPr>
            <a:spLocks noGrp="1"/>
          </p:cNvSpPr>
          <p:nvPr>
            <p:ph type="body" sz="quarter" idx="153"/>
          </p:nvPr>
        </p:nvSpPr>
        <p:spPr>
          <a:xfrm>
            <a:off x="4923709" y="427284"/>
            <a:ext cx="26665807" cy="1364978"/>
          </a:xfrm>
        </p:spPr>
        <p:txBody>
          <a:bodyPr>
            <a:noAutofit/>
          </a:bodyPr>
          <a:lstStyle/>
          <a:p>
            <a:r>
              <a:rPr lang="en-US" sz="6400" i="0" dirty="0">
                <a:effectLst/>
              </a:rPr>
              <a:t>SOLAR: SPARSE ORTHOGONAL LEARNED AND RANDOM EMBEDDINGS</a:t>
            </a:r>
            <a:endParaRPr lang="en-US" sz="6400" dirty="0"/>
          </a:p>
        </p:txBody>
      </p:sp>
      <p:sp>
        <p:nvSpPr>
          <p:cNvPr id="20" name="Rounded Rectangle 19">
            <a:extLst>
              <a:ext uri="{FF2B5EF4-FFF2-40B4-BE49-F238E27FC236}">
                <a16:creationId xmlns:a16="http://schemas.microsoft.com/office/drawing/2014/main" id="{5B6872FE-3F32-A540-A980-68AC66250EFB}"/>
              </a:ext>
            </a:extLst>
          </p:cNvPr>
          <p:cNvSpPr/>
          <p:nvPr/>
        </p:nvSpPr>
        <p:spPr>
          <a:xfrm>
            <a:off x="13084523" y="4642101"/>
            <a:ext cx="11136193" cy="21385643"/>
          </a:xfrm>
          <a:prstGeom prst="roundRect">
            <a:avLst>
              <a:gd name="adj" fmla="val 2963"/>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1"/>
          </a:p>
        </p:txBody>
      </p:sp>
      <p:sp>
        <p:nvSpPr>
          <p:cNvPr id="21" name="Rounded Rectangle 20">
            <a:extLst>
              <a:ext uri="{FF2B5EF4-FFF2-40B4-BE49-F238E27FC236}">
                <a16:creationId xmlns:a16="http://schemas.microsoft.com/office/drawing/2014/main" id="{7E52F7D8-AD67-F642-B7C3-57E84C303E10}"/>
              </a:ext>
            </a:extLst>
          </p:cNvPr>
          <p:cNvSpPr/>
          <p:nvPr/>
        </p:nvSpPr>
        <p:spPr>
          <a:xfrm>
            <a:off x="24544528" y="4616700"/>
            <a:ext cx="11886328" cy="21385643"/>
          </a:xfrm>
          <a:prstGeom prst="roundRect">
            <a:avLst>
              <a:gd name="adj" fmla="val 2963"/>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1"/>
          </a:p>
        </p:txBody>
      </p:sp>
      <p:sp>
        <p:nvSpPr>
          <p:cNvPr id="27" name="Text Placeholder 12">
            <a:extLst>
              <a:ext uri="{FF2B5EF4-FFF2-40B4-BE49-F238E27FC236}">
                <a16:creationId xmlns:a16="http://schemas.microsoft.com/office/drawing/2014/main" id="{0856E246-7700-C94F-81A8-C0BD2042D3B8}"/>
              </a:ext>
            </a:extLst>
          </p:cNvPr>
          <p:cNvSpPr txBox="1">
            <a:spLocks/>
          </p:cNvSpPr>
          <p:nvPr/>
        </p:nvSpPr>
        <p:spPr>
          <a:xfrm>
            <a:off x="24685051" y="22688881"/>
            <a:ext cx="11730844" cy="628307"/>
          </a:xfrm>
          <a:prstGeom prst="rect">
            <a:avLst/>
          </a:prstGeom>
          <a:noFill/>
        </p:spPr>
        <p:txBody>
          <a:bodyPr wrap="square" lIns="76197" tIns="76197" rIns="76197" bIns="76197"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83" dirty="0"/>
              <a:t>References</a:t>
            </a:r>
          </a:p>
        </p:txBody>
      </p:sp>
      <p:sp>
        <p:nvSpPr>
          <p:cNvPr id="63" name="Text Placeholder 3">
            <a:extLst>
              <a:ext uri="{FF2B5EF4-FFF2-40B4-BE49-F238E27FC236}">
                <a16:creationId xmlns:a16="http://schemas.microsoft.com/office/drawing/2014/main" id="{CCE0A41A-A2C1-1545-8021-00A6157DBB59}"/>
              </a:ext>
            </a:extLst>
          </p:cNvPr>
          <p:cNvSpPr txBox="1">
            <a:spLocks/>
          </p:cNvSpPr>
          <p:nvPr/>
        </p:nvSpPr>
        <p:spPr>
          <a:xfrm>
            <a:off x="444457" y="12561922"/>
            <a:ext cx="11763066" cy="1231100"/>
          </a:xfrm>
          <a:prstGeom prst="rect">
            <a:avLst/>
          </a:prstGeom>
          <a:noFill/>
        </p:spPr>
        <p:txBody>
          <a:bodyPr wrap="square" lIns="76197" tIns="76197" rIns="76197" bIns="76197"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500" dirty="0"/>
              <a:t>Our Proposal: SOLAR (Sparse Orthogonal Learned and Random Embedding)</a:t>
            </a:r>
          </a:p>
        </p:txBody>
      </p:sp>
      <p:sp>
        <p:nvSpPr>
          <p:cNvPr id="64" name="Text Placeholder 14">
            <a:extLst>
              <a:ext uri="{FF2B5EF4-FFF2-40B4-BE49-F238E27FC236}">
                <a16:creationId xmlns:a16="http://schemas.microsoft.com/office/drawing/2014/main" id="{F404784F-D6B1-8B4B-B256-CF2BB82DBE5B}"/>
              </a:ext>
            </a:extLst>
          </p:cNvPr>
          <p:cNvSpPr txBox="1">
            <a:spLocks/>
          </p:cNvSpPr>
          <p:nvPr/>
        </p:nvSpPr>
        <p:spPr>
          <a:xfrm>
            <a:off x="160105" y="13589899"/>
            <a:ext cx="12368379" cy="13644807"/>
          </a:xfrm>
          <a:prstGeom prst="rect">
            <a:avLst/>
          </a:prstGeom>
        </p:spPr>
        <p:txBody>
          <a:bodyPr wrap="square" lIns="190491" tIns="190491" rIns="190491" bIns="190491">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285739" indent="-285739">
              <a:buFont typeface="Arial" panose="020B0604020202020204" pitchFamily="34" charset="0"/>
              <a:buChar char="•"/>
            </a:pPr>
            <a:r>
              <a:rPr lang="en-US" sz="2600" b="1" u="sng" dirty="0"/>
              <a:t>Notations:</a:t>
            </a:r>
            <a:r>
              <a:rPr lang="en-US" sz="2667" dirty="0"/>
              <a:t> </a:t>
            </a:r>
            <a:r>
              <a:rPr lang="en-US" b="1" dirty="0"/>
              <a:t>N</a:t>
            </a:r>
            <a:r>
              <a:rPr lang="en-US" dirty="0"/>
              <a:t> denotes the total number of labels. </a:t>
            </a:r>
            <a:r>
              <a:rPr lang="en-US" b="1" dirty="0"/>
              <a:t>D</a:t>
            </a:r>
            <a:r>
              <a:rPr lang="en-US" dirty="0"/>
              <a:t> is the sparse vector dimension. </a:t>
            </a:r>
            <a:r>
              <a:rPr lang="en-US" b="1" dirty="0"/>
              <a:t>K</a:t>
            </a:r>
            <a:r>
              <a:rPr lang="en-US" dirty="0"/>
              <a:t> is the number of non-zeros in label vectors. </a:t>
            </a:r>
            <a:r>
              <a:rPr lang="en-US" b="1" dirty="0"/>
              <a:t>B=D/K</a:t>
            </a:r>
            <a:r>
              <a:rPr lang="en-US" dirty="0"/>
              <a:t> is the number of buckets in each component of the vector.</a:t>
            </a:r>
          </a:p>
          <a:p>
            <a:pPr marL="285739" indent="-285739">
              <a:buFont typeface="Arial" panose="020B0604020202020204" pitchFamily="34" charset="0"/>
              <a:buChar char="•"/>
            </a:pPr>
            <a:r>
              <a:rPr lang="en-US" b="1" u="sng" dirty="0"/>
              <a:t>Preprocessing: </a:t>
            </a:r>
          </a:p>
          <a:p>
            <a:pPr marL="1771564" lvl="1" indent="-285739">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Partition D vector into K chunks</a:t>
            </a:r>
          </a:p>
          <a:p>
            <a:pPr marL="1771564" lvl="1" indent="-285739">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Each chunk has B buckets with exactly one non-zero index</a:t>
            </a:r>
          </a:p>
          <a:p>
            <a:pPr marL="1771564" lvl="1" indent="-285739">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The single non-zero index is picked randomly in the range of B for each of the K components</a:t>
            </a:r>
          </a:p>
          <a:p>
            <a:pPr marL="1771564" lvl="1" indent="-285739">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The expected dot-product between any two label vectors l</a:t>
            </a:r>
            <a:r>
              <a:rPr lang="en-US" baseline="-25000" dirty="0">
                <a:solidFill>
                  <a:schemeClr val="accent5">
                    <a:lumMod val="50000"/>
                  </a:schemeClr>
                </a:solidFill>
                <a:latin typeface="Times New Roman" panose="02020603050405020304" pitchFamily="18" charset="0"/>
                <a:cs typeface="Times New Roman" panose="02020603050405020304" pitchFamily="18" charset="0"/>
              </a:rPr>
              <a:t>i</a:t>
            </a:r>
            <a:r>
              <a:rPr lang="en-US" dirty="0">
                <a:solidFill>
                  <a:schemeClr val="accent5">
                    <a:lumMod val="50000"/>
                  </a:schemeClr>
                </a:solidFill>
                <a:latin typeface="Times New Roman" panose="02020603050405020304" pitchFamily="18" charset="0"/>
                <a:cs typeface="Times New Roman" panose="02020603050405020304" pitchFamily="18" charset="0"/>
              </a:rPr>
              <a:t> and </a:t>
            </a:r>
            <a:r>
              <a:rPr lang="en-US" dirty="0" err="1">
                <a:solidFill>
                  <a:schemeClr val="accent5">
                    <a:lumMod val="50000"/>
                  </a:schemeClr>
                </a:solidFill>
                <a:latin typeface="Times New Roman" panose="02020603050405020304" pitchFamily="18" charset="0"/>
                <a:cs typeface="Times New Roman" panose="02020603050405020304" pitchFamily="18" charset="0"/>
              </a:rPr>
              <a:t>l</a:t>
            </a:r>
            <a:r>
              <a:rPr lang="en-US" baseline="-25000" dirty="0" err="1">
                <a:solidFill>
                  <a:schemeClr val="accent5">
                    <a:lumMod val="50000"/>
                  </a:schemeClr>
                </a:solidFill>
                <a:latin typeface="Times New Roman" panose="02020603050405020304" pitchFamily="18" charset="0"/>
                <a:cs typeface="Times New Roman" panose="02020603050405020304" pitchFamily="18" charset="0"/>
              </a:rPr>
              <a:t>j</a:t>
            </a:r>
            <a:r>
              <a:rPr lang="en-US" dirty="0">
                <a:solidFill>
                  <a:schemeClr val="accent5">
                    <a:lumMod val="50000"/>
                  </a:schemeClr>
                </a:solidFill>
                <a:latin typeface="Times New Roman" panose="02020603050405020304" pitchFamily="18" charset="0"/>
                <a:cs typeface="Times New Roman" panose="02020603050405020304" pitchFamily="18" charset="0"/>
              </a:rPr>
              <a:t> is</a:t>
            </a:r>
          </a:p>
          <a:p>
            <a:pPr marL="1771564" lvl="1" indent="-285739">
              <a:buFont typeface="Arial" panose="020B0604020202020204" pitchFamily="34" charset="0"/>
              <a:buChar char="•"/>
            </a:pP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pPr lvl="1" indent="0">
              <a:buNone/>
            </a:pP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1" u="sng"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u="sng" dirty="0">
                <a:solidFill>
                  <a:schemeClr val="accent5">
                    <a:lumMod val="50000"/>
                  </a:schemeClr>
                </a:solidFill>
                <a:latin typeface="Times New Roman" panose="02020603050405020304" pitchFamily="18" charset="0"/>
                <a:cs typeface="Times New Roman" panose="02020603050405020304" pitchFamily="18" charset="0"/>
              </a:rPr>
              <a:t>Training:</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Lookup all true label vectors for an input</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Perform an </a:t>
            </a:r>
            <a:r>
              <a:rPr lang="en-US" b="1" dirty="0">
                <a:solidFill>
                  <a:schemeClr val="accent5">
                    <a:lumMod val="50000"/>
                  </a:schemeClr>
                </a:solidFill>
                <a:latin typeface="Times New Roman" panose="02020603050405020304" pitchFamily="18" charset="0"/>
                <a:cs typeface="Times New Roman" panose="02020603050405020304" pitchFamily="18" charset="0"/>
              </a:rPr>
              <a:t>‘OR’ </a:t>
            </a:r>
            <a:r>
              <a:rPr lang="en-US" dirty="0">
                <a:solidFill>
                  <a:schemeClr val="accent5">
                    <a:lumMod val="50000"/>
                  </a:schemeClr>
                </a:solidFill>
                <a:latin typeface="Times New Roman" panose="02020603050405020304" pitchFamily="18" charset="0"/>
                <a:cs typeface="Times New Roman" panose="02020603050405020304" pitchFamily="18" charset="0"/>
              </a:rPr>
              <a:t>operation over the respective sparse vectors</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Partition the combined label vector into </a:t>
            </a:r>
            <a:r>
              <a:rPr lang="en-US" b="1" dirty="0">
                <a:solidFill>
                  <a:schemeClr val="accent5">
                    <a:lumMod val="50000"/>
                  </a:schemeClr>
                </a:solidFill>
                <a:latin typeface="Times New Roman" panose="02020603050405020304" pitchFamily="18" charset="0"/>
                <a:cs typeface="Times New Roman" panose="02020603050405020304" pitchFamily="18" charset="0"/>
              </a:rPr>
              <a:t>K</a:t>
            </a:r>
            <a:r>
              <a:rPr lang="en-US" dirty="0">
                <a:solidFill>
                  <a:schemeClr val="accent5">
                    <a:lumMod val="50000"/>
                  </a:schemeClr>
                </a:solidFill>
                <a:latin typeface="Times New Roman" panose="02020603050405020304" pitchFamily="18" charset="0"/>
                <a:cs typeface="Times New Roman" panose="02020603050405020304" pitchFamily="18" charset="0"/>
              </a:rPr>
              <a:t> chunks</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Train </a:t>
            </a:r>
            <a:r>
              <a:rPr lang="en-US" b="1" dirty="0">
                <a:solidFill>
                  <a:schemeClr val="accent5">
                    <a:lumMod val="50000"/>
                  </a:schemeClr>
                </a:solidFill>
                <a:latin typeface="Times New Roman" panose="02020603050405020304" pitchFamily="18" charset="0"/>
                <a:cs typeface="Times New Roman" panose="02020603050405020304" pitchFamily="18" charset="0"/>
              </a:rPr>
              <a:t>K</a:t>
            </a:r>
            <a:r>
              <a:rPr lang="en-US" dirty="0">
                <a:solidFill>
                  <a:schemeClr val="accent5">
                    <a:lumMod val="50000"/>
                  </a:schemeClr>
                </a:solidFill>
                <a:latin typeface="Times New Roman" panose="02020603050405020304" pitchFamily="18" charset="0"/>
                <a:cs typeface="Times New Roman" panose="02020603050405020304" pitchFamily="18" charset="0"/>
              </a:rPr>
              <a:t> feed-forward networks to predict one each of the </a:t>
            </a:r>
            <a:r>
              <a:rPr lang="en-US" b="1" dirty="0">
                <a:solidFill>
                  <a:schemeClr val="accent5">
                    <a:lumMod val="50000"/>
                  </a:schemeClr>
                </a:solidFill>
                <a:latin typeface="Times New Roman" panose="02020603050405020304" pitchFamily="18" charset="0"/>
                <a:cs typeface="Times New Roman" panose="02020603050405020304" pitchFamily="18" charset="0"/>
              </a:rPr>
              <a:t>K</a:t>
            </a:r>
            <a:r>
              <a:rPr lang="en-US" dirty="0">
                <a:solidFill>
                  <a:schemeClr val="accent5">
                    <a:lumMod val="50000"/>
                  </a:schemeClr>
                </a:solidFill>
                <a:latin typeface="Times New Roman" panose="02020603050405020304" pitchFamily="18" charset="0"/>
                <a:cs typeface="Times New Roman" panose="02020603050405020304" pitchFamily="18" charset="0"/>
              </a:rPr>
              <a:t> chunks</a:t>
            </a:r>
          </a:p>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b="1" u="sng" dirty="0"/>
              <a:t>Inference:</a:t>
            </a:r>
            <a:endParaRPr lang="en-US" b="1" u="sng" dirty="0">
              <a:solidFill>
                <a:schemeClr val="accent5">
                  <a:lumMod val="50000"/>
                </a:schemeClr>
              </a:solidFill>
              <a:latin typeface="Times New Roman" panose="02020603050405020304" pitchFamily="18" charset="0"/>
              <a:cs typeface="Times New Roman" panose="02020603050405020304" pitchFamily="18" charset="0"/>
            </a:endParaRP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Pass an input through all </a:t>
            </a:r>
            <a:r>
              <a:rPr lang="en-US" b="1" dirty="0">
                <a:solidFill>
                  <a:schemeClr val="accent5">
                    <a:lumMod val="50000"/>
                  </a:schemeClr>
                </a:solidFill>
                <a:latin typeface="Times New Roman" panose="02020603050405020304" pitchFamily="18" charset="0"/>
                <a:cs typeface="Times New Roman" panose="02020603050405020304" pitchFamily="18" charset="0"/>
              </a:rPr>
              <a:t>K</a:t>
            </a:r>
            <a:r>
              <a:rPr lang="en-US" dirty="0">
                <a:solidFill>
                  <a:schemeClr val="accent5">
                    <a:lumMod val="50000"/>
                  </a:schemeClr>
                </a:solidFill>
                <a:latin typeface="Times New Roman" panose="02020603050405020304" pitchFamily="18" charset="0"/>
                <a:cs typeface="Times New Roman" panose="02020603050405020304" pitchFamily="18" charset="0"/>
              </a:rPr>
              <a:t> models</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Sort the </a:t>
            </a:r>
            <a:r>
              <a:rPr lang="en-US" b="1" dirty="0">
                <a:solidFill>
                  <a:schemeClr val="accent5">
                    <a:lumMod val="50000"/>
                  </a:schemeClr>
                </a:solidFill>
                <a:latin typeface="Times New Roman" panose="02020603050405020304" pitchFamily="18" charset="0"/>
                <a:cs typeface="Times New Roman" panose="02020603050405020304" pitchFamily="18" charset="0"/>
              </a:rPr>
              <a:t>B</a:t>
            </a:r>
            <a:r>
              <a:rPr lang="en-US" dirty="0">
                <a:solidFill>
                  <a:schemeClr val="accent5">
                    <a:lumMod val="50000"/>
                  </a:schemeClr>
                </a:solidFill>
                <a:latin typeface="Times New Roman" panose="02020603050405020304" pitchFamily="18" charset="0"/>
                <a:cs typeface="Times New Roman" panose="02020603050405020304" pitchFamily="18" charset="0"/>
              </a:rPr>
              <a:t> scores in each model to get top-m buckets</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Query the </a:t>
            </a:r>
            <a:r>
              <a:rPr lang="en-US" b="1" dirty="0">
                <a:solidFill>
                  <a:schemeClr val="accent5">
                    <a:lumMod val="50000"/>
                  </a:schemeClr>
                </a:solidFill>
                <a:latin typeface="Times New Roman" panose="02020603050405020304" pitchFamily="18" charset="0"/>
                <a:cs typeface="Times New Roman" panose="02020603050405020304" pitchFamily="18" charset="0"/>
              </a:rPr>
              <a:t>m*K</a:t>
            </a:r>
            <a:r>
              <a:rPr lang="en-US" dirty="0">
                <a:solidFill>
                  <a:schemeClr val="accent5">
                    <a:lumMod val="50000"/>
                  </a:schemeClr>
                </a:solidFill>
                <a:latin typeface="Times New Roman" panose="02020603050405020304" pitchFamily="18" charset="0"/>
                <a:cs typeface="Times New Roman" panose="02020603050405020304" pitchFamily="18" charset="0"/>
              </a:rPr>
              <a:t> buckets in the inverted index and get the union of all candidate labels</a:t>
            </a:r>
          </a:p>
          <a:p>
            <a:pPr marL="1828725" lvl="1" indent="-342900">
              <a:buFont typeface="Arial" panose="020B0604020202020204" pitchFamily="34" charset="0"/>
              <a:buChar char="•"/>
            </a:pPr>
            <a:r>
              <a:rPr lang="en-US" u="sng" dirty="0">
                <a:solidFill>
                  <a:schemeClr val="accent5">
                    <a:lumMod val="50000"/>
                  </a:schemeClr>
                </a:solidFill>
                <a:latin typeface="Times New Roman" panose="02020603050405020304" pitchFamily="18" charset="0"/>
                <a:cs typeface="Times New Roman" panose="02020603050405020304" pitchFamily="18" charset="0"/>
              </a:rPr>
              <a:t>Noisy candidates:</a:t>
            </a:r>
            <a:r>
              <a:rPr lang="en-US" dirty="0">
                <a:solidFill>
                  <a:schemeClr val="accent5">
                    <a:lumMod val="50000"/>
                  </a:schemeClr>
                </a:solidFill>
                <a:latin typeface="Times New Roman" panose="02020603050405020304" pitchFamily="18" charset="0"/>
                <a:cs typeface="Times New Roman" panose="02020603050405020304" pitchFamily="18" charset="0"/>
              </a:rPr>
              <a:t> Due to random initialization of label vectors, irrelevant labels are pooled together. We will omit all labels below a certain frequency threshold </a:t>
            </a:r>
            <a:r>
              <a:rPr lang="en-US" b="1" dirty="0">
                <a:solidFill>
                  <a:schemeClr val="accent5">
                    <a:lumMod val="50000"/>
                  </a:schemeClr>
                </a:solidFill>
                <a:latin typeface="Times New Roman" panose="02020603050405020304" pitchFamily="18" charset="0"/>
                <a:cs typeface="Times New Roman" panose="02020603050405020304" pitchFamily="18" charset="0"/>
              </a:rPr>
              <a:t>t</a:t>
            </a:r>
            <a:r>
              <a:rPr lang="en-US" dirty="0">
                <a:solidFill>
                  <a:schemeClr val="accent5">
                    <a:lumMod val="50000"/>
                  </a:schemeClr>
                </a:solidFill>
                <a:latin typeface="Times New Roman" panose="02020603050405020304" pitchFamily="18" charset="0"/>
                <a:cs typeface="Times New Roman" panose="02020603050405020304" pitchFamily="18" charset="0"/>
              </a:rPr>
              <a:t> across </a:t>
            </a:r>
            <a:r>
              <a:rPr lang="en-US" b="1" dirty="0">
                <a:solidFill>
                  <a:schemeClr val="accent5">
                    <a:lumMod val="50000"/>
                  </a:schemeClr>
                </a:solidFill>
                <a:latin typeface="Times New Roman" panose="02020603050405020304" pitchFamily="18" charset="0"/>
                <a:cs typeface="Times New Roman" panose="02020603050405020304" pitchFamily="18" charset="0"/>
              </a:rPr>
              <a:t>K</a:t>
            </a:r>
            <a:r>
              <a:rPr lang="en-US" dirty="0">
                <a:solidFill>
                  <a:schemeClr val="accent5">
                    <a:lumMod val="50000"/>
                  </a:schemeClr>
                </a:solidFill>
                <a:latin typeface="Times New Roman" panose="02020603050405020304" pitchFamily="18" charset="0"/>
                <a:cs typeface="Times New Roman" panose="02020603050405020304" pitchFamily="18" charset="0"/>
              </a:rPr>
              <a:t> models.</a:t>
            </a:r>
          </a:p>
          <a:p>
            <a:pPr marL="1828725" lvl="1" indent="-342900">
              <a:buFont typeface="Arial" panose="020B0604020202020204" pitchFamily="34" charset="0"/>
              <a:buChar char="•"/>
            </a:pPr>
            <a:r>
              <a:rPr lang="en-US" dirty="0">
                <a:solidFill>
                  <a:schemeClr val="accent5">
                    <a:lumMod val="50000"/>
                  </a:schemeClr>
                </a:solidFill>
                <a:latin typeface="Times New Roman" panose="02020603050405020304" pitchFamily="18" charset="0"/>
                <a:cs typeface="Times New Roman" panose="02020603050405020304" pitchFamily="18" charset="0"/>
              </a:rPr>
              <a:t>For each candidate, sum the predicted probability scores for the corresponding bucket and sort for the top results</a:t>
            </a:r>
          </a:p>
          <a:p>
            <a:pPr marL="1828725" lvl="1" indent="-342900">
              <a:buFont typeface="Arial" panose="020B0604020202020204" pitchFamily="34" charset="0"/>
              <a:buChar char="•"/>
            </a:pPr>
            <a:endParaRPr lang="en-US" u="sng" dirty="0">
              <a:solidFill>
                <a:schemeClr val="accent5">
                  <a:lumMod val="50000"/>
                </a:schemeClr>
              </a:solidFill>
              <a:latin typeface="Times New Roman" panose="02020603050405020304" pitchFamily="18" charset="0"/>
              <a:cs typeface="Times New Roman" panose="02020603050405020304" pitchFamily="18" charset="0"/>
            </a:endParaRPr>
          </a:p>
          <a:p>
            <a:endParaRPr lang="en-US" b="1" u="sng" dirty="0"/>
          </a:p>
        </p:txBody>
      </p:sp>
      <p:sp>
        <p:nvSpPr>
          <p:cNvPr id="74" name="Text Placeholder 12">
            <a:extLst>
              <a:ext uri="{FF2B5EF4-FFF2-40B4-BE49-F238E27FC236}">
                <a16:creationId xmlns:a16="http://schemas.microsoft.com/office/drawing/2014/main" id="{8D5A5833-7CDE-5B46-AD34-1A545BA00BE5}"/>
              </a:ext>
            </a:extLst>
          </p:cNvPr>
          <p:cNvSpPr txBox="1">
            <a:spLocks/>
          </p:cNvSpPr>
          <p:nvPr/>
        </p:nvSpPr>
        <p:spPr>
          <a:xfrm>
            <a:off x="24638418" y="24107636"/>
            <a:ext cx="11730844" cy="628307"/>
          </a:xfrm>
          <a:prstGeom prst="rect">
            <a:avLst/>
          </a:prstGeom>
          <a:noFill/>
        </p:spPr>
        <p:txBody>
          <a:bodyPr wrap="square" lIns="76197" tIns="76197" rIns="76197" bIns="76197"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83" dirty="0"/>
              <a:t>Contact</a:t>
            </a:r>
          </a:p>
        </p:txBody>
      </p:sp>
      <p:sp>
        <p:nvSpPr>
          <p:cNvPr id="75" name="Text Placeholder 13">
            <a:extLst>
              <a:ext uri="{FF2B5EF4-FFF2-40B4-BE49-F238E27FC236}">
                <a16:creationId xmlns:a16="http://schemas.microsoft.com/office/drawing/2014/main" id="{50383864-B74C-1041-A21A-78FB9F2C4B16}"/>
              </a:ext>
            </a:extLst>
          </p:cNvPr>
          <p:cNvSpPr txBox="1">
            <a:spLocks/>
          </p:cNvSpPr>
          <p:nvPr/>
        </p:nvSpPr>
        <p:spPr>
          <a:xfrm>
            <a:off x="24638418" y="24590777"/>
            <a:ext cx="11792438" cy="1474553"/>
          </a:xfrm>
          <a:prstGeom prst="rect">
            <a:avLst/>
          </a:prstGeom>
        </p:spPr>
        <p:txBody>
          <a:bodyPr wrap="square" lIns="190491" tIns="190491" rIns="190491" bIns="190491">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2083" dirty="0"/>
              <a:t>Tharun Medini: tharun.medini@rice.edu</a:t>
            </a:r>
          </a:p>
          <a:p>
            <a:pPr algn="ctr"/>
            <a:r>
              <a:rPr lang="en-US" sz="2083" dirty="0"/>
              <a:t>Anshumali Shrivastava: </a:t>
            </a:r>
            <a:r>
              <a:rPr lang="en-US" sz="2083" dirty="0">
                <a:hlinkClick r:id="rId3"/>
              </a:rPr>
              <a:t>anshumali@rice.edu</a:t>
            </a:r>
            <a:endParaRPr lang="en-US" sz="2083" dirty="0"/>
          </a:p>
          <a:p>
            <a:pPr algn="ctr"/>
            <a:r>
              <a:rPr lang="en-US" sz="2083" dirty="0"/>
              <a:t>RUSH-LAB: rush.rice.edu</a:t>
            </a:r>
          </a:p>
        </p:txBody>
      </p:sp>
      <p:pic>
        <p:nvPicPr>
          <p:cNvPr id="88" name="Picture 87">
            <a:extLst>
              <a:ext uri="{FF2B5EF4-FFF2-40B4-BE49-F238E27FC236}">
                <a16:creationId xmlns:a16="http://schemas.microsoft.com/office/drawing/2014/main" id="{69225E93-1DEF-FF4D-AC5B-1D54C39AE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0886" y="111521"/>
            <a:ext cx="2915009" cy="3363472"/>
          </a:xfrm>
          <a:prstGeom prst="rect">
            <a:avLst/>
          </a:prstGeom>
        </p:spPr>
      </p:pic>
      <p:sp>
        <p:nvSpPr>
          <p:cNvPr id="62" name="Text Placeholder 5"/>
          <p:cNvSpPr>
            <a:spLocks noGrp="1"/>
          </p:cNvSpPr>
          <p:nvPr>
            <p:ph type="body" sz="quarter" idx="22"/>
          </p:nvPr>
        </p:nvSpPr>
        <p:spPr>
          <a:xfrm>
            <a:off x="13295511" y="10599841"/>
            <a:ext cx="11169008" cy="659083"/>
          </a:xfrm>
        </p:spPr>
        <p:txBody>
          <a:bodyPr/>
          <a:lstStyle/>
          <a:p>
            <a:r>
              <a:rPr lang="en-US" dirty="0" err="1"/>
              <a:t>Multilabel</a:t>
            </a:r>
            <a:r>
              <a:rPr lang="en-US" dirty="0"/>
              <a:t> Datasets</a:t>
            </a:r>
          </a:p>
        </p:txBody>
      </p:sp>
      <p:sp>
        <p:nvSpPr>
          <p:cNvPr id="65" name="TextBox 64">
            <a:extLst>
              <a:ext uri="{FF2B5EF4-FFF2-40B4-BE49-F238E27FC236}">
                <a16:creationId xmlns:a16="http://schemas.microsoft.com/office/drawing/2014/main" id="{503930BE-16C9-473C-8BA4-1E534B8F8F5D}"/>
              </a:ext>
            </a:extLst>
          </p:cNvPr>
          <p:cNvSpPr txBox="1"/>
          <p:nvPr/>
        </p:nvSpPr>
        <p:spPr>
          <a:xfrm>
            <a:off x="19720902" y="13814453"/>
            <a:ext cx="2686739" cy="3170099"/>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Inverted-Index construction for the label vectors shown in the top figure. We construct one index for each of the </a:t>
            </a:r>
            <a:r>
              <a:rPr lang="en-US" sz="2000" b="1" i="0" dirty="0">
                <a:effectLst/>
                <a:latin typeface="Times New Roman" panose="02020603050405020304" pitchFamily="18" charset="0"/>
                <a:cs typeface="Times New Roman" panose="02020603050405020304" pitchFamily="18" charset="0"/>
              </a:rPr>
              <a:t>K</a:t>
            </a:r>
            <a:r>
              <a:rPr lang="en-US" sz="2000" b="0" i="0" dirty="0">
                <a:effectLst/>
                <a:latin typeface="Times New Roman" panose="02020603050405020304" pitchFamily="18" charset="0"/>
                <a:cs typeface="Times New Roman" panose="02020603050405020304" pitchFamily="18" charset="0"/>
              </a:rPr>
              <a:t> chunks. Each bucket will have the same number of labels by design (Load-Balanced)</a:t>
            </a:r>
            <a:endParaRPr lang="en-IN" sz="2000" dirty="0">
              <a:latin typeface="Times New Roman" panose="02020603050405020304" pitchFamily="18" charset="0"/>
              <a:cs typeface="Times New Roman" panose="02020603050405020304" pitchFamily="18" charset="0"/>
            </a:endParaRPr>
          </a:p>
        </p:txBody>
      </p:sp>
      <p:sp>
        <p:nvSpPr>
          <p:cNvPr id="66" name="Text Placeholder 3"/>
          <p:cNvSpPr>
            <a:spLocks noGrp="1"/>
          </p:cNvSpPr>
          <p:nvPr>
            <p:ph type="body" sz="quarter" idx="20"/>
          </p:nvPr>
        </p:nvSpPr>
        <p:spPr>
          <a:xfrm>
            <a:off x="12995505" y="17615416"/>
            <a:ext cx="11136193" cy="723267"/>
          </a:xfrm>
        </p:spPr>
        <p:txBody>
          <a:bodyPr/>
          <a:lstStyle/>
          <a:p>
            <a:r>
              <a:rPr lang="en-US" sz="3500" dirty="0"/>
              <a:t>Inference</a:t>
            </a:r>
          </a:p>
        </p:txBody>
      </p:sp>
      <p:sp>
        <p:nvSpPr>
          <p:cNvPr id="77" name="Text Placeholder 10"/>
          <p:cNvSpPr>
            <a:spLocks noGrp="1"/>
          </p:cNvSpPr>
          <p:nvPr>
            <p:ph type="body" sz="quarter" idx="27"/>
          </p:nvPr>
        </p:nvSpPr>
        <p:spPr>
          <a:xfrm>
            <a:off x="26509513" y="4820199"/>
            <a:ext cx="8372515" cy="723267"/>
          </a:xfrm>
        </p:spPr>
        <p:txBody>
          <a:bodyPr/>
          <a:lstStyle/>
          <a:p>
            <a:r>
              <a:rPr lang="en-US" sz="3500" dirty="0"/>
              <a:t>Product-to-Product Recommendation</a:t>
            </a:r>
          </a:p>
        </p:txBody>
      </p:sp>
      <p:sp>
        <p:nvSpPr>
          <p:cNvPr id="5" name="Text Placeholder 4">
            <a:extLst>
              <a:ext uri="{FF2B5EF4-FFF2-40B4-BE49-F238E27FC236}">
                <a16:creationId xmlns:a16="http://schemas.microsoft.com/office/drawing/2014/main" id="{9A2AF7E8-4253-4F2A-B2C3-C6BF75F6884A}"/>
              </a:ext>
            </a:extLst>
          </p:cNvPr>
          <p:cNvSpPr>
            <a:spLocks noGrp="1"/>
          </p:cNvSpPr>
          <p:nvPr>
            <p:ph type="body" sz="quarter" idx="150"/>
          </p:nvPr>
        </p:nvSpPr>
        <p:spPr>
          <a:xfrm>
            <a:off x="4828266" y="2926366"/>
            <a:ext cx="26665807" cy="1066800"/>
          </a:xfrm>
        </p:spPr>
        <p:txBody>
          <a:bodyPr>
            <a:normAutofit/>
          </a:bodyPr>
          <a:lstStyle/>
          <a:p>
            <a:r>
              <a:rPr lang="en-US" sz="3500" baseline="30000" dirty="0"/>
              <a:t>1</a:t>
            </a:r>
            <a:r>
              <a:rPr lang="en-US" sz="3500" dirty="0"/>
              <a:t>Rice University, </a:t>
            </a:r>
            <a:r>
              <a:rPr lang="en-US" sz="3500" baseline="30000" dirty="0"/>
              <a:t>2</a:t>
            </a:r>
            <a:r>
              <a:rPr lang="en-US" sz="3500" dirty="0"/>
              <a:t>Stanford University</a:t>
            </a:r>
          </a:p>
        </p:txBody>
      </p:sp>
      <p:pic>
        <p:nvPicPr>
          <p:cNvPr id="12" name="Picture 11" descr="A close up of a sign&#10;&#10;Description automatically generated">
            <a:extLst>
              <a:ext uri="{FF2B5EF4-FFF2-40B4-BE49-F238E27FC236}">
                <a16:creationId xmlns:a16="http://schemas.microsoft.com/office/drawing/2014/main" id="{543F4D2F-42A9-45A7-8255-70678365B5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672" y="997028"/>
            <a:ext cx="6720326" cy="2714553"/>
          </a:xfrm>
          <a:prstGeom prst="rect">
            <a:avLst/>
          </a:prstGeom>
        </p:spPr>
      </p:pic>
      <p:pic>
        <p:nvPicPr>
          <p:cNvPr id="9" name="Picture 8" descr="Diagram&#10;&#10;Description automatically generated">
            <a:extLst>
              <a:ext uri="{FF2B5EF4-FFF2-40B4-BE49-F238E27FC236}">
                <a16:creationId xmlns:a16="http://schemas.microsoft.com/office/drawing/2014/main" id="{E51819BB-F4F2-4BEE-ABEE-C0695C8AE3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88261" y="5652198"/>
            <a:ext cx="10347554" cy="5608459"/>
          </a:xfrm>
          <a:prstGeom prst="rect">
            <a:avLst/>
          </a:prstGeom>
        </p:spPr>
      </p:pic>
      <p:sp>
        <p:nvSpPr>
          <p:cNvPr id="41" name="TextBox 40">
            <a:extLst>
              <a:ext uri="{FF2B5EF4-FFF2-40B4-BE49-F238E27FC236}">
                <a16:creationId xmlns:a16="http://schemas.microsoft.com/office/drawing/2014/main" id="{CFDA7418-DDE0-4C8D-8386-99A18D21BB7C}"/>
              </a:ext>
            </a:extLst>
          </p:cNvPr>
          <p:cNvSpPr txBox="1"/>
          <p:nvPr/>
        </p:nvSpPr>
        <p:spPr>
          <a:xfrm>
            <a:off x="13262515" y="10938422"/>
            <a:ext cx="10719790" cy="163121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Schematic diagram for </a:t>
            </a:r>
            <a:r>
              <a:rPr lang="en-US" sz="2000" b="1" dirty="0">
                <a:latin typeface="Times New Roman" panose="02020603050405020304" pitchFamily="18" charset="0"/>
                <a:cs typeface="Times New Roman" panose="02020603050405020304" pitchFamily="18" charset="0"/>
              </a:rPr>
              <a:t>label vector construction</a:t>
            </a:r>
            <a:r>
              <a:rPr lang="en-US" sz="2000" dirty="0">
                <a:latin typeface="Times New Roman" panose="02020603050405020304" pitchFamily="18" charset="0"/>
                <a:cs typeface="Times New Roman" panose="02020603050405020304" pitchFamily="18" charset="0"/>
              </a:rPr>
              <a:t> (on the right) and the </a:t>
            </a:r>
            <a:r>
              <a:rPr lang="en-US" sz="2000" b="1" dirty="0">
                <a:latin typeface="Times New Roman" panose="02020603050405020304" pitchFamily="18" charset="0"/>
                <a:cs typeface="Times New Roman" panose="02020603050405020304" pitchFamily="18" charset="0"/>
              </a:rPr>
              <a:t>training process</a:t>
            </a:r>
            <a:r>
              <a:rPr lang="en-US" sz="2000" dirty="0">
                <a:latin typeface="Times New Roman" panose="02020603050405020304" pitchFamily="18" charset="0"/>
                <a:cs typeface="Times New Roman" panose="02020603050405020304" pitchFamily="18" charset="0"/>
              </a:rPr>
              <a:t> (on the left). Each label vector is </a:t>
            </a:r>
            <a:r>
              <a:rPr lang="en-US" sz="2000" b="1" dirty="0">
                <a:latin typeface="Times New Roman" panose="02020603050405020304" pitchFamily="18" charset="0"/>
                <a:cs typeface="Times New Roman" panose="02020603050405020304" pitchFamily="18" charset="0"/>
              </a:rPr>
              <a:t>B*K</a:t>
            </a:r>
            <a:r>
              <a:rPr lang="en-US" sz="2000" dirty="0">
                <a:latin typeface="Times New Roman" panose="02020603050405020304" pitchFamily="18" charset="0"/>
                <a:cs typeface="Times New Roman" panose="02020603050405020304" pitchFamily="18" charset="0"/>
              </a:rPr>
              <a:t> dimensional divided into </a:t>
            </a:r>
            <a:r>
              <a:rPr lang="en-US" sz="2000" b="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components of length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Each vector is </a:t>
            </a:r>
            <a:r>
              <a:rPr lang="en-US" sz="2000" b="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-sparse with exactly one non-zero index in each component (colored on the right). The components are separated by dotted vertical lines. For a given input, we perform an '</a:t>
            </a:r>
            <a:r>
              <a:rPr lang="en-US" sz="2000" b="1" dirty="0">
                <a:latin typeface="Times New Roman" panose="02020603050405020304" pitchFamily="18" charset="0"/>
                <a:cs typeface="Times New Roman" panose="02020603050405020304" pitchFamily="18" charset="0"/>
              </a:rPr>
              <a:t>OR</a:t>
            </a:r>
            <a:r>
              <a:rPr lang="en-US" sz="2000" dirty="0">
                <a:latin typeface="Times New Roman" panose="02020603050405020304" pitchFamily="18" charset="0"/>
                <a:cs typeface="Times New Roman" panose="02020603050405020304" pitchFamily="18" charset="0"/>
              </a:rPr>
              <a:t>' operation over the true label vectors and feed the resultant pieces to independent small classifiers.</a:t>
            </a:r>
            <a:endParaRPr lang="en-IN" sz="2000" dirty="0">
              <a:latin typeface="Times New Roman" panose="02020603050405020304" pitchFamily="18" charset="0"/>
              <a:cs typeface="Times New Roman" panose="02020603050405020304" pitchFamily="18" charset="0"/>
            </a:endParaRPr>
          </a:p>
        </p:txBody>
      </p:sp>
      <p:sp>
        <p:nvSpPr>
          <p:cNvPr id="44" name="Text Placeholder 5">
            <a:extLst>
              <a:ext uri="{FF2B5EF4-FFF2-40B4-BE49-F238E27FC236}">
                <a16:creationId xmlns:a16="http://schemas.microsoft.com/office/drawing/2014/main" id="{B3A9F66F-72C6-4FB6-86D7-F97550D30A64}"/>
              </a:ext>
            </a:extLst>
          </p:cNvPr>
          <p:cNvSpPr txBox="1">
            <a:spLocks/>
          </p:cNvSpPr>
          <p:nvPr/>
        </p:nvSpPr>
        <p:spPr>
          <a:xfrm>
            <a:off x="13006138" y="12484275"/>
            <a:ext cx="11169008" cy="723267"/>
          </a:xfrm>
          <a:prstGeom prst="rect">
            <a:avLst/>
          </a:prstGeom>
          <a:noFill/>
        </p:spPr>
        <p:txBody>
          <a:bodyPr lIns="91436" tIns="91436" rIns="91436" bIns="91436" anchor="ctr" anchorCtr="0">
            <a:spAutoFit/>
          </a:bodyPr>
          <a:lstStyle>
            <a:lvl1pPr marL="0" indent="0" algn="ctr" defTabSz="3657270" rtl="0" eaLnBrk="1" latinLnBrk="0" hangingPunct="1">
              <a:spcBef>
                <a:spcPct val="20000"/>
              </a:spcBef>
              <a:buFont typeface="Arial" pitchFamily="34" charset="0"/>
              <a:buNone/>
              <a:defRPr sz="3083" b="1" u="sng" kern="1200" baseline="0">
                <a:solidFill>
                  <a:schemeClr val="accent5">
                    <a:lumMod val="50000"/>
                  </a:schemeClr>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666"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r>
              <a:rPr lang="en-US" sz="3500" dirty="0"/>
              <a:t>Inverted Index</a:t>
            </a:r>
          </a:p>
        </p:txBody>
      </p:sp>
      <p:pic>
        <p:nvPicPr>
          <p:cNvPr id="24" name="Picture 23" descr="Chart, diagram, bubble chart&#10;&#10;Description automatically generated">
            <a:extLst>
              <a:ext uri="{FF2B5EF4-FFF2-40B4-BE49-F238E27FC236}">
                <a16:creationId xmlns:a16="http://schemas.microsoft.com/office/drawing/2014/main" id="{D70498C5-4279-48D5-8E94-64DA6E8B2D9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57187" y="13191712"/>
            <a:ext cx="3530814" cy="4307350"/>
          </a:xfrm>
          <a:prstGeom prst="rect">
            <a:avLst/>
          </a:prstGeom>
        </p:spPr>
      </p:pic>
      <p:pic>
        <p:nvPicPr>
          <p:cNvPr id="26" name="Picture 25" descr="Diagram&#10;&#10;Description automatically generated">
            <a:extLst>
              <a:ext uri="{FF2B5EF4-FFF2-40B4-BE49-F238E27FC236}">
                <a16:creationId xmlns:a16="http://schemas.microsoft.com/office/drawing/2014/main" id="{86AC79EF-103E-456A-90CB-45AA1CF212B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826335" y="18620097"/>
            <a:ext cx="7974065" cy="5781486"/>
          </a:xfrm>
          <a:prstGeom prst="rect">
            <a:avLst/>
          </a:prstGeom>
        </p:spPr>
      </p:pic>
      <p:sp>
        <p:nvSpPr>
          <p:cNvPr id="49" name="TextBox 48">
            <a:extLst>
              <a:ext uri="{FF2B5EF4-FFF2-40B4-BE49-F238E27FC236}">
                <a16:creationId xmlns:a16="http://schemas.microsoft.com/office/drawing/2014/main" id="{381087B4-241F-4F1B-B642-B70AE9952AA1}"/>
              </a:ext>
            </a:extLst>
          </p:cNvPr>
          <p:cNvSpPr txBox="1"/>
          <p:nvPr/>
        </p:nvSpPr>
        <p:spPr>
          <a:xfrm>
            <a:off x="13224073" y="24614499"/>
            <a:ext cx="10836186" cy="1323439"/>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Schematic diagram for Inference. We first get </a:t>
            </a:r>
            <a:r>
              <a:rPr lang="en-US" sz="2000" b="1" i="0" dirty="0">
                <a:effectLst/>
                <a:latin typeface="Times New Roman" panose="02020603050405020304" pitchFamily="18" charset="0"/>
                <a:cs typeface="Times New Roman" panose="02020603050405020304" pitchFamily="18" charset="0"/>
              </a:rPr>
              <a:t>K </a:t>
            </a:r>
            <a:r>
              <a:rPr lang="en-US" sz="2000" b="0" i="0" dirty="0">
                <a:effectLst/>
                <a:latin typeface="Times New Roman" panose="02020603050405020304" pitchFamily="18" charset="0"/>
                <a:cs typeface="Times New Roman" panose="02020603050405020304" pitchFamily="18" charset="0"/>
              </a:rPr>
              <a:t>probability vectors of </a:t>
            </a:r>
            <a:r>
              <a:rPr lang="en-US" sz="2000" b="1" i="0" dirty="0">
                <a:effectLst/>
                <a:latin typeface="Times New Roman" panose="02020603050405020304" pitchFamily="18" charset="0"/>
                <a:cs typeface="Times New Roman" panose="02020603050405020304" pitchFamily="18" charset="0"/>
              </a:rPr>
              <a:t>B </a:t>
            </a:r>
            <a:r>
              <a:rPr lang="en-US" sz="2000" b="0" i="0" dirty="0">
                <a:effectLst/>
                <a:latin typeface="Times New Roman" panose="02020603050405020304" pitchFamily="18" charset="0"/>
                <a:cs typeface="Times New Roman" panose="02020603050405020304" pitchFamily="18" charset="0"/>
              </a:rPr>
              <a:t>dimensions each. Then we only retain the </a:t>
            </a:r>
            <a:r>
              <a:rPr lang="en-US" sz="2000" b="1" i="0" dirty="0">
                <a:effectLst/>
                <a:latin typeface="Times New Roman" panose="02020603050405020304" pitchFamily="18" charset="0"/>
                <a:cs typeface="Times New Roman" panose="02020603050405020304" pitchFamily="18" charset="0"/>
              </a:rPr>
              <a:t>top-m</a:t>
            </a:r>
            <a:r>
              <a:rPr lang="en-US" sz="2000" b="0" i="0" dirty="0">
                <a:effectLst/>
                <a:latin typeface="Times New Roman" panose="02020603050405020304" pitchFamily="18" charset="0"/>
                <a:cs typeface="Times New Roman" panose="02020603050405020304" pitchFamily="18" charset="0"/>
              </a:rPr>
              <a:t> buckets after </a:t>
            </a:r>
            <a:r>
              <a:rPr lang="en-US" sz="2000" b="0" i="0" dirty="0" err="1">
                <a:effectLst/>
                <a:latin typeface="Times New Roman" panose="02020603050405020304" pitchFamily="18" charset="0"/>
                <a:cs typeface="Times New Roman" panose="02020603050405020304" pitchFamily="18" charset="0"/>
              </a:rPr>
              <a:t>sparsification</a:t>
            </a: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m</a:t>
            </a:r>
            <a:r>
              <a:rPr lang="en-US" sz="2000" i="0" dirty="0">
                <a:effectLst/>
                <a:latin typeface="Times New Roman" panose="02020603050405020304" pitchFamily="18" charset="0"/>
                <a:cs typeface="Times New Roman" panose="02020603050405020304" pitchFamily="18" charset="0"/>
              </a:rPr>
              <a:t>=1</a:t>
            </a:r>
            <a:r>
              <a:rPr lang="en-US" sz="2000" b="0" i="0" dirty="0">
                <a:effectLst/>
                <a:latin typeface="Times New Roman" panose="02020603050405020304" pitchFamily="18" charset="0"/>
                <a:cs typeface="Times New Roman" panose="02020603050405020304" pitchFamily="18" charset="0"/>
              </a:rPr>
              <a:t> in above figure. For our experiments, </a:t>
            </a:r>
            <a:r>
              <a:rPr lang="en-US" sz="2000" b="1" i="0" dirty="0">
                <a:effectLst/>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 varies among 50 and 100). We accumulate the candidate labels based on inverted-index for these top-buckets and aggregate their scores and identify the best labels</a:t>
            </a:r>
            <a:endParaRPr lang="en-IN" sz="2000"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FBC86769-324D-43AA-AAC0-E3BD44176ED0}"/>
              </a:ext>
            </a:extLst>
          </p:cNvPr>
          <p:cNvPicPr>
            <a:picLocks noChangeAspect="1"/>
          </p:cNvPicPr>
          <p:nvPr/>
        </p:nvPicPr>
        <p:blipFill>
          <a:blip r:embed="rId9"/>
          <a:stretch>
            <a:fillRect/>
          </a:stretch>
        </p:blipFill>
        <p:spPr>
          <a:xfrm>
            <a:off x="25787289" y="5543466"/>
            <a:ext cx="9494695" cy="5062282"/>
          </a:xfrm>
          <a:prstGeom prst="rect">
            <a:avLst/>
          </a:prstGeom>
        </p:spPr>
      </p:pic>
      <p:pic>
        <p:nvPicPr>
          <p:cNvPr id="32" name="Picture 31">
            <a:extLst>
              <a:ext uri="{FF2B5EF4-FFF2-40B4-BE49-F238E27FC236}">
                <a16:creationId xmlns:a16="http://schemas.microsoft.com/office/drawing/2014/main" id="{9BE6841F-EFD4-42D1-814D-7FEE21DFF435}"/>
              </a:ext>
            </a:extLst>
          </p:cNvPr>
          <p:cNvPicPr>
            <a:picLocks noChangeAspect="1"/>
          </p:cNvPicPr>
          <p:nvPr/>
        </p:nvPicPr>
        <p:blipFill>
          <a:blip r:embed="rId10"/>
          <a:stretch>
            <a:fillRect/>
          </a:stretch>
        </p:blipFill>
        <p:spPr>
          <a:xfrm>
            <a:off x="24700034" y="12641882"/>
            <a:ext cx="11577154" cy="4020343"/>
          </a:xfrm>
          <a:prstGeom prst="rect">
            <a:avLst/>
          </a:prstGeom>
        </p:spPr>
      </p:pic>
      <p:sp>
        <p:nvSpPr>
          <p:cNvPr id="56" name="TextBox 55">
            <a:extLst>
              <a:ext uri="{FF2B5EF4-FFF2-40B4-BE49-F238E27FC236}">
                <a16:creationId xmlns:a16="http://schemas.microsoft.com/office/drawing/2014/main" id="{BFA15DEA-FD2C-4C77-AA70-0E9120469CBD}"/>
              </a:ext>
            </a:extLst>
          </p:cNvPr>
          <p:cNvSpPr txBox="1"/>
          <p:nvPr/>
        </p:nvSpPr>
        <p:spPr>
          <a:xfrm>
            <a:off x="24772189" y="10627224"/>
            <a:ext cx="11049431" cy="1015663"/>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Comparison of SOLAR against DSSM, </a:t>
            </a:r>
            <a:r>
              <a:rPr lang="en-US" sz="2000" b="0" i="0" dirty="0" err="1">
                <a:effectLst/>
                <a:latin typeface="Times New Roman" panose="02020603050405020304" pitchFamily="18" charset="0"/>
                <a:cs typeface="Times New Roman" panose="02020603050405020304" pitchFamily="18" charset="0"/>
              </a:rPr>
              <a:t>DSSM+GLaS</a:t>
            </a:r>
            <a:r>
              <a:rPr lang="en-US" sz="2000" b="0" i="0" dirty="0">
                <a:effectLst/>
                <a:latin typeface="Times New Roman" panose="02020603050405020304" pitchFamily="18" charset="0"/>
                <a:cs typeface="Times New Roman" panose="02020603050405020304" pitchFamily="18" charset="0"/>
              </a:rPr>
              <a:t>, and SNRM baselines. SOLAR’s metrics are better than the industry-standard DSSM model while training 10x faster and evaluating 2x faster (SOLAR-CPU vs DSSM-GPU evaluation). </a:t>
            </a:r>
            <a:r>
              <a:rPr lang="en-US" sz="2000" b="0" i="0" dirty="0" err="1">
                <a:effectLst/>
                <a:latin typeface="Times New Roman" panose="02020603050405020304" pitchFamily="18" charset="0"/>
                <a:cs typeface="Times New Roman" panose="02020603050405020304" pitchFamily="18" charset="0"/>
              </a:rPr>
              <a:t>GLaS</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regularizer</a:t>
            </a:r>
            <a:r>
              <a:rPr lang="en-US" sz="2000" b="0" i="0" dirty="0">
                <a:effectLst/>
                <a:latin typeface="Times New Roman" panose="02020603050405020304" pitchFamily="18" charset="0"/>
                <a:cs typeface="Times New Roman" panose="02020603050405020304" pitchFamily="18" charset="0"/>
              </a:rPr>
              <a:t> improves the metrics but still lags behind SOLAR.</a:t>
            </a:r>
            <a:endParaRPr lang="en-IN" sz="20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1AD28A38-D489-489B-A093-37570984F676}"/>
              </a:ext>
            </a:extLst>
          </p:cNvPr>
          <p:cNvSpPr txBox="1"/>
          <p:nvPr/>
        </p:nvSpPr>
        <p:spPr>
          <a:xfrm>
            <a:off x="25256453" y="16683701"/>
            <a:ext cx="10255857" cy="1323439"/>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SOLAR vs popular Extreme Classification benchmarks. Embedding models </a:t>
            </a:r>
            <a:r>
              <a:rPr lang="en-US" sz="2000" b="0" i="0" dirty="0" err="1">
                <a:effectLst/>
                <a:latin typeface="Times New Roman" panose="02020603050405020304" pitchFamily="18" charset="0"/>
                <a:cs typeface="Times New Roman" panose="02020603050405020304" pitchFamily="18" charset="0"/>
              </a:rPr>
              <a:t>AnnexML</a:t>
            </a:r>
            <a:r>
              <a:rPr lang="en-US" sz="2000" b="0" i="0" dirty="0">
                <a:effectLst/>
                <a:latin typeface="Times New Roman" panose="02020603050405020304" pitchFamily="18" charset="0"/>
                <a:cs typeface="Times New Roman" panose="02020603050405020304" pitchFamily="18" charset="0"/>
              </a:rPr>
              <a:t> and SLEEC clearly underperform compared to SOLAR. SOLAR even outperforms the state-of-the-art non-embedding baselines like Parabel and Slice. The gains in P@5 are particularly huge (45.32% vs31.57%). SLEEC and SLICE do not scale up to 3M labels (corroborated on XML-Repo)</a:t>
            </a:r>
            <a:endParaRPr lang="en-IN" sz="2000" dirty="0">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181C174E-9316-4F69-B667-843B85FA08AA}"/>
              </a:ext>
            </a:extLst>
          </p:cNvPr>
          <p:cNvPicPr>
            <a:picLocks noChangeAspect="1"/>
          </p:cNvPicPr>
          <p:nvPr/>
        </p:nvPicPr>
        <p:blipFill>
          <a:blip r:embed="rId11"/>
          <a:stretch>
            <a:fillRect/>
          </a:stretch>
        </p:blipFill>
        <p:spPr>
          <a:xfrm>
            <a:off x="24678518" y="18568258"/>
            <a:ext cx="11598670" cy="3688091"/>
          </a:xfrm>
          <a:prstGeom prst="rect">
            <a:avLst/>
          </a:prstGeom>
        </p:spPr>
      </p:pic>
      <p:sp>
        <p:nvSpPr>
          <p:cNvPr id="59" name="TextBox 58">
            <a:extLst>
              <a:ext uri="{FF2B5EF4-FFF2-40B4-BE49-F238E27FC236}">
                <a16:creationId xmlns:a16="http://schemas.microsoft.com/office/drawing/2014/main" id="{DFFCE369-0291-4079-BC16-2C671920E091}"/>
              </a:ext>
            </a:extLst>
          </p:cNvPr>
          <p:cNvSpPr txBox="1"/>
          <p:nvPr/>
        </p:nvSpPr>
        <p:spPr>
          <a:xfrm>
            <a:off x="25581726" y="22221575"/>
            <a:ext cx="9930584" cy="400110"/>
          </a:xfrm>
          <a:prstGeom prst="rect">
            <a:avLst/>
          </a:prstGeom>
          <a:noFill/>
        </p:spPr>
        <p:txBody>
          <a:bodyPr wrap="square" rtlCol="0">
            <a:spAutoFit/>
          </a:bodyPr>
          <a:lstStyle/>
          <a:p>
            <a:pPr algn="ctr"/>
            <a:r>
              <a:rPr lang="en-US" sz="2000" b="0" i="0" dirty="0">
                <a:effectLst/>
                <a:latin typeface="Times New Roman" panose="02020603050405020304" pitchFamily="18" charset="0"/>
                <a:cs typeface="Times New Roman" panose="02020603050405020304" pitchFamily="18" charset="0"/>
              </a:rPr>
              <a:t>Training and Evaluation speeds against the fastest baselines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90F6704-9465-4047-96E7-2D49FB1DE4BD}"/>
              </a:ext>
            </a:extLst>
          </p:cNvPr>
          <p:cNvPicPr>
            <a:picLocks noChangeAspect="1"/>
          </p:cNvPicPr>
          <p:nvPr/>
        </p:nvPicPr>
        <p:blipFill>
          <a:blip r:embed="rId12"/>
          <a:stretch>
            <a:fillRect/>
          </a:stretch>
        </p:blipFill>
        <p:spPr>
          <a:xfrm>
            <a:off x="2800225" y="18035627"/>
            <a:ext cx="7442921" cy="1231100"/>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4220</TotalTime>
  <Words>756</Words>
  <Application>Microsoft Office PowerPoint</Application>
  <PresentationFormat>Custom</PresentationFormat>
  <Paragraphs>55</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36x48-Template-V2b</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Tharun Kumar R Medini</cp:lastModifiedBy>
  <cp:revision>133</cp:revision>
  <cp:lastPrinted>2019-07-22T22:57:06Z</cp:lastPrinted>
  <dcterms:created xsi:type="dcterms:W3CDTF">2012-02-03T19:11:35Z</dcterms:created>
  <dcterms:modified xsi:type="dcterms:W3CDTF">2021-03-18T03:11:15Z</dcterms:modified>
</cp:coreProperties>
</file>