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2" r:id="rId1"/>
  </p:sldMasterIdLst>
  <p:sldIdLst>
    <p:sldId id="256" r:id="rId2"/>
    <p:sldId id="270" r:id="rId3"/>
    <p:sldId id="277" r:id="rId4"/>
    <p:sldId id="257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59" r:id="rId13"/>
    <p:sldId id="260" r:id="rId14"/>
    <p:sldId id="262" r:id="rId15"/>
    <p:sldId id="263" r:id="rId16"/>
    <p:sldId id="264" r:id="rId17"/>
    <p:sldId id="265" r:id="rId18"/>
    <p:sldId id="26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5C5E3CD-4CC2-4B5D-921E-419BB28D47B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9951DA-4BC5-49AC-B61C-BE5856085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42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E3CD-4CC2-4B5D-921E-419BB28D47B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51DA-4BC5-49AC-B61C-BE5856085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0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E3CD-4CC2-4B5D-921E-419BB28D47B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51DA-4BC5-49AC-B61C-BE5856085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E3CD-4CC2-4B5D-921E-419BB28D47B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51DA-4BC5-49AC-B61C-BE5856085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3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C5E3CD-4CC2-4B5D-921E-419BB28D47B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59951DA-4BC5-49AC-B61C-BE5856085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171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E3CD-4CC2-4B5D-921E-419BB28D47B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51DA-4BC5-49AC-B61C-BE5856085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E3CD-4CC2-4B5D-921E-419BB28D47B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51DA-4BC5-49AC-B61C-BE5856085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41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E3CD-4CC2-4B5D-921E-419BB28D47B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51DA-4BC5-49AC-B61C-BE5856085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27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E3CD-4CC2-4B5D-921E-419BB28D47B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51DA-4BC5-49AC-B61C-BE5856085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73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E3CD-4CC2-4B5D-921E-419BB28D47B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9951DA-4BC5-49AC-B61C-BE58560850A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93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5C5E3CD-4CC2-4B5D-921E-419BB28D47B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9951DA-4BC5-49AC-B61C-BE58560850A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7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5C5E3CD-4CC2-4B5D-921E-419BB28D47B7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9951DA-4BC5-49AC-B61C-BE5856085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8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3" r:id="rId1"/>
    <p:sldLayoutId id="2147484664" r:id="rId2"/>
    <p:sldLayoutId id="2147484665" r:id="rId3"/>
    <p:sldLayoutId id="2147484666" r:id="rId4"/>
    <p:sldLayoutId id="2147484667" r:id="rId5"/>
    <p:sldLayoutId id="2147484668" r:id="rId6"/>
    <p:sldLayoutId id="2147484669" r:id="rId7"/>
    <p:sldLayoutId id="2147484670" r:id="rId8"/>
    <p:sldLayoutId id="2147484671" r:id="rId9"/>
    <p:sldLayoutId id="2147484672" r:id="rId10"/>
    <p:sldLayoutId id="2147484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101" y="1455313"/>
            <a:ext cx="10547798" cy="385078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dirty="0" smtClean="0"/>
              <a:t>BATCH-12</a:t>
            </a:r>
          </a:p>
          <a:p>
            <a:pPr>
              <a:lnSpc>
                <a:spcPct val="100000"/>
              </a:lnSpc>
            </a:pPr>
            <a:endParaRPr lang="en-IN" sz="4800" b="1" dirty="0" smtClean="0"/>
          </a:p>
          <a:p>
            <a:pPr algn="ctr">
              <a:lnSpc>
                <a:spcPct val="100000"/>
              </a:lnSpc>
            </a:pPr>
            <a:r>
              <a:rPr lang="en-IN" sz="4800" b="1" dirty="0" smtClean="0"/>
              <a:t>ONE YEAR LIFE EXPECTANCY </a:t>
            </a:r>
            <a:r>
              <a:rPr lang="en-IN" sz="4800" b="1" smtClean="0"/>
              <a:t>THORACIC </a:t>
            </a:r>
            <a:r>
              <a:rPr lang="en-IN" sz="4800" b="1" smtClean="0"/>
              <a:t>SURGERY </a:t>
            </a:r>
            <a:r>
              <a:rPr lang="en-IN" sz="4800" b="1" dirty="0" smtClean="0"/>
              <a:t>USING IBM WATSON </a:t>
            </a:r>
            <a:r>
              <a:rPr lang="en-IN" sz="4800" b="1" dirty="0"/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29845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241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COMPARISIONS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35618"/>
            <a:ext cx="4754880" cy="592428"/>
          </a:xfrm>
        </p:spPr>
        <p:txBody>
          <a:bodyPr/>
          <a:lstStyle/>
          <a:p>
            <a:r>
              <a:rPr lang="en-IN" dirty="0"/>
              <a:t>Other existing system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228045"/>
            <a:ext cx="4754880" cy="413411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 Manual data collection and analysis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Limited predictive capabilities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Lack of real-time patient monitoring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4. Inefficient resource allocation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5. Limited collaboration among healthcare professionals.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1635618"/>
            <a:ext cx="4754880" cy="592428"/>
          </a:xfrm>
        </p:spPr>
        <p:txBody>
          <a:bodyPr/>
          <a:lstStyle/>
          <a:p>
            <a:r>
              <a:rPr lang="en-IN" dirty="0" smtClean="0"/>
              <a:t>Our system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228044"/>
            <a:ext cx="4754880" cy="413411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 Automated data collection and analysis.</a:t>
            </a:r>
          </a:p>
          <a:p>
            <a:pPr marL="0" indent="0">
              <a:buNone/>
            </a:pPr>
            <a:r>
              <a:rPr lang="en-IN" dirty="0"/>
              <a:t>2. Enhanced predictive analytics for better patient outcomes.</a:t>
            </a:r>
          </a:p>
          <a:p>
            <a:pPr marL="0" indent="0">
              <a:buNone/>
            </a:pPr>
            <a:r>
              <a:rPr lang="en-IN" dirty="0"/>
              <a:t>3. Real-time monitoring of patient vital signs.</a:t>
            </a:r>
          </a:p>
          <a:p>
            <a:pPr marL="0" indent="0">
              <a:buNone/>
            </a:pPr>
            <a:r>
              <a:rPr lang="en-IN" dirty="0"/>
              <a:t>4. Optimal resource allocation through AI-driven recommendations.</a:t>
            </a:r>
          </a:p>
          <a:p>
            <a:pPr marL="0" indent="0">
              <a:buNone/>
            </a:pPr>
            <a:r>
              <a:rPr lang="en-IN" dirty="0"/>
              <a:t>5. Improved collaboration among surgeons and medical staff through data sharing and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10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2414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Graphs collected</a:t>
            </a:r>
            <a:endParaRPr lang="en-IN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3329"/>
            <a:ext cx="4659067" cy="36817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13329"/>
            <a:ext cx="4928315" cy="36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317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What is thoracic surgery?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357611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Arial Narrow" panose="020B0606020202030204" pitchFamily="34" charset="0"/>
              </a:rPr>
              <a:t>Thoracic </a:t>
            </a:r>
            <a:r>
              <a:rPr lang="en-IN" sz="2000" dirty="0">
                <a:latin typeface="Arial Narrow" panose="020B0606020202030204" pitchFamily="34" charset="0"/>
              </a:rPr>
              <a:t>surgery refers to the treatment of organs within the chest, including the lungs, </a:t>
            </a:r>
            <a:r>
              <a:rPr lang="en-IN" sz="2000" dirty="0" smtClean="0">
                <a:latin typeface="Arial Narrow" panose="020B0606020202030204" pitchFamily="34" charset="0"/>
              </a:rPr>
              <a:t>heart</a:t>
            </a:r>
            <a:r>
              <a:rPr lang="en-IN" sz="2000" dirty="0">
                <a:latin typeface="Arial Narrow" panose="020B0606020202030204" pitchFamily="34" charset="0"/>
              </a:rPr>
              <a:t> </a:t>
            </a:r>
            <a:r>
              <a:rPr lang="en-IN" sz="2000" dirty="0" smtClean="0">
                <a:latin typeface="Arial Narrow" panose="020B0606020202030204" pitchFamily="34" charset="0"/>
              </a:rPr>
              <a:t>diseases.</a:t>
            </a:r>
            <a:endParaRPr lang="en-IN" sz="2000" dirty="0">
              <a:latin typeface="Arial Narrow" panose="020B0606020202030204" pitchFamily="34" charset="0"/>
            </a:endParaRPr>
          </a:p>
          <a:p>
            <a:r>
              <a:rPr lang="en-IN" sz="2000" dirty="0" smtClean="0">
                <a:latin typeface="Arial Narrow" panose="020B0606020202030204" pitchFamily="34" charset="0"/>
              </a:rPr>
              <a:t>Importance: Thoracic </a:t>
            </a:r>
            <a:r>
              <a:rPr lang="en-IN" sz="2000" dirty="0">
                <a:latin typeface="Arial Narrow" panose="020B0606020202030204" pitchFamily="34" charset="0"/>
              </a:rPr>
              <a:t>surgery is often used to treat life-threatening conditions such as lung cancer, heart </a:t>
            </a:r>
            <a:r>
              <a:rPr lang="en-IN" sz="2000" dirty="0" smtClean="0">
                <a:latin typeface="Arial Narrow" panose="020B0606020202030204" pitchFamily="34" charset="0"/>
              </a:rPr>
              <a:t>disease and cancer</a:t>
            </a:r>
            <a:r>
              <a:rPr lang="en-IN" sz="2000" dirty="0">
                <a:latin typeface="Arial Narrow" panose="020B0606020202030204" pitchFamily="34" charset="0"/>
              </a:rPr>
              <a:t>.</a:t>
            </a:r>
          </a:p>
          <a:p>
            <a:r>
              <a:rPr lang="en-IN" sz="2000" dirty="0" smtClean="0">
                <a:latin typeface="Arial Narrow" panose="020B0606020202030204" pitchFamily="34" charset="0"/>
              </a:rPr>
              <a:t>Challenges: Thoracic </a:t>
            </a:r>
            <a:r>
              <a:rPr lang="en-IN" sz="2000" dirty="0">
                <a:latin typeface="Arial Narrow" panose="020B0606020202030204" pitchFamily="34" charset="0"/>
              </a:rPr>
              <a:t>surgery is a complex and challenging field that requires a high degree of skill, training, and </a:t>
            </a:r>
            <a:r>
              <a:rPr lang="en-IN" sz="2000" dirty="0" smtClean="0">
                <a:latin typeface="Arial Narrow" panose="020B0606020202030204" pitchFamily="34" charset="0"/>
              </a:rPr>
              <a:t>expertise.</a:t>
            </a:r>
            <a:endParaRPr lang="en-IN" sz="2000" dirty="0">
              <a:latin typeface="Arial Narrow" panose="020B0606020202030204" pitchFamily="34" charset="0"/>
            </a:endParaRPr>
          </a:p>
          <a:p>
            <a:r>
              <a:rPr lang="en-IN" sz="2000" dirty="0" smtClean="0">
                <a:latin typeface="Arial Narrow" panose="020B0606020202030204" pitchFamily="34" charset="0"/>
              </a:rPr>
              <a:t>Thoracic surgeons, also known as cardiothoracic surgeons, are highly trained medical professionals who perform a wide range of procedures. </a:t>
            </a:r>
          </a:p>
          <a:p>
            <a:pPr marL="0" indent="0">
              <a:buNone/>
            </a:pPr>
            <a:endParaRPr lang="en-IN" sz="2000" dirty="0" smtClean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8" y="4082403"/>
            <a:ext cx="5422005" cy="212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1" y="218941"/>
            <a:ext cx="11018949" cy="566671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Steps in thoracic surgery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017431"/>
            <a:ext cx="11565228" cy="5460642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rial Narrow" panose="020B0606020202030204" pitchFamily="34" charset="0"/>
              </a:rPr>
              <a:t>Step 1: Collect and Prepare </a:t>
            </a:r>
            <a:r>
              <a:rPr lang="en-IN" sz="2000" b="1" dirty="0" smtClean="0">
                <a:latin typeface="Arial Narrow" panose="020B0606020202030204" pitchFamily="34" charset="0"/>
              </a:rPr>
              <a:t>Data</a:t>
            </a:r>
          </a:p>
          <a:p>
            <a:pPr marL="0" indent="0">
              <a:buNone/>
            </a:pPr>
            <a:r>
              <a:rPr lang="en-IN" sz="2000" b="1" dirty="0">
                <a:latin typeface="Arial Narrow" panose="020B0606020202030204" pitchFamily="34" charset="0"/>
              </a:rPr>
              <a:t> </a:t>
            </a:r>
            <a:r>
              <a:rPr lang="en-IN" sz="2000" b="1" dirty="0" smtClean="0">
                <a:latin typeface="Arial Narrow" panose="020B0606020202030204" pitchFamily="34" charset="0"/>
              </a:rPr>
              <a:t>       </a:t>
            </a:r>
            <a:r>
              <a:rPr lang="en-IN" sz="2000" dirty="0" smtClean="0">
                <a:latin typeface="Arial Narrow" panose="020B0606020202030204" pitchFamily="34" charset="0"/>
              </a:rPr>
              <a:t>Collect </a:t>
            </a:r>
            <a:r>
              <a:rPr lang="en-IN" sz="2000" dirty="0">
                <a:latin typeface="Arial Narrow" panose="020B0606020202030204" pitchFamily="34" charset="0"/>
              </a:rPr>
              <a:t>and prepare patient data from various sources, including electronic health records, lab test results, and medical images.</a:t>
            </a:r>
          </a:p>
          <a:p>
            <a:r>
              <a:rPr lang="en-IN" sz="2000" b="1" dirty="0">
                <a:latin typeface="Arial Narrow" panose="020B0606020202030204" pitchFamily="34" charset="0"/>
              </a:rPr>
              <a:t>Step 2: </a:t>
            </a:r>
            <a:r>
              <a:rPr lang="en-IN" sz="2000" b="1" dirty="0" smtClean="0">
                <a:latin typeface="Arial Narrow" panose="020B0606020202030204" pitchFamily="34" charset="0"/>
              </a:rPr>
              <a:t>Analyse </a:t>
            </a:r>
            <a:r>
              <a:rPr lang="en-IN" sz="2000" b="1" dirty="0">
                <a:latin typeface="Arial Narrow" panose="020B0606020202030204" pitchFamily="34" charset="0"/>
              </a:rPr>
              <a:t>Data</a:t>
            </a:r>
          </a:p>
          <a:p>
            <a:pPr marL="0" indent="0">
              <a:buNone/>
            </a:pPr>
            <a:r>
              <a:rPr lang="en-IN" sz="2000" dirty="0" smtClean="0">
                <a:latin typeface="Arial Narrow" panose="020B0606020202030204" pitchFamily="34" charset="0"/>
              </a:rPr>
              <a:t>         Use </a:t>
            </a:r>
            <a:r>
              <a:rPr lang="en-IN" sz="2000" dirty="0">
                <a:latin typeface="Arial Narrow" panose="020B0606020202030204" pitchFamily="34" charset="0"/>
              </a:rPr>
              <a:t>IBM Watson Studio to </a:t>
            </a:r>
            <a:r>
              <a:rPr lang="en-IN" sz="2000" dirty="0" smtClean="0">
                <a:latin typeface="Arial Narrow" panose="020B0606020202030204" pitchFamily="34" charset="0"/>
              </a:rPr>
              <a:t>analyse </a:t>
            </a:r>
            <a:r>
              <a:rPr lang="en-IN" sz="2000" dirty="0">
                <a:latin typeface="Arial Narrow" panose="020B0606020202030204" pitchFamily="34" charset="0"/>
              </a:rPr>
              <a:t>patient data and identify risk factors that may affect one-year </a:t>
            </a:r>
            <a:r>
              <a:rPr lang="en-IN" sz="2000" dirty="0" smtClean="0">
                <a:latin typeface="Arial Narrow" panose="020B0606020202030204" pitchFamily="34" charset="0"/>
              </a:rPr>
              <a:t>  expectancy</a:t>
            </a:r>
            <a:r>
              <a:rPr lang="en-IN" sz="2000" dirty="0">
                <a:latin typeface="Arial Narrow" panose="020B0606020202030204" pitchFamily="34" charset="0"/>
              </a:rPr>
              <a:t>.</a:t>
            </a:r>
          </a:p>
          <a:p>
            <a:r>
              <a:rPr lang="en-IN" sz="2000" b="1" dirty="0">
                <a:latin typeface="Arial Narrow" panose="020B0606020202030204" pitchFamily="34" charset="0"/>
              </a:rPr>
              <a:t>Step 3: Predict Outcomes</a:t>
            </a:r>
          </a:p>
          <a:p>
            <a:pPr marL="0" indent="0">
              <a:buNone/>
            </a:pPr>
            <a:r>
              <a:rPr lang="en-IN" sz="2000" dirty="0" smtClean="0">
                <a:latin typeface="Arial Narrow" panose="020B0606020202030204" pitchFamily="34" charset="0"/>
              </a:rPr>
              <a:t>        Use </a:t>
            </a:r>
            <a:r>
              <a:rPr lang="en-IN" sz="2000" dirty="0">
                <a:latin typeface="Arial Narrow" panose="020B0606020202030204" pitchFamily="34" charset="0"/>
              </a:rPr>
              <a:t>IBM Watson Studio to predict long-term patient outcomes based on the analysis of </a:t>
            </a:r>
            <a:r>
              <a:rPr lang="en-IN" sz="2000" dirty="0" smtClean="0">
                <a:latin typeface="Arial Narrow" panose="020B0606020202030204" pitchFamily="34" charset="0"/>
              </a:rPr>
              <a:t>patient’s data</a:t>
            </a:r>
            <a:endParaRPr lang="en-IN" sz="2000" dirty="0">
              <a:latin typeface="Arial Narrow" panose="020B0606020202030204" pitchFamily="34" charset="0"/>
            </a:endParaRPr>
          </a:p>
          <a:p>
            <a:r>
              <a:rPr lang="en-IN" sz="2000" b="1" dirty="0">
                <a:latin typeface="Arial Narrow" panose="020B0606020202030204" pitchFamily="34" charset="0"/>
              </a:rPr>
              <a:t>Step 4: Optimize Surgical </a:t>
            </a:r>
            <a:r>
              <a:rPr lang="en-IN" sz="2000" b="1" dirty="0" smtClean="0">
                <a:latin typeface="Arial Narrow" panose="020B0606020202030204" pitchFamily="34" charset="0"/>
              </a:rPr>
              <a:t>Procedures</a:t>
            </a:r>
          </a:p>
          <a:p>
            <a:pPr marL="0" indent="0">
              <a:buNone/>
            </a:pPr>
            <a:r>
              <a:rPr lang="en-IN" sz="2000" b="1" dirty="0">
                <a:latin typeface="Arial Narrow" panose="020B0606020202030204" pitchFamily="34" charset="0"/>
              </a:rPr>
              <a:t> </a:t>
            </a:r>
            <a:r>
              <a:rPr lang="en-IN" sz="2000" b="1" dirty="0" smtClean="0">
                <a:latin typeface="Arial Narrow" panose="020B0606020202030204" pitchFamily="34" charset="0"/>
              </a:rPr>
              <a:t>      </a:t>
            </a:r>
            <a:r>
              <a:rPr lang="en-IN" sz="2000" dirty="0" smtClean="0">
                <a:latin typeface="Arial Narrow" panose="020B0606020202030204" pitchFamily="34" charset="0"/>
              </a:rPr>
              <a:t>Use </a:t>
            </a:r>
            <a:r>
              <a:rPr lang="en-IN" sz="2000" dirty="0">
                <a:latin typeface="Arial Narrow" panose="020B0606020202030204" pitchFamily="34" charset="0"/>
              </a:rPr>
              <a:t>the insights gained from IBM Watson Studio to optimize surgical procedures for </a:t>
            </a:r>
            <a:r>
              <a:rPr lang="en-IN" sz="2000" dirty="0" smtClean="0">
                <a:latin typeface="Arial Narrow" panose="020B0606020202030204" pitchFamily="34" charset="0"/>
              </a:rPr>
              <a:t>better patient  outcomes</a:t>
            </a:r>
            <a:r>
              <a:rPr lang="en-IN" sz="2000" dirty="0">
                <a:latin typeface="Arial Narrow" panose="020B0606020202030204" pitchFamily="34" charset="0"/>
              </a:rPr>
              <a:t>.</a:t>
            </a:r>
          </a:p>
          <a:p>
            <a:r>
              <a:rPr lang="en-IN" sz="2000" b="1" dirty="0">
                <a:latin typeface="Arial Narrow" panose="020B0606020202030204" pitchFamily="34" charset="0"/>
              </a:rPr>
              <a:t>Step 5: Monitor Post-Surgical Outcomes</a:t>
            </a:r>
          </a:p>
          <a:p>
            <a:pPr marL="0" indent="0">
              <a:buNone/>
            </a:pPr>
            <a:r>
              <a:rPr lang="en-IN" sz="2000" dirty="0" smtClean="0">
                <a:latin typeface="Arial Narrow" panose="020B0606020202030204" pitchFamily="34" charset="0"/>
              </a:rPr>
              <a:t>    Use </a:t>
            </a:r>
            <a:r>
              <a:rPr lang="en-IN" sz="2000" dirty="0">
                <a:latin typeface="Arial Narrow" panose="020B0606020202030204" pitchFamily="34" charset="0"/>
              </a:rPr>
              <a:t>IBM Watson Studio to monitor post-surgical outcomes and adjust treatment plans as needed</a:t>
            </a:r>
          </a:p>
          <a:p>
            <a:pPr marL="0" indent="0">
              <a:buNone/>
            </a:pPr>
            <a:endParaRPr lang="en-IN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What is Watson studio?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940158"/>
            <a:ext cx="11397803" cy="5653825"/>
          </a:xfrm>
        </p:spPr>
        <p:txBody>
          <a:bodyPr>
            <a:normAutofit/>
          </a:bodyPr>
          <a:lstStyle/>
          <a:p>
            <a:endParaRPr lang="en-IN" sz="2000" dirty="0" smtClean="0">
              <a:latin typeface="Arial Narrow" panose="020B0606020202030204" pitchFamily="34" charset="0"/>
            </a:endParaRPr>
          </a:p>
          <a:p>
            <a:r>
              <a:rPr lang="en-IN" sz="2000" dirty="0" smtClean="0">
                <a:latin typeface="Arial Narrow" panose="020B0606020202030204" pitchFamily="34" charset="0"/>
              </a:rPr>
              <a:t>IBM </a:t>
            </a:r>
            <a:r>
              <a:rPr lang="en-IN" sz="2000" dirty="0">
                <a:latin typeface="Arial Narrow" panose="020B0606020202030204" pitchFamily="34" charset="0"/>
              </a:rPr>
              <a:t>Watson Studio is an advanced analytics platform that helps organizations build and deploy AI models and applications.</a:t>
            </a:r>
          </a:p>
          <a:p>
            <a:r>
              <a:rPr lang="en-IN" sz="2000" b="1" dirty="0">
                <a:latin typeface="Arial Narrow" panose="020B0606020202030204" pitchFamily="34" charset="0"/>
              </a:rPr>
              <a:t>What are the benefits of using IBM Watson </a:t>
            </a:r>
            <a:r>
              <a:rPr lang="en-IN" sz="2000" b="1" dirty="0" smtClean="0">
                <a:latin typeface="Arial Narrow" panose="020B0606020202030204" pitchFamily="34" charset="0"/>
              </a:rPr>
              <a:t>Studio?</a:t>
            </a:r>
          </a:p>
          <a:p>
            <a:r>
              <a:rPr lang="en-IN" sz="2000" b="1" dirty="0" smtClean="0">
                <a:latin typeface="Arial Narrow" panose="020B0606020202030204" pitchFamily="34" charset="0"/>
              </a:rPr>
              <a:t> </a:t>
            </a:r>
            <a:r>
              <a:rPr lang="en-IN" sz="2000" dirty="0" smtClean="0">
                <a:latin typeface="Arial Narrow" panose="020B0606020202030204" pitchFamily="34" charset="0"/>
              </a:rPr>
              <a:t>IBM </a:t>
            </a:r>
            <a:r>
              <a:rPr lang="en-IN" sz="2000" dirty="0">
                <a:latin typeface="Arial Narrow" panose="020B0606020202030204" pitchFamily="34" charset="0"/>
              </a:rPr>
              <a:t>Watson Studio allows for faster development and deployment of AI models and provides advanced </a:t>
            </a:r>
            <a:r>
              <a:rPr lang="en-IN" sz="2000" dirty="0" smtClean="0">
                <a:latin typeface="Arial Narrow" panose="020B0606020202030204" pitchFamily="34" charset="0"/>
              </a:rPr>
              <a:t>analytics capabilities</a:t>
            </a:r>
            <a:r>
              <a:rPr lang="en-IN" sz="2000" dirty="0">
                <a:latin typeface="Arial Narrow" panose="020B0606020202030204" pitchFamily="34" charset="0"/>
              </a:rPr>
              <a:t>.</a:t>
            </a:r>
          </a:p>
          <a:p>
            <a:r>
              <a:rPr lang="en-IN" sz="2000" b="1" dirty="0">
                <a:latin typeface="Arial Narrow" panose="020B0606020202030204" pitchFamily="34" charset="0"/>
              </a:rPr>
              <a:t>How can IBM Watson Studio be used in healthcare?</a:t>
            </a:r>
          </a:p>
          <a:p>
            <a:r>
              <a:rPr lang="en-IN" sz="2000" dirty="0">
                <a:latin typeface="Arial Narrow" panose="020B0606020202030204" pitchFamily="34" charset="0"/>
              </a:rPr>
              <a:t>IBM Watson Studio can be used to improve patient outcomes, increase the efficiency of healthcare operations, and support clinical decision-making</a:t>
            </a:r>
            <a:r>
              <a:rPr lang="en-IN" sz="2000" dirty="0" smtClean="0">
                <a:latin typeface="Arial Narrow" panose="020B0606020202030204" pitchFamily="34" charset="0"/>
              </a:rPr>
              <a:t>.</a:t>
            </a:r>
            <a:endParaRPr lang="en-IN" sz="2000" dirty="0">
              <a:latin typeface="Arial Narrow" panose="020B0606020202030204" pitchFamily="34" charset="0"/>
            </a:endParaRPr>
          </a:p>
          <a:p>
            <a:r>
              <a:rPr lang="en-IN" sz="2000" dirty="0" smtClean="0">
                <a:latin typeface="Arial Narrow" panose="020B0606020202030204" pitchFamily="34" charset="0"/>
              </a:rPr>
              <a:t>Watson </a:t>
            </a:r>
            <a:r>
              <a:rPr lang="en-IN" sz="2000" dirty="0">
                <a:latin typeface="Arial Narrow" panose="020B0606020202030204" pitchFamily="34" charset="0"/>
              </a:rPr>
              <a:t>Studio works by providing a collaborative environment where data scientists can import data, explore it, build and train machine learning models, and then deploy those models into production environments. </a:t>
            </a:r>
            <a:endParaRPr lang="en-IN" sz="2000" dirty="0" smtClean="0">
              <a:latin typeface="Arial Narrow" panose="020B0606020202030204" pitchFamily="34" charset="0"/>
            </a:endParaRPr>
          </a:p>
          <a:p>
            <a:r>
              <a:rPr lang="en-IN" sz="2000" dirty="0" smtClean="0">
                <a:latin typeface="Arial Narrow" panose="020B0606020202030204" pitchFamily="34" charset="0"/>
              </a:rPr>
              <a:t>It </a:t>
            </a:r>
            <a:r>
              <a:rPr lang="en-IN" sz="2000" dirty="0">
                <a:latin typeface="Arial Narrow" panose="020B0606020202030204" pitchFamily="34" charset="0"/>
              </a:rPr>
              <a:t>leverages cloud computing resources and integrates with other IBM Watson services for AI capabilities. Overall, Watson Studio streamlines the end-to-end data science process, from data preparation to model deployment, making it a powerful tool for organizations looking to harness the potential of AI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1793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97" y="180304"/>
            <a:ext cx="10864403" cy="450761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Challenges using Watson studio?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9" y="631065"/>
            <a:ext cx="11500833" cy="5937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Arial Narrow" panose="020B0606020202030204" pitchFamily="34" charset="0"/>
              </a:rPr>
              <a:t>five </a:t>
            </a:r>
            <a:r>
              <a:rPr lang="en-IN" sz="2000" dirty="0">
                <a:latin typeface="Arial Narrow" panose="020B0606020202030204" pitchFamily="34" charset="0"/>
              </a:rPr>
              <a:t>challenges that may arise during one year of life </a:t>
            </a:r>
            <a:r>
              <a:rPr lang="en-IN" sz="2000" dirty="0" smtClean="0">
                <a:latin typeface="Arial Narrow" panose="020B0606020202030204" pitchFamily="34" charset="0"/>
              </a:rPr>
              <a:t>experiences :</a:t>
            </a:r>
            <a:endParaRPr lang="en-IN" sz="2000" dirty="0">
              <a:latin typeface="Arial Narrow" panose="020B0606020202030204" pitchFamily="34" charset="0"/>
            </a:endParaRPr>
          </a:p>
          <a:p>
            <a:r>
              <a:rPr lang="en-IN" sz="2000" b="1" dirty="0">
                <a:latin typeface="Arial Narrow" panose="020B0606020202030204" pitchFamily="34" charset="0"/>
              </a:rPr>
              <a:t>Patient Complexity</a:t>
            </a:r>
            <a:r>
              <a:rPr lang="en-IN" sz="2000" dirty="0">
                <a:latin typeface="Arial Narrow" panose="020B0606020202030204" pitchFamily="34" charset="0"/>
              </a:rPr>
              <a:t>: Patients undergoing thoracic surgery often have complex medical histories and comorbidities. Managing these complexities can be challenging.</a:t>
            </a:r>
          </a:p>
          <a:p>
            <a:r>
              <a:rPr lang="en-IN" sz="2000" b="1" dirty="0">
                <a:latin typeface="Arial Narrow" panose="020B0606020202030204" pitchFamily="34" charset="0"/>
              </a:rPr>
              <a:t>Surgical Complications</a:t>
            </a:r>
            <a:r>
              <a:rPr lang="en-IN" sz="2000" dirty="0">
                <a:latin typeface="Arial Narrow" panose="020B0606020202030204" pitchFamily="34" charset="0"/>
              </a:rPr>
              <a:t>: Thoracic surgery carries risks of complications such as infections, bleeding, or post-operative pain, which require careful monitoring and management.</a:t>
            </a:r>
          </a:p>
          <a:p>
            <a:r>
              <a:rPr lang="en-IN" sz="2000" b="1" dirty="0">
                <a:latin typeface="Arial Narrow" panose="020B0606020202030204" pitchFamily="34" charset="0"/>
              </a:rPr>
              <a:t>Advanced Techniques</a:t>
            </a:r>
            <a:r>
              <a:rPr lang="en-IN" sz="2000" dirty="0">
                <a:latin typeface="Arial Narrow" panose="020B0606020202030204" pitchFamily="34" charset="0"/>
              </a:rPr>
              <a:t>: Staying updated with the latest surgical techniques and technologies in the field of thoracic surgery is crucial but can be challenging due to the rapid advancements in medical technology.</a:t>
            </a:r>
          </a:p>
          <a:p>
            <a:r>
              <a:rPr lang="en-IN" sz="2000" b="1" dirty="0">
                <a:latin typeface="Arial Narrow" panose="020B0606020202030204" pitchFamily="34" charset="0"/>
              </a:rPr>
              <a:t>Communication</a:t>
            </a:r>
            <a:r>
              <a:rPr lang="en-IN" sz="2000" dirty="0">
                <a:latin typeface="Arial Narrow" panose="020B0606020202030204" pitchFamily="34" charset="0"/>
              </a:rPr>
              <a:t>: Effective communication with patients, their families, and the multidisciplinary healthcare team is vital but can sometimes be challenging, especially in high-stress situations.</a:t>
            </a:r>
          </a:p>
          <a:p>
            <a:r>
              <a:rPr lang="en-IN" sz="2000" b="1" dirty="0">
                <a:latin typeface="Arial Narrow" panose="020B0606020202030204" pitchFamily="34" charset="0"/>
              </a:rPr>
              <a:t>Data Management and Analysis</a:t>
            </a:r>
            <a:r>
              <a:rPr lang="en-IN" sz="2000" dirty="0">
                <a:latin typeface="Arial Narrow" panose="020B0606020202030204" pitchFamily="34" charset="0"/>
              </a:rPr>
              <a:t>: If you are using Watson Studio for data analysis, challenges may include collecting and managing patient data, ensuring data privacy and security, and deriving meaningful insights from the data.</a:t>
            </a:r>
          </a:p>
          <a:p>
            <a:pPr marL="0" indent="0">
              <a:buNone/>
            </a:pPr>
            <a:endParaRPr lang="en-IN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41" y="5019542"/>
            <a:ext cx="3515931" cy="16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4576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Benefits using Watson studio?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850006"/>
            <a:ext cx="11771290" cy="5743977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rial Narrow" panose="020B0606020202030204" pitchFamily="34" charset="0"/>
              </a:rPr>
              <a:t>Improved Patient Outcomes</a:t>
            </a:r>
          </a:p>
          <a:p>
            <a:pPr marL="0" indent="0">
              <a:buNone/>
            </a:pPr>
            <a:r>
              <a:rPr lang="en-IN" sz="2000" dirty="0">
                <a:latin typeface="Arial Narrow" panose="020B0606020202030204" pitchFamily="34" charset="0"/>
              </a:rPr>
              <a:t>Using IBM Watson Studio can help improve patient outcomes by identifying risk factors, predicting long-term outcomes, and optimizing surgical procedures.</a:t>
            </a:r>
          </a:p>
          <a:p>
            <a:r>
              <a:rPr lang="en-IN" sz="2000" b="1" dirty="0">
                <a:latin typeface="Arial Narrow" panose="020B0606020202030204" pitchFamily="34" charset="0"/>
              </a:rPr>
              <a:t>Increased </a:t>
            </a:r>
            <a:r>
              <a:rPr lang="en-IN" sz="2000" b="1" dirty="0" smtClean="0">
                <a:latin typeface="Arial Narrow" panose="020B0606020202030204" pitchFamily="34" charset="0"/>
              </a:rPr>
              <a:t>Efficiency</a:t>
            </a:r>
          </a:p>
          <a:p>
            <a:pPr marL="0" indent="0">
              <a:buNone/>
            </a:pPr>
            <a:r>
              <a:rPr lang="en-IN" sz="2000" dirty="0" smtClean="0">
                <a:latin typeface="Arial Narrow" panose="020B0606020202030204" pitchFamily="34" charset="0"/>
              </a:rPr>
              <a:t>Using </a:t>
            </a:r>
            <a:r>
              <a:rPr lang="en-IN" sz="2000" dirty="0">
                <a:latin typeface="Arial Narrow" panose="020B0606020202030204" pitchFamily="34" charset="0"/>
              </a:rPr>
              <a:t>IBM Watson Studio can increase the efficiency of surgical procedures by reducing the time and resources needed to </a:t>
            </a:r>
            <a:r>
              <a:rPr lang="en-IN" sz="2000" dirty="0" smtClean="0">
                <a:latin typeface="Arial Narrow" panose="020B0606020202030204" pitchFamily="34" charset="0"/>
              </a:rPr>
              <a:t>analyse </a:t>
            </a:r>
            <a:r>
              <a:rPr lang="en-IN" sz="2000" dirty="0">
                <a:latin typeface="Arial Narrow" panose="020B0606020202030204" pitchFamily="34" charset="0"/>
              </a:rPr>
              <a:t>patient data and plan surgical procedures.</a:t>
            </a:r>
          </a:p>
          <a:p>
            <a:r>
              <a:rPr lang="en-IN" sz="2000" b="1" dirty="0">
                <a:latin typeface="Arial Narrow" panose="020B0606020202030204" pitchFamily="34" charset="0"/>
              </a:rPr>
              <a:t>Reduced Healthcare Costs</a:t>
            </a:r>
          </a:p>
          <a:p>
            <a:pPr marL="0" indent="0">
              <a:buNone/>
            </a:pPr>
            <a:r>
              <a:rPr lang="en-IN" sz="2000" dirty="0" smtClean="0">
                <a:latin typeface="Arial Narrow" panose="020B0606020202030204" pitchFamily="34" charset="0"/>
              </a:rPr>
              <a:t>Using </a:t>
            </a:r>
            <a:r>
              <a:rPr lang="en-IN" sz="2000" dirty="0">
                <a:latin typeface="Arial Narrow" panose="020B0606020202030204" pitchFamily="34" charset="0"/>
              </a:rPr>
              <a:t>IBM Watson Studio can help reduce healthcare costs by improving patient outcomes, reducing the need for additional procedures, and minimizing complications.</a:t>
            </a:r>
          </a:p>
          <a:p>
            <a:pPr marL="0" indent="0">
              <a:buNone/>
            </a:pPr>
            <a:r>
              <a:rPr lang="en-IN" sz="2000" dirty="0" smtClean="0">
                <a:latin typeface="Arial Narrow" panose="020B0606020202030204" pitchFamily="34" charset="0"/>
              </a:rPr>
              <a:t/>
            </a:r>
            <a:br>
              <a:rPr lang="en-IN" sz="2000" dirty="0" smtClean="0">
                <a:latin typeface="Arial Narrow" panose="020B0606020202030204" pitchFamily="34" charset="0"/>
              </a:rPr>
            </a:br>
            <a:endParaRPr lang="en-IN" sz="2000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44" y="4565560"/>
            <a:ext cx="3300689" cy="20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5" y="154547"/>
            <a:ext cx="10522039" cy="669701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Conclusion and future implications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3" y="1043189"/>
            <a:ext cx="11616742" cy="5525035"/>
          </a:xfrm>
        </p:spPr>
        <p:txBody>
          <a:bodyPr>
            <a:noAutofit/>
          </a:bodyPr>
          <a:lstStyle/>
          <a:p>
            <a:r>
              <a:rPr lang="en-IN" sz="1700" b="1" dirty="0">
                <a:latin typeface="Arial Narrow" panose="020B0606020202030204" pitchFamily="34" charset="0"/>
              </a:rPr>
              <a:t>Conclusion</a:t>
            </a:r>
          </a:p>
          <a:p>
            <a:pPr marL="0" indent="0">
              <a:buNone/>
            </a:pPr>
            <a:r>
              <a:rPr lang="en-IN" sz="1700" dirty="0">
                <a:latin typeface="Arial Narrow" panose="020B0606020202030204" pitchFamily="34" charset="0"/>
              </a:rPr>
              <a:t>IBM Watson Studio is a powerful tool that can be used to improve patient outcomes and increase the success rate of surgical procedures in thoracic surgery</a:t>
            </a:r>
            <a:r>
              <a:rPr lang="en-IN" sz="1700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IN" sz="1700" b="1" dirty="0">
                <a:latin typeface="Arial Narrow" panose="020B0606020202030204" pitchFamily="34" charset="0"/>
              </a:rPr>
              <a:t>Improved Survival Rates</a:t>
            </a:r>
            <a:r>
              <a:rPr lang="en-IN" sz="1700" dirty="0">
                <a:latin typeface="Arial Narrow" panose="020B0606020202030204" pitchFamily="34" charset="0"/>
              </a:rPr>
              <a:t>: Thoracic surgery, such as lung or heart surgery, has shown significant improvements in one-year life expectancy for patients with various conditions.</a:t>
            </a:r>
          </a:p>
          <a:p>
            <a:r>
              <a:rPr lang="en-IN" sz="1700" b="1" dirty="0">
                <a:latin typeface="Arial Narrow" panose="020B0606020202030204" pitchFamily="34" charset="0"/>
              </a:rPr>
              <a:t>Patient Selection: </a:t>
            </a:r>
            <a:r>
              <a:rPr lang="en-IN" sz="1700" dirty="0">
                <a:latin typeface="Arial Narrow" panose="020B0606020202030204" pitchFamily="34" charset="0"/>
              </a:rPr>
              <a:t>Success depends on careful patient selection, considering factors like age, overall health, and the specific surgical procedure.</a:t>
            </a:r>
          </a:p>
          <a:p>
            <a:r>
              <a:rPr lang="en-IN" sz="1700" b="1" dirty="0">
                <a:latin typeface="Arial Narrow" panose="020B0606020202030204" pitchFamily="34" charset="0"/>
              </a:rPr>
              <a:t>Reduced Mortality</a:t>
            </a:r>
            <a:r>
              <a:rPr lang="en-IN" sz="1700" dirty="0">
                <a:latin typeface="Arial Narrow" panose="020B0606020202030204" pitchFamily="34" charset="0"/>
              </a:rPr>
              <a:t>: Advances in surgical </a:t>
            </a:r>
            <a:r>
              <a:rPr lang="en-IN" sz="1700" dirty="0" smtClean="0">
                <a:latin typeface="Arial Narrow" panose="020B0606020202030204" pitchFamily="34" charset="0"/>
              </a:rPr>
              <a:t>techniques, </a:t>
            </a:r>
            <a:r>
              <a:rPr lang="en-IN" sz="1700" dirty="0">
                <a:latin typeface="Arial Narrow" panose="020B0606020202030204" pitchFamily="34" charset="0"/>
              </a:rPr>
              <a:t>and post-operative care have contributed to a decrease in surgical mortality rates.</a:t>
            </a:r>
          </a:p>
          <a:p>
            <a:r>
              <a:rPr lang="en-IN" sz="1700" b="1" dirty="0">
                <a:latin typeface="Arial Narrow" panose="020B0606020202030204" pitchFamily="34" charset="0"/>
              </a:rPr>
              <a:t>Early Detection: </a:t>
            </a:r>
            <a:r>
              <a:rPr lang="en-IN" sz="1700" dirty="0">
                <a:latin typeface="Arial Narrow" panose="020B0606020202030204" pitchFamily="34" charset="0"/>
              </a:rPr>
              <a:t>Early diagnosis and intervention play a critical role in enhancing one-year survival, particularly in cases of lung cancer or cardiac conditions.</a:t>
            </a:r>
          </a:p>
          <a:p>
            <a:r>
              <a:rPr lang="en-IN" sz="1700" b="1" dirty="0">
                <a:latin typeface="Arial Narrow" panose="020B0606020202030204" pitchFamily="34" charset="0"/>
              </a:rPr>
              <a:t>Individual Variability</a:t>
            </a:r>
            <a:r>
              <a:rPr lang="en-IN" sz="1700" dirty="0">
                <a:latin typeface="Arial Narrow" panose="020B0606020202030204" pitchFamily="34" charset="0"/>
              </a:rPr>
              <a:t>: Life expectancy after thoracic surgery can vary widely among patients due to factors like complications, comorbidities, and response to treatment</a:t>
            </a:r>
            <a:r>
              <a:rPr lang="en-IN" sz="1700" dirty="0" smtClean="0">
                <a:latin typeface="Arial Narrow" panose="020B0606020202030204" pitchFamily="34" charset="0"/>
              </a:rPr>
              <a:t>.</a:t>
            </a:r>
            <a:endParaRPr lang="en-IN" sz="1700" dirty="0">
              <a:latin typeface="Arial Narrow" panose="020B0606020202030204" pitchFamily="34" charset="0"/>
            </a:endParaRPr>
          </a:p>
          <a:p>
            <a:r>
              <a:rPr lang="en-IN" sz="1700" b="1" dirty="0">
                <a:latin typeface="Arial Narrow" panose="020B0606020202030204" pitchFamily="34" charset="0"/>
              </a:rPr>
              <a:t>Future Implications</a:t>
            </a:r>
          </a:p>
          <a:p>
            <a:pPr marL="0" indent="0">
              <a:buNone/>
            </a:pPr>
            <a:r>
              <a:rPr lang="en-IN" sz="1700" dirty="0">
                <a:latin typeface="Arial Narrow" panose="020B0606020202030204" pitchFamily="34" charset="0"/>
              </a:rPr>
              <a:t>The use of IBM Watson Studio in healthcare is expected to grow rapidly in the coming years, with potential applications in a range of medical specialties, including oncology, cardiology, and neurology.</a:t>
            </a:r>
          </a:p>
          <a:p>
            <a:pPr marL="0" indent="0">
              <a:buNone/>
            </a:pPr>
            <a:r>
              <a:rPr lang="en-IN" sz="1700" dirty="0">
                <a:latin typeface="Arial Narrow" panose="020B0606020202030204" pitchFamily="34" charset="0"/>
              </a:rPr>
              <a:t/>
            </a:r>
            <a:br>
              <a:rPr lang="en-IN" sz="1700" dirty="0">
                <a:latin typeface="Arial Narrow" panose="020B0606020202030204" pitchFamily="34" charset="0"/>
              </a:rPr>
            </a:br>
            <a:endParaRPr lang="en-IN" sz="17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9854"/>
            <a:ext cx="10515600" cy="618184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REFERENCES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921"/>
            <a:ext cx="10515600" cy="466215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 Narrow" panose="020B0606020202030204" pitchFamily="34" charset="0"/>
              </a:rPr>
              <a:t>[1] V. </a:t>
            </a:r>
            <a:r>
              <a:rPr lang="en-IN" sz="2000" dirty="0" smtClean="0">
                <a:latin typeface="Arial Narrow" panose="020B0606020202030204" pitchFamily="34" charset="0"/>
              </a:rPr>
              <a:t> </a:t>
            </a:r>
            <a:r>
              <a:rPr lang="en-IN" sz="2000" dirty="0" err="1" smtClean="0">
                <a:latin typeface="Arial Narrow" panose="020B0606020202030204" pitchFamily="34" charset="0"/>
              </a:rPr>
              <a:t>Sindhu</a:t>
            </a:r>
            <a:r>
              <a:rPr lang="en-IN" sz="2000" dirty="0">
                <a:latin typeface="Arial Narrow" panose="020B0606020202030204" pitchFamily="34" charset="0"/>
              </a:rPr>
              <a:t>, S. A. S. </a:t>
            </a:r>
            <a:r>
              <a:rPr lang="en-IN" sz="2000" dirty="0" err="1">
                <a:latin typeface="Arial Narrow" panose="020B0606020202030204" pitchFamily="34" charset="0"/>
              </a:rPr>
              <a:t>Prabha</a:t>
            </a:r>
            <a:r>
              <a:rPr lang="en-IN" sz="2000" dirty="0">
                <a:latin typeface="Arial Narrow" panose="020B0606020202030204" pitchFamily="34" charset="0"/>
              </a:rPr>
              <a:t>, S. </a:t>
            </a:r>
            <a:r>
              <a:rPr lang="en-IN" sz="2000" dirty="0" err="1">
                <a:latin typeface="Arial Narrow" panose="020B0606020202030204" pitchFamily="34" charset="0"/>
              </a:rPr>
              <a:t>Veni</a:t>
            </a:r>
            <a:r>
              <a:rPr lang="en-IN" sz="2000" dirty="0">
                <a:latin typeface="Arial Narrow" panose="020B0606020202030204" pitchFamily="34" charset="0"/>
              </a:rPr>
              <a:t> and M. </a:t>
            </a:r>
            <a:r>
              <a:rPr lang="en-IN" sz="2000" dirty="0" err="1">
                <a:latin typeface="Arial Narrow" panose="020B0606020202030204" pitchFamily="34" charset="0"/>
              </a:rPr>
              <a:t>Hemalatha</a:t>
            </a:r>
            <a:r>
              <a:rPr lang="en-IN" sz="2000" dirty="0">
                <a:latin typeface="Arial Narrow" panose="020B0606020202030204" pitchFamily="34" charset="0"/>
              </a:rPr>
              <a:t>. </a:t>
            </a:r>
            <a:r>
              <a:rPr lang="en-IN" sz="2000" dirty="0" smtClean="0">
                <a:latin typeface="Arial Narrow" panose="020B0606020202030204" pitchFamily="34" charset="0"/>
              </a:rPr>
              <a:t>(</a:t>
            </a:r>
            <a:r>
              <a:rPr lang="en-IN" sz="2000" dirty="0">
                <a:latin typeface="Arial Narrow" panose="020B0606020202030204" pitchFamily="34" charset="0"/>
              </a:rPr>
              <a:t>2014), “Thoracic surgery analysis using </a:t>
            </a:r>
            <a:r>
              <a:rPr lang="en-IN" sz="2000" dirty="0" smtClean="0">
                <a:latin typeface="Arial Narrow" panose="020B0606020202030204" pitchFamily="34" charset="0"/>
              </a:rPr>
              <a:t> </a:t>
            </a:r>
            <a:r>
              <a:rPr lang="en-IN" sz="2000" dirty="0" err="1" smtClean="0">
                <a:latin typeface="Arial Narrow" panose="020B0606020202030204" pitchFamily="34" charset="0"/>
              </a:rPr>
              <a:t>datamining</a:t>
            </a:r>
            <a:r>
              <a:rPr lang="en-IN" sz="2000" dirty="0" smtClean="0">
                <a:latin typeface="Arial Narrow" panose="020B0606020202030204" pitchFamily="34" charset="0"/>
              </a:rPr>
              <a:t> techniques</a:t>
            </a:r>
            <a:r>
              <a:rPr lang="en-IN" sz="2000" dirty="0">
                <a:latin typeface="Arial Narrow" panose="020B0606020202030204" pitchFamily="34" charset="0"/>
              </a:rPr>
              <a:t>”, </a:t>
            </a:r>
            <a:r>
              <a:rPr lang="en-IN" sz="2000" dirty="0" smtClean="0">
                <a:latin typeface="Arial Narrow" panose="020B0606020202030204" pitchFamily="34" charset="0"/>
              </a:rPr>
              <a:t>International </a:t>
            </a:r>
            <a:r>
              <a:rPr lang="en-IN" sz="2000" dirty="0">
                <a:latin typeface="Arial Narrow" panose="020B0606020202030204" pitchFamily="34" charset="0"/>
              </a:rPr>
              <a:t>Journal of Computer </a:t>
            </a:r>
            <a:r>
              <a:rPr lang="en-IN" sz="2000" dirty="0" smtClean="0">
                <a:latin typeface="Arial Narrow" panose="020B0606020202030204" pitchFamily="34" charset="0"/>
              </a:rPr>
              <a:t>Technology </a:t>
            </a:r>
            <a:r>
              <a:rPr lang="en-IN" sz="2000" dirty="0">
                <a:latin typeface="Arial Narrow" panose="020B0606020202030204" pitchFamily="34" charset="0"/>
              </a:rPr>
              <a:t>&amp; Applications, Vol. 5 pp.578-586</a:t>
            </a:r>
            <a:r>
              <a:rPr lang="en-IN" sz="2000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IN" sz="2000" dirty="0">
                <a:latin typeface="Arial Narrow" panose="020B0606020202030204" pitchFamily="34" charset="0"/>
              </a:rPr>
              <a:t>[2] </a:t>
            </a:r>
            <a:r>
              <a:rPr lang="en-IN" sz="2000" dirty="0" smtClean="0">
                <a:latin typeface="Arial Narrow" panose="020B0606020202030204" pitchFamily="34" charset="0"/>
              </a:rPr>
              <a:t> </a:t>
            </a:r>
            <a:r>
              <a:rPr lang="en-IN" sz="2000" dirty="0" err="1" smtClean="0">
                <a:latin typeface="Arial Narrow" panose="020B0606020202030204" pitchFamily="34" charset="0"/>
              </a:rPr>
              <a:t>KonstantinaKourou</a:t>
            </a:r>
            <a:r>
              <a:rPr lang="en-IN" sz="2000" dirty="0" smtClean="0">
                <a:latin typeface="Arial Narrow" panose="020B0606020202030204" pitchFamily="34" charset="0"/>
              </a:rPr>
              <a:t> </a:t>
            </a:r>
            <a:r>
              <a:rPr lang="en-IN" sz="2000" dirty="0">
                <a:latin typeface="Arial Narrow" panose="020B0606020202030204" pitchFamily="34" charset="0"/>
              </a:rPr>
              <a:t>, Themis P. </a:t>
            </a:r>
            <a:r>
              <a:rPr lang="en-IN" sz="2000" dirty="0" err="1">
                <a:latin typeface="Arial Narrow" panose="020B0606020202030204" pitchFamily="34" charset="0"/>
              </a:rPr>
              <a:t>Exarchos</a:t>
            </a:r>
            <a:r>
              <a:rPr lang="en-IN" sz="2000" dirty="0">
                <a:latin typeface="Arial Narrow" panose="020B0606020202030204" pitchFamily="34" charset="0"/>
              </a:rPr>
              <a:t>, </a:t>
            </a:r>
            <a:r>
              <a:rPr lang="en-IN" sz="2000" dirty="0" err="1">
                <a:latin typeface="Arial Narrow" panose="020B0606020202030204" pitchFamily="34" charset="0"/>
              </a:rPr>
              <a:t>Konstantinos</a:t>
            </a:r>
            <a:r>
              <a:rPr lang="en-IN" sz="2000" dirty="0">
                <a:latin typeface="Arial Narrow" panose="020B0606020202030204" pitchFamily="34" charset="0"/>
              </a:rPr>
              <a:t> </a:t>
            </a:r>
            <a:r>
              <a:rPr lang="en-IN" sz="2000" dirty="0" smtClean="0">
                <a:latin typeface="Arial Narrow" panose="020B0606020202030204" pitchFamily="34" charset="0"/>
              </a:rPr>
              <a:t>P</a:t>
            </a:r>
            <a:r>
              <a:rPr lang="en-IN" sz="2000" dirty="0">
                <a:latin typeface="Arial Narrow" panose="020B0606020202030204" pitchFamily="34" charset="0"/>
              </a:rPr>
              <a:t>. </a:t>
            </a:r>
            <a:r>
              <a:rPr lang="en-IN" sz="2000" dirty="0" err="1">
                <a:latin typeface="Arial Narrow" panose="020B0606020202030204" pitchFamily="34" charset="0"/>
              </a:rPr>
              <a:t>Exarchos</a:t>
            </a:r>
            <a:r>
              <a:rPr lang="en-IN" sz="2000" dirty="0">
                <a:latin typeface="Arial Narrow" panose="020B0606020202030204" pitchFamily="34" charset="0"/>
              </a:rPr>
              <a:t>, </a:t>
            </a:r>
            <a:r>
              <a:rPr lang="en-IN" sz="2000" dirty="0" err="1">
                <a:latin typeface="Arial Narrow" panose="020B0606020202030204" pitchFamily="34" charset="0"/>
              </a:rPr>
              <a:t>Michalis</a:t>
            </a:r>
            <a:r>
              <a:rPr lang="en-IN" sz="2000" dirty="0">
                <a:latin typeface="Arial Narrow" panose="020B0606020202030204" pitchFamily="34" charset="0"/>
              </a:rPr>
              <a:t> V. </a:t>
            </a:r>
            <a:r>
              <a:rPr lang="en-IN" sz="2000" dirty="0" err="1">
                <a:latin typeface="Arial Narrow" panose="020B0606020202030204" pitchFamily="34" charset="0"/>
              </a:rPr>
              <a:t>Karamouzis</a:t>
            </a:r>
            <a:r>
              <a:rPr lang="en-IN" sz="2000" dirty="0">
                <a:latin typeface="Arial Narrow" panose="020B0606020202030204" pitchFamily="34" charset="0"/>
              </a:rPr>
              <a:t> and </a:t>
            </a:r>
            <a:r>
              <a:rPr lang="en-IN" sz="2000" dirty="0" smtClean="0">
                <a:latin typeface="Arial Narrow" panose="020B0606020202030204" pitchFamily="34" charset="0"/>
              </a:rPr>
              <a:t> </a:t>
            </a:r>
            <a:r>
              <a:rPr lang="en-IN" sz="2000" dirty="0" err="1" smtClean="0">
                <a:latin typeface="Arial Narrow" panose="020B0606020202030204" pitchFamily="34" charset="0"/>
              </a:rPr>
              <a:t>Dimitrios</a:t>
            </a:r>
            <a:r>
              <a:rPr lang="en-IN" sz="2000" dirty="0" smtClean="0">
                <a:latin typeface="Arial Narrow" panose="020B0606020202030204" pitchFamily="34" charset="0"/>
              </a:rPr>
              <a:t> </a:t>
            </a:r>
            <a:r>
              <a:rPr lang="en-IN" sz="2000" dirty="0">
                <a:latin typeface="Arial Narrow" panose="020B0606020202030204" pitchFamily="34" charset="0"/>
              </a:rPr>
              <a:t>I. </a:t>
            </a:r>
            <a:r>
              <a:rPr lang="en-IN" sz="2000" dirty="0" smtClean="0">
                <a:latin typeface="Arial Narrow" panose="020B0606020202030204" pitchFamily="34" charset="0"/>
              </a:rPr>
              <a:t> </a:t>
            </a:r>
            <a:r>
              <a:rPr lang="en-IN" sz="2000" dirty="0" err="1" smtClean="0">
                <a:latin typeface="Arial Narrow" panose="020B0606020202030204" pitchFamily="34" charset="0"/>
              </a:rPr>
              <a:t>Fotiadisa</a:t>
            </a:r>
            <a:r>
              <a:rPr lang="en-IN" sz="2000" dirty="0">
                <a:latin typeface="Arial Narrow" panose="020B0606020202030204" pitchFamily="34" charset="0"/>
              </a:rPr>
              <a:t>. (2015), “Machine learning applications in cancer </a:t>
            </a:r>
            <a:r>
              <a:rPr lang="en-IN" sz="2000" dirty="0" smtClean="0">
                <a:latin typeface="Arial Narrow" panose="020B0606020202030204" pitchFamily="34" charset="0"/>
              </a:rPr>
              <a:t>prognosis </a:t>
            </a:r>
            <a:r>
              <a:rPr lang="en-IN" sz="2000" dirty="0">
                <a:latin typeface="Arial Narrow" panose="020B0606020202030204" pitchFamily="34" charset="0"/>
              </a:rPr>
              <a:t>and prediction”, Computational and Structural </a:t>
            </a:r>
            <a:r>
              <a:rPr lang="en-IN" sz="2000" dirty="0" smtClean="0">
                <a:latin typeface="Arial Narrow" panose="020B0606020202030204" pitchFamily="34" charset="0"/>
              </a:rPr>
              <a:t>Biotechnology </a:t>
            </a:r>
            <a:r>
              <a:rPr lang="en-IN" sz="2000" dirty="0">
                <a:latin typeface="Arial Narrow" panose="020B0606020202030204" pitchFamily="34" charset="0"/>
              </a:rPr>
              <a:t>Journal, Vol. 13,pp.8-17. </a:t>
            </a:r>
            <a:endParaRPr lang="en-IN" sz="2000" dirty="0" smtClean="0">
              <a:latin typeface="Arial Narrow" panose="020B0606020202030204" pitchFamily="34" charset="0"/>
            </a:endParaRPr>
          </a:p>
          <a:p>
            <a:r>
              <a:rPr lang="en-IN" sz="2000" dirty="0">
                <a:latin typeface="Arial Narrow" panose="020B0606020202030204" pitchFamily="34" charset="0"/>
              </a:rPr>
              <a:t>[3] </a:t>
            </a:r>
            <a:r>
              <a:rPr lang="en-IN" sz="2000" dirty="0" smtClean="0">
                <a:latin typeface="Arial Narrow" panose="020B0606020202030204" pitchFamily="34" charset="0"/>
              </a:rPr>
              <a:t>  </a:t>
            </a:r>
            <a:r>
              <a:rPr lang="en-IN" sz="2000" dirty="0" err="1" smtClean="0">
                <a:latin typeface="Arial Narrow" panose="020B0606020202030204" pitchFamily="34" charset="0"/>
              </a:rPr>
              <a:t>KwetisheJoro</a:t>
            </a:r>
            <a:r>
              <a:rPr lang="en-IN" sz="2000" dirty="0" smtClean="0">
                <a:latin typeface="Arial Narrow" panose="020B0606020202030204" pitchFamily="34" charset="0"/>
              </a:rPr>
              <a:t>  </a:t>
            </a:r>
            <a:r>
              <a:rPr lang="en-IN" sz="2000" dirty="0" err="1" smtClean="0">
                <a:latin typeface="Arial Narrow" panose="020B0606020202030204" pitchFamily="34" charset="0"/>
              </a:rPr>
              <a:t>Danjuma</a:t>
            </a:r>
            <a:r>
              <a:rPr lang="en-IN" sz="2000" dirty="0">
                <a:latin typeface="Arial Narrow" panose="020B0606020202030204" pitchFamily="34" charset="0"/>
              </a:rPr>
              <a:t>. (2015), “Performance </a:t>
            </a:r>
            <a:r>
              <a:rPr lang="en-IN" sz="2000" dirty="0" smtClean="0">
                <a:latin typeface="Arial Narrow" panose="020B0606020202030204" pitchFamily="34" charset="0"/>
              </a:rPr>
              <a:t>evaluation </a:t>
            </a:r>
            <a:r>
              <a:rPr lang="en-IN" sz="2000" dirty="0">
                <a:latin typeface="Arial Narrow" panose="020B0606020202030204" pitchFamily="34" charset="0"/>
              </a:rPr>
              <a:t>of machine </a:t>
            </a:r>
            <a:r>
              <a:rPr lang="en-IN" sz="2000" dirty="0" err="1" smtClean="0">
                <a:latin typeface="Arial Narrow" panose="020B0606020202030204" pitchFamily="34" charset="0"/>
              </a:rPr>
              <a:t>learningalgorithms</a:t>
            </a:r>
            <a:r>
              <a:rPr lang="en-IN" sz="2000" dirty="0" smtClean="0">
                <a:latin typeface="Arial Narrow" panose="020B0606020202030204" pitchFamily="34" charset="0"/>
              </a:rPr>
              <a:t> </a:t>
            </a:r>
            <a:r>
              <a:rPr lang="en-IN" sz="2000" dirty="0">
                <a:latin typeface="Arial Narrow" panose="020B0606020202030204" pitchFamily="34" charset="0"/>
              </a:rPr>
              <a:t>in post-operative life expectancy in the lung </a:t>
            </a:r>
            <a:r>
              <a:rPr lang="en-IN" sz="2000" dirty="0" smtClean="0">
                <a:latin typeface="Arial Narrow" panose="020B0606020202030204" pitchFamily="34" charset="0"/>
              </a:rPr>
              <a:t>cancer </a:t>
            </a:r>
            <a:r>
              <a:rPr lang="en-IN" sz="2000" dirty="0">
                <a:latin typeface="Arial Narrow" panose="020B0606020202030204" pitchFamily="34" charset="0"/>
              </a:rPr>
              <a:t>patients”, IJCSI International Journal of Computer </a:t>
            </a:r>
            <a:r>
              <a:rPr lang="en-IN" sz="2000" dirty="0" smtClean="0">
                <a:latin typeface="Arial Narrow" panose="020B0606020202030204" pitchFamily="34" charset="0"/>
              </a:rPr>
              <a:t>Science </a:t>
            </a:r>
            <a:r>
              <a:rPr lang="en-IN" sz="2000" dirty="0">
                <a:latin typeface="Arial Narrow" panose="020B0606020202030204" pitchFamily="34" charset="0"/>
              </a:rPr>
              <a:t>Issues, Vol. 12, No. 2, pp.189-199 . </a:t>
            </a:r>
            <a:endParaRPr lang="en-IN" sz="2000" dirty="0" smtClean="0">
              <a:latin typeface="Arial Narrow" panose="020B0606020202030204" pitchFamily="34" charset="0"/>
            </a:endParaRPr>
          </a:p>
          <a:p>
            <a:r>
              <a:rPr lang="en-IN" sz="2000" dirty="0">
                <a:latin typeface="Arial Narrow" panose="020B0606020202030204" pitchFamily="34" charset="0"/>
              </a:rPr>
              <a:t>[4] Joseph A. Cruz, David S. </a:t>
            </a:r>
            <a:r>
              <a:rPr lang="en-IN" sz="2000" dirty="0" smtClean="0">
                <a:latin typeface="Arial Narrow" panose="020B0606020202030204" pitchFamily="34" charset="0"/>
              </a:rPr>
              <a:t> </a:t>
            </a:r>
            <a:r>
              <a:rPr lang="en-IN" sz="2000" dirty="0" err="1" smtClean="0">
                <a:latin typeface="Arial Narrow" panose="020B0606020202030204" pitchFamily="34" charset="0"/>
              </a:rPr>
              <a:t>Wishart</a:t>
            </a:r>
            <a:r>
              <a:rPr lang="en-IN" sz="2000" dirty="0">
                <a:latin typeface="Arial Narrow" panose="020B0606020202030204" pitchFamily="34" charset="0"/>
              </a:rPr>
              <a:t>. (2006), “Applications </a:t>
            </a:r>
            <a:r>
              <a:rPr lang="en-IN" sz="2000" dirty="0" smtClean="0">
                <a:latin typeface="Arial Narrow" panose="020B0606020202030204" pitchFamily="34" charset="0"/>
              </a:rPr>
              <a:t>of </a:t>
            </a:r>
            <a:r>
              <a:rPr lang="en-IN" sz="2000" dirty="0">
                <a:latin typeface="Arial Narrow" panose="020B0606020202030204" pitchFamily="34" charset="0"/>
              </a:rPr>
              <a:t>machine learning in cancer prediction and prognosis”, </a:t>
            </a:r>
            <a:r>
              <a:rPr lang="en-IN" sz="2000" dirty="0" smtClean="0">
                <a:latin typeface="Arial Narrow" panose="020B0606020202030204" pitchFamily="34" charset="0"/>
              </a:rPr>
              <a:t>Cancer </a:t>
            </a:r>
            <a:r>
              <a:rPr lang="en-IN" sz="2000" dirty="0">
                <a:latin typeface="Arial Narrow" panose="020B0606020202030204" pitchFamily="34" charset="0"/>
              </a:rPr>
              <a:t>Informatics, Vol. 2, pp.59-77 2006.</a:t>
            </a:r>
          </a:p>
          <a:p>
            <a:pPr marL="0" indent="0">
              <a:buNone/>
            </a:pPr>
            <a:endParaRPr lang="en-IN" sz="2000" dirty="0">
              <a:latin typeface="Arial Narrow" panose="020B0606020202030204" pitchFamily="34" charset="0"/>
            </a:endParaRPr>
          </a:p>
          <a:p>
            <a:endParaRPr lang="en-IN" sz="2000" dirty="0">
              <a:latin typeface="Arial Narrow" panose="020B0606020202030204" pitchFamily="34" charset="0"/>
            </a:endParaRPr>
          </a:p>
          <a:p>
            <a:endParaRPr lang="en-IN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814" y="1519706"/>
            <a:ext cx="7193924" cy="3825025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Arial Black" panose="020B0A04020102020204" pitchFamily="34" charset="0"/>
              </a:rPr>
              <a:t>THANK YOU</a:t>
            </a:r>
            <a:endParaRPr lang="en-IN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1674" y="1825625"/>
            <a:ext cx="10200068" cy="48198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4300" b="1" dirty="0"/>
              <a:t>ONE YEAR LIFE EXPECTANCY THORACIC SURGERY USING IBM WATSON STUDIO</a:t>
            </a:r>
            <a:endParaRPr lang="en-IN" sz="4300" b="1" dirty="0" smtClean="0"/>
          </a:p>
          <a:p>
            <a:pPr marL="0" indent="0" algn="ctr">
              <a:buNone/>
            </a:pPr>
            <a:r>
              <a:rPr lang="en-IN" sz="3000" b="1" dirty="0" smtClean="0"/>
              <a:t>MINI PROJECT</a:t>
            </a:r>
            <a:endParaRPr lang="en-IN" sz="3000" b="1" dirty="0" smtClean="0"/>
          </a:p>
          <a:p>
            <a:pPr marL="0" indent="0" algn="ctr">
              <a:buNone/>
            </a:pPr>
            <a:r>
              <a:rPr lang="en-IN" sz="2000" b="1" dirty="0" smtClean="0"/>
              <a:t>presented </a:t>
            </a:r>
            <a:r>
              <a:rPr lang="en-IN" sz="2000" b="1" dirty="0"/>
              <a:t>by </a:t>
            </a:r>
            <a:r>
              <a:rPr lang="en-IN" sz="2000" b="1" dirty="0" smtClean="0"/>
              <a:t>:</a:t>
            </a:r>
          </a:p>
          <a:p>
            <a:pPr marL="0" indent="0" algn="ctr">
              <a:buNone/>
            </a:pPr>
            <a:r>
              <a:rPr lang="en-IN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</a:t>
            </a:r>
            <a:r>
              <a:rPr lang="en-IN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Puppala</a:t>
            </a:r>
            <a:r>
              <a:rPr lang="en-IN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N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Nagendra</a:t>
            </a:r>
            <a:r>
              <a:rPr lang="en-IN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(207Y1A1224)</a:t>
            </a:r>
          </a:p>
          <a:p>
            <a:pPr marL="0" indent="0" algn="ctr">
              <a:buNone/>
            </a:pPr>
            <a:r>
              <a:rPr lang="en-IN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Dodla</a:t>
            </a:r>
            <a:r>
              <a:rPr lang="en-IN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N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Shilpa</a:t>
            </a:r>
            <a:r>
              <a:rPr lang="en-IN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(207Y1A1243</a:t>
            </a:r>
            <a:r>
              <a:rPr lang="en-IN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algn="ctr"/>
            <a:endParaRPr lang="en-IN" sz="2000" b="1" dirty="0"/>
          </a:p>
          <a:p>
            <a:pPr marL="0" indent="0" algn="ctr">
              <a:buNone/>
            </a:pPr>
            <a:r>
              <a:rPr lang="en-IN" sz="2000" b="1" dirty="0"/>
              <a:t>Under The Guidance Of</a:t>
            </a:r>
          </a:p>
          <a:p>
            <a:pPr marL="0" indent="0" algn="ctr">
              <a:buNone/>
            </a:pPr>
            <a:r>
              <a:rPr lang="en-IN" sz="2000" b="1" dirty="0"/>
              <a:t>Mrs . </a:t>
            </a:r>
            <a:r>
              <a:rPr lang="en-IN" sz="2000" b="1" dirty="0" err="1" smtClean="0"/>
              <a:t>Karimunnisa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shaik</a:t>
            </a:r>
            <a:endParaRPr lang="en-IN" sz="2000" b="1" dirty="0"/>
          </a:p>
          <a:p>
            <a:pPr marL="0" indent="0" algn="ctr">
              <a:buNone/>
            </a:pPr>
            <a:r>
              <a:rPr lang="en-IN" sz="2000" b="1" dirty="0"/>
              <a:t>(Assistant Professor)</a:t>
            </a:r>
          </a:p>
          <a:p>
            <a:pPr marL="0" indent="0" algn="ctr">
              <a:buNone/>
            </a:pPr>
            <a:r>
              <a:rPr lang="en-IN" sz="2000" b="1" dirty="0"/>
              <a:t>Department Of Information Technology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image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14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217" y="257578"/>
            <a:ext cx="10403983" cy="57955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Abstract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837128"/>
            <a:ext cx="11088710" cy="5525035"/>
          </a:xfrm>
        </p:spPr>
        <p:txBody>
          <a:bodyPr>
            <a:noAutofit/>
          </a:bodyPr>
          <a:lstStyle/>
          <a:p>
            <a:endParaRPr lang="en-IN" sz="1600" dirty="0"/>
          </a:p>
          <a:p>
            <a:r>
              <a:rPr lang="en-IN" sz="1600" dirty="0" smtClean="0"/>
              <a:t>The </a:t>
            </a:r>
            <a:r>
              <a:rPr lang="en-IN" sz="1600" dirty="0"/>
              <a:t>scope of this paper is to propose a life expectancy rate and examine the mortality after thoracic surgery which takes into account the different importance of various features which </a:t>
            </a:r>
            <a:r>
              <a:rPr lang="en-IN" sz="1600" dirty="0" smtClean="0"/>
              <a:t>can have </a:t>
            </a:r>
            <a:r>
              <a:rPr lang="en-IN" sz="1600" dirty="0"/>
              <a:t>an effect in the end result. The data of the patients collected after diagnosis have been </a:t>
            </a:r>
            <a:r>
              <a:rPr lang="en-IN" sz="1600" dirty="0" smtClean="0"/>
              <a:t>used as </a:t>
            </a:r>
            <a:r>
              <a:rPr lang="en-IN" sz="1600" dirty="0"/>
              <a:t>the dataset. </a:t>
            </a:r>
            <a:endParaRPr lang="en-IN" sz="1600" dirty="0" smtClean="0"/>
          </a:p>
          <a:p>
            <a:r>
              <a:rPr lang="en-IN" sz="1600" dirty="0" smtClean="0"/>
              <a:t>Various </a:t>
            </a:r>
            <a:r>
              <a:rPr lang="en-IN" sz="1600" dirty="0"/>
              <a:t>metrics which affect the result have been </a:t>
            </a:r>
            <a:r>
              <a:rPr lang="en-IN" sz="1600" dirty="0" smtClean="0"/>
              <a:t>analysed </a:t>
            </a:r>
            <a:r>
              <a:rPr lang="en-IN" sz="1600" dirty="0"/>
              <a:t>with the help of random forest and decision tree algorithms to better understand the consequences of post-surgery. </a:t>
            </a:r>
            <a:r>
              <a:rPr lang="en-IN" sz="1600" dirty="0" smtClean="0"/>
              <a:t>Thus</a:t>
            </a:r>
            <a:r>
              <a:rPr lang="en-IN" sz="1600" dirty="0"/>
              <a:t>, it enables us to have better comprehension of various algorithms and also some important parameters are selected for the construction of a better model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In </a:t>
            </a:r>
            <a:r>
              <a:rPr lang="en-IN" sz="1600" dirty="0"/>
              <a:t>addition, we have several classification features such as the presence of pain before surgery, </a:t>
            </a:r>
            <a:r>
              <a:rPr lang="en-IN" sz="1600" dirty="0" err="1"/>
              <a:t>hemoptysis</a:t>
            </a:r>
            <a:r>
              <a:rPr lang="en-IN" sz="1600" dirty="0"/>
              <a:t> before surgery, cough before surgery, whether the patient is a smoker, whether the patient has asthma, and a few others. This classification model predicts whether the patient will survive for a year-long period or not with better selection of the data features. </a:t>
            </a:r>
            <a:endParaRPr lang="en-IN" sz="1600" dirty="0" smtClean="0"/>
          </a:p>
          <a:p>
            <a:r>
              <a:rPr lang="en-IN" sz="1600" dirty="0" smtClean="0"/>
              <a:t>Many </a:t>
            </a:r>
            <a:r>
              <a:rPr lang="en-IN" sz="1600" dirty="0"/>
              <a:t>machine learning models </a:t>
            </a:r>
            <a:r>
              <a:rPr lang="en-IN" sz="1600" dirty="0" smtClean="0"/>
              <a:t>like </a:t>
            </a:r>
            <a:r>
              <a:rPr lang="en-IN" sz="1600" dirty="0"/>
              <a:t>Naïve Bayes, Decision Tree, Random forest, and Logistic </a:t>
            </a:r>
            <a:r>
              <a:rPr lang="en-IN" sz="1600" dirty="0" smtClean="0"/>
              <a:t>regression have </a:t>
            </a:r>
            <a:r>
              <a:rPr lang="en-IN" sz="1600" dirty="0"/>
              <a:t>been applied for post thoracic surgery life expectancy </a:t>
            </a:r>
            <a:r>
              <a:rPr lang="en-IN" sz="1600" dirty="0" smtClean="0"/>
              <a:t>prediction. </a:t>
            </a:r>
          </a:p>
          <a:p>
            <a:r>
              <a:rPr lang="en-IN" sz="1600" dirty="0" smtClean="0"/>
              <a:t>Also</a:t>
            </a:r>
            <a:r>
              <a:rPr lang="en-IN" sz="1600" dirty="0"/>
              <a:t>, work has been carried out towards attribute ranking and selection in performing better in improving prediction accuracy with machine learning algorithms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On </a:t>
            </a:r>
            <a:r>
              <a:rPr lang="en-IN" sz="1600" dirty="0"/>
              <a:t>comparing the accuracy, the results indicate that the deep neural network can be efficiently used for predicting life expectancy</a:t>
            </a:r>
          </a:p>
        </p:txBody>
      </p:sp>
    </p:spTree>
    <p:extLst>
      <p:ext uri="{BB962C8B-B14F-4D97-AF65-F5344CB8AC3E}">
        <p14:creationId xmlns:p14="http://schemas.microsoft.com/office/powerpoint/2010/main" val="105160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CONTENTS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3"/>
            <a:ext cx="10515600" cy="5177306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>
                <a:latin typeface="Arial Narrow" panose="020B0606020202030204" pitchFamily="34" charset="0"/>
              </a:rPr>
              <a:t>Abstract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Introduction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Existing System And Proposed System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Basic Architecture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Hardware And Software Requirements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Libraries And Algorithms Used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What Is Thoracic Surgery?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Steps Involved In Thoracic Surgery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Importance Of One Year Life Expectancy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What Is Watson Studio?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Challenges Using Watson Studio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Benefits Using Watson Studio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Conclusion And Future Implications</a:t>
            </a:r>
          </a:p>
          <a:p>
            <a:r>
              <a:rPr lang="en-IN" sz="2400" dirty="0" smtClean="0">
                <a:latin typeface="Arial Narrow" panose="020B0606020202030204" pitchFamily="34" charset="0"/>
              </a:rPr>
              <a:t>References</a:t>
            </a:r>
          </a:p>
          <a:p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70355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698" y="211272"/>
            <a:ext cx="10671220" cy="832610"/>
          </a:xfrm>
        </p:spPr>
        <p:txBody>
          <a:bodyPr>
            <a:normAutofit/>
          </a:bodyPr>
          <a:lstStyle/>
          <a:p>
            <a:r>
              <a:rPr lang="en-IN" sz="3600" b="1" dirty="0"/>
              <a:t>I</a:t>
            </a:r>
            <a:r>
              <a:rPr lang="en-IN" sz="3600" b="1" dirty="0" smtClean="0"/>
              <a:t>ntroduction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6"/>
            <a:ext cx="10515600" cy="49792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000" dirty="0" smtClean="0">
                <a:latin typeface="Arial Narrow" panose="020B0606020202030204" pitchFamily="34" charset="0"/>
              </a:rPr>
              <a:t>The introduction of computer applications into the medical industry has had a direct impact on doctors productivity and accuracy in recent years. </a:t>
            </a:r>
          </a:p>
          <a:p>
            <a:r>
              <a:rPr lang="en-IN" sz="2000" dirty="0" smtClean="0">
                <a:latin typeface="Arial Narrow" panose="020B0606020202030204" pitchFamily="34" charset="0"/>
              </a:rPr>
              <a:t>One of these applications is the study of health outcomes. In most nations, cancer is now one of the leading causes of mortality. </a:t>
            </a:r>
          </a:p>
          <a:p>
            <a:r>
              <a:rPr lang="en-IN" sz="2000" dirty="0" smtClean="0">
                <a:latin typeface="Arial Narrow" panose="020B0606020202030204" pitchFamily="34" charset="0"/>
              </a:rPr>
              <a:t>Thoracic surgery is the most common operation performed on lung cancer patients.</a:t>
            </a:r>
          </a:p>
          <a:p>
            <a:r>
              <a:rPr lang="en-IN" sz="2000" dirty="0" smtClean="0">
                <a:latin typeface="Arial Narrow" panose="020B0606020202030204" pitchFamily="34" charset="0"/>
              </a:rPr>
              <a:t>Massive datasets of cancer have been collected and made available to medical professionals as a result of the advancement of new tools in the field of medicine.</a:t>
            </a:r>
          </a:p>
          <a:p>
            <a:r>
              <a:rPr lang="en-IN" sz="2000" dirty="0" smtClean="0">
                <a:latin typeface="Arial Narrow" panose="020B0606020202030204" pitchFamily="34" charset="0"/>
              </a:rPr>
              <a:t>Many machine learning techniques such as KNN, Logistic regression, random forest etc...are used to predict life expectancy for post thoracic surgery.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397" y="4437623"/>
            <a:ext cx="5201454" cy="18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99840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EXISTING AND PROPOSED SYSTEM</a:t>
            </a:r>
            <a:endParaRPr lang="en-IN" sz="28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9848" y="1442434"/>
            <a:ext cx="4754880" cy="437881"/>
          </a:xfrm>
        </p:spPr>
        <p:txBody>
          <a:bodyPr/>
          <a:lstStyle/>
          <a:p>
            <a:r>
              <a:rPr lang="en-IN" dirty="0" smtClean="0"/>
              <a:t>EXISTING SYSTEM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69848" y="1880315"/>
            <a:ext cx="4754880" cy="4075983"/>
          </a:xfrm>
        </p:spPr>
        <p:txBody>
          <a:bodyPr>
            <a:normAutofit/>
          </a:bodyPr>
          <a:lstStyle/>
          <a:p>
            <a:r>
              <a:rPr lang="en-IN" sz="1600" dirty="0"/>
              <a:t>E</a:t>
            </a:r>
            <a:r>
              <a:rPr lang="en-IN" sz="1600" dirty="0" smtClean="0"/>
              <a:t>xisting system is build on older technologies or solutions.</a:t>
            </a:r>
          </a:p>
          <a:p>
            <a:r>
              <a:rPr lang="en-IN" sz="1600" dirty="0" smtClean="0"/>
              <a:t>In existing system the data integration was up to the mark</a:t>
            </a:r>
          </a:p>
          <a:p>
            <a:r>
              <a:rPr lang="en-IN" sz="1600" dirty="0" smtClean="0"/>
              <a:t>In existing system there was no automation features where all the work was done manually.</a:t>
            </a:r>
          </a:p>
          <a:p>
            <a:r>
              <a:rPr lang="en-IN" sz="1600" dirty="0" smtClean="0"/>
              <a:t>In existing system tracking continuous process of the patient was difficult.</a:t>
            </a:r>
            <a:endParaRPr lang="en-IN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73368" y="1442434"/>
            <a:ext cx="4754880" cy="437881"/>
          </a:xfrm>
        </p:spPr>
        <p:txBody>
          <a:bodyPr/>
          <a:lstStyle/>
          <a:p>
            <a:r>
              <a:rPr lang="en-IN" dirty="0" smtClean="0"/>
              <a:t>PROPOSED SYSTEM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73368" y="1880315"/>
            <a:ext cx="4754880" cy="4076666"/>
          </a:xfrm>
        </p:spPr>
        <p:txBody>
          <a:bodyPr>
            <a:normAutofit/>
          </a:bodyPr>
          <a:lstStyle/>
          <a:p>
            <a:r>
              <a:rPr lang="en-IN" sz="1600" dirty="0" smtClean="0"/>
              <a:t>Proposed system which is designed using current technologies which include AI and machine learning tools.</a:t>
            </a:r>
          </a:p>
          <a:p>
            <a:r>
              <a:rPr lang="en-IN" sz="1600" dirty="0" smtClean="0"/>
              <a:t>In proposed system we improved data integration capabilities ,allowing it to seamlessly collect and analyse the data.</a:t>
            </a:r>
          </a:p>
          <a:p>
            <a:r>
              <a:rPr lang="en-IN" sz="1600" dirty="0" smtClean="0"/>
              <a:t>Watson studio introduced automation features machine learning algorithms to assist the surgeons in pre operative planning and post operative monitoring.</a:t>
            </a:r>
          </a:p>
          <a:p>
            <a:r>
              <a:rPr lang="en-IN" sz="1600" dirty="0" smtClean="0"/>
              <a:t>Here continuous monitoring is allowed , the surgical team track the patient progress and make adjustments to give better outcome.</a:t>
            </a:r>
          </a:p>
        </p:txBody>
      </p:sp>
    </p:spTree>
    <p:extLst>
      <p:ext uri="{BB962C8B-B14F-4D97-AF65-F5344CB8AC3E}">
        <p14:creationId xmlns:p14="http://schemas.microsoft.com/office/powerpoint/2010/main" val="58185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321972"/>
            <a:ext cx="10058400" cy="425003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Basic architecture</a:t>
            </a:r>
            <a:endParaRPr lang="en-IN" sz="32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63" y="906676"/>
            <a:ext cx="4635353" cy="503048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6" y="906676"/>
            <a:ext cx="4689109" cy="503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5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61203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Hardware and software requirements</a:t>
            </a:r>
            <a:endParaRPr lang="en-IN" sz="28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9848" y="1545466"/>
            <a:ext cx="3811245" cy="656822"/>
          </a:xfrm>
        </p:spPr>
        <p:txBody>
          <a:bodyPr/>
          <a:lstStyle/>
          <a:p>
            <a:r>
              <a:rPr lang="en-IN" dirty="0" smtClean="0"/>
              <a:t>Hardware requirements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69848" y="2202288"/>
            <a:ext cx="4754880" cy="3754010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System      :      Intel CORE i5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Hard disk  :      2 TB</a:t>
            </a:r>
          </a:p>
          <a:p>
            <a:endParaRPr lang="en-IN" dirty="0"/>
          </a:p>
          <a:p>
            <a:r>
              <a:rPr lang="en-IN" dirty="0" smtClean="0"/>
              <a:t>Screen      :     15VGA colour</a:t>
            </a:r>
          </a:p>
          <a:p>
            <a:endParaRPr lang="en-IN" dirty="0"/>
          </a:p>
          <a:p>
            <a:r>
              <a:rPr lang="en-IN" dirty="0" smtClean="0"/>
              <a:t>Ram          :     16GB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73368" y="1545466"/>
            <a:ext cx="4187308" cy="656822"/>
          </a:xfrm>
        </p:spPr>
        <p:txBody>
          <a:bodyPr/>
          <a:lstStyle/>
          <a:p>
            <a:r>
              <a:rPr lang="en-IN" dirty="0" smtClean="0"/>
              <a:t>Software requirements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373368" y="2202289"/>
            <a:ext cx="4754880" cy="3754010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Operating system :     windows 11</a:t>
            </a:r>
          </a:p>
          <a:p>
            <a:endParaRPr lang="en-IN" dirty="0"/>
          </a:p>
          <a:p>
            <a:r>
              <a:rPr lang="en-IN" dirty="0" smtClean="0"/>
              <a:t>Dataset :       CSV file, TSV file</a:t>
            </a:r>
          </a:p>
          <a:p>
            <a:endParaRPr lang="en-IN" dirty="0"/>
          </a:p>
          <a:p>
            <a:r>
              <a:rPr lang="en-IN" dirty="0" smtClean="0"/>
              <a:t>Programming Language :    python</a:t>
            </a:r>
          </a:p>
          <a:p>
            <a:endParaRPr lang="en-IN" dirty="0"/>
          </a:p>
          <a:p>
            <a:r>
              <a:rPr lang="en-IN" dirty="0" smtClean="0"/>
              <a:t>IDE: Jupiter, Python 3,7,google </a:t>
            </a:r>
            <a:r>
              <a:rPr lang="en-IN" dirty="0" err="1" smtClean="0"/>
              <a:t>collab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77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22567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LIBRARIES AND ALGORITHMS USED</a:t>
            </a:r>
            <a:endParaRPr lang="en-IN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738648"/>
            <a:ext cx="2381690" cy="643944"/>
          </a:xfrm>
        </p:spPr>
        <p:txBody>
          <a:bodyPr/>
          <a:lstStyle/>
          <a:p>
            <a:r>
              <a:rPr lang="en-IN" dirty="0" smtClean="0"/>
              <a:t>LIBRARIES USED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2098355" cy="2524440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err="1" smtClean="0"/>
              <a:t>Numpy</a:t>
            </a:r>
            <a:endParaRPr lang="en-IN" dirty="0" smtClean="0"/>
          </a:p>
          <a:p>
            <a:r>
              <a:rPr lang="en-IN" dirty="0" smtClean="0"/>
              <a:t>Pandas</a:t>
            </a:r>
          </a:p>
          <a:p>
            <a:r>
              <a:rPr lang="en-IN" dirty="0" err="1" smtClean="0"/>
              <a:t>Seaborn</a:t>
            </a:r>
            <a:endParaRPr lang="en-IN" dirty="0" smtClean="0"/>
          </a:p>
          <a:p>
            <a:r>
              <a:rPr lang="en-IN" dirty="0" err="1" smtClean="0"/>
              <a:t>Matplotlib</a:t>
            </a:r>
            <a:endParaRPr lang="en-IN" dirty="0" smtClean="0"/>
          </a:p>
          <a:p>
            <a:r>
              <a:rPr lang="en-IN" dirty="0" err="1" smtClean="0"/>
              <a:t>sklearn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1365161"/>
            <a:ext cx="3659274" cy="463639"/>
          </a:xfrm>
        </p:spPr>
        <p:txBody>
          <a:bodyPr/>
          <a:lstStyle/>
          <a:p>
            <a:r>
              <a:rPr lang="en-IN" dirty="0" smtClean="0"/>
              <a:t>ALGORITHMS USED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1828801"/>
            <a:ext cx="4754880" cy="4662152"/>
          </a:xfrm>
        </p:spPr>
        <p:txBody>
          <a:bodyPr/>
          <a:lstStyle/>
          <a:p>
            <a:r>
              <a:rPr lang="en-IN" dirty="0" smtClean="0"/>
              <a:t>KNN – accuracy 81%</a:t>
            </a:r>
          </a:p>
          <a:p>
            <a:r>
              <a:rPr lang="en-IN" dirty="0"/>
              <a:t>Random Forest – 83</a:t>
            </a:r>
            <a:r>
              <a:rPr lang="en-IN" dirty="0" smtClean="0"/>
              <a:t>%</a:t>
            </a:r>
          </a:p>
          <a:p>
            <a:r>
              <a:rPr lang="en-IN" dirty="0" smtClean="0"/>
              <a:t>Logistic Regression – accuracy 85%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we got the highest accuracy in predicting the problem using logistic regression when compared to other algorithms.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538" y="4018118"/>
            <a:ext cx="3098979" cy="231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06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360</TotalTime>
  <Words>1653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Arial Black</vt:lpstr>
      <vt:lpstr>Arial Narrow</vt:lpstr>
      <vt:lpstr>Century Gothic</vt:lpstr>
      <vt:lpstr>Garamond</vt:lpstr>
      <vt:lpstr>Savon</vt:lpstr>
      <vt:lpstr>PowerPoint Presentation</vt:lpstr>
      <vt:lpstr>PowerPoint Presentation</vt:lpstr>
      <vt:lpstr>Abstract</vt:lpstr>
      <vt:lpstr>CONTENTS</vt:lpstr>
      <vt:lpstr>Introduction</vt:lpstr>
      <vt:lpstr>EXISTING AND PROPOSED SYSTEM</vt:lpstr>
      <vt:lpstr>Basic architecture</vt:lpstr>
      <vt:lpstr>Hardware and software requirements</vt:lpstr>
      <vt:lpstr>LIBRARIES AND ALGORITHMS USED</vt:lpstr>
      <vt:lpstr>COMPARISIONS</vt:lpstr>
      <vt:lpstr>Graphs collected</vt:lpstr>
      <vt:lpstr>What is thoracic surgery?</vt:lpstr>
      <vt:lpstr>Steps in thoracic surgery</vt:lpstr>
      <vt:lpstr>What is Watson studio?</vt:lpstr>
      <vt:lpstr>Challenges using Watson studio?</vt:lpstr>
      <vt:lpstr>Benefits using Watson studio?</vt:lpstr>
      <vt:lpstr>Conclusion and future implications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43</cp:revision>
  <dcterms:created xsi:type="dcterms:W3CDTF">2023-10-04T15:37:39Z</dcterms:created>
  <dcterms:modified xsi:type="dcterms:W3CDTF">2023-11-21T16:07:20Z</dcterms:modified>
</cp:coreProperties>
</file>