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2" r:id="rId1"/>
  </p:sldMasterIdLst>
  <p:sldIdLst>
    <p:sldId id="256" r:id="rId2"/>
    <p:sldId id="270" r:id="rId3"/>
    <p:sldId id="257" r:id="rId4"/>
    <p:sldId id="277" r:id="rId5"/>
    <p:sldId id="258" r:id="rId6"/>
    <p:sldId id="271" r:id="rId7"/>
    <p:sldId id="273" r:id="rId8"/>
    <p:sldId id="274" r:id="rId9"/>
    <p:sldId id="259" r:id="rId10"/>
    <p:sldId id="260" r:id="rId11"/>
    <p:sldId id="262" r:id="rId12"/>
    <p:sldId id="279" r:id="rId13"/>
    <p:sldId id="280" r:id="rId14"/>
    <p:sldId id="281" r:id="rId15"/>
    <p:sldId id="26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618" autoAdjust="0"/>
    <p:restoredTop sz="94660"/>
  </p:normalViewPr>
  <p:slideViewPr>
    <p:cSldViewPr snapToGrid="0">
      <p:cViewPr varScale="1">
        <p:scale>
          <a:sx n="82" d="100"/>
          <a:sy n="82" d="100"/>
        </p:scale>
        <p:origin x="4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5C5E3CD-4CC2-4B5D-921E-419BB28D47B7}" type="datetimeFigureOut">
              <a:rPr lang="en-IN" smtClean="0"/>
              <a:t>04-06-2025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19549929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5E3CD-4CC2-4B5D-921E-419BB28D47B7}"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3263010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5C5E3CD-4CC2-4B5D-921E-419BB28D47B7}" type="datetimeFigureOut">
              <a:rPr lang="en-IN" smtClean="0"/>
              <a:t>04-06-2025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2950676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5C5E3CD-4CC2-4B5D-921E-419BB28D47B7}" type="datetimeFigureOut">
              <a:rPr lang="en-IN" smtClean="0"/>
              <a:t>04-06-2025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59951DA-4BC5-49AC-B61C-BE58560850A9}"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08399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95C5E3CD-4CC2-4B5D-921E-419BB28D47B7}" type="datetimeFigureOut">
              <a:rPr lang="en-IN" smtClean="0"/>
              <a:t>04-06-2025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2903052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C5E3CD-4CC2-4B5D-921E-419BB28D47B7}" type="datetimeFigureOut">
              <a:rPr lang="en-IN" smtClean="0"/>
              <a:t>04-06-2025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1364211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C5E3CD-4CC2-4B5D-921E-419BB28D47B7}" type="datetimeFigureOut">
              <a:rPr lang="en-IN" smtClean="0"/>
              <a:t>04-06-2025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4280610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5E3CD-4CC2-4B5D-921E-419BB28D47B7}"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3875008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95C5E3CD-4CC2-4B5D-921E-419BB28D47B7}" type="datetimeFigureOut">
              <a:rPr lang="en-IN" smtClean="0"/>
              <a:t>04-06-2025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2620993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C5E3CD-4CC2-4B5D-921E-419BB28D47B7}"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2788504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5C5E3CD-4CC2-4B5D-921E-419BB28D47B7}" type="datetimeFigureOut">
              <a:rPr lang="en-IN" smtClean="0"/>
              <a:t>04-06-2025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9013941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C5E3CD-4CC2-4B5D-921E-419BB28D47B7}"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961326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C5E3CD-4CC2-4B5D-921E-419BB28D47B7}" type="datetimeFigureOut">
              <a:rPr lang="en-IN" smtClean="0"/>
              <a:t>04-06-2025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173965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C5E3CD-4CC2-4B5D-921E-419BB28D47B7}" type="datetimeFigureOut">
              <a:rPr lang="en-IN" smtClean="0"/>
              <a:t>04-06-2025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7103445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C5E3CD-4CC2-4B5D-921E-419BB28D47B7}" type="datetimeFigureOut">
              <a:rPr lang="en-IN" smtClean="0"/>
              <a:t>04-06-2025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23533976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5E3CD-4CC2-4B5D-921E-419BB28D47B7}"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9832914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C5E3CD-4CC2-4B5D-921E-419BB28D47B7}"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9951DA-4BC5-49AC-B61C-BE58560850A9}" type="slidenum">
              <a:rPr lang="en-IN" smtClean="0"/>
              <a:t>‹#›</a:t>
            </a:fld>
            <a:endParaRPr lang="en-IN"/>
          </a:p>
        </p:txBody>
      </p:sp>
    </p:spTree>
    <p:extLst>
      <p:ext uri="{BB962C8B-B14F-4D97-AF65-F5344CB8AC3E}">
        <p14:creationId xmlns:p14="http://schemas.microsoft.com/office/powerpoint/2010/main" val="5625570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5C5E3CD-4CC2-4B5D-921E-419BB28D47B7}" type="datetimeFigureOut">
              <a:rPr lang="en-IN" smtClean="0"/>
              <a:t>04-06-2025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59951DA-4BC5-49AC-B61C-BE58560850A9}" type="slidenum">
              <a:rPr lang="en-IN" smtClean="0"/>
              <a:t>‹#›</a:t>
            </a:fld>
            <a:endParaRPr lang="en-IN"/>
          </a:p>
        </p:txBody>
      </p:sp>
    </p:spTree>
    <p:extLst>
      <p:ext uri="{BB962C8B-B14F-4D97-AF65-F5344CB8AC3E}">
        <p14:creationId xmlns:p14="http://schemas.microsoft.com/office/powerpoint/2010/main" val="885715165"/>
      </p:ext>
    </p:extLst>
  </p:cSld>
  <p:clrMap bg1="dk1" tx1="lt1" bg2="dk2" tx2="lt2" accent1="accent1" accent2="accent2" accent3="accent3" accent4="accent4" accent5="accent5" accent6="accent6" hlink="hlink" folHlink="folHlink"/>
  <p:sldLayoutIdLst>
    <p:sldLayoutId id="2147484773" r:id="rId1"/>
    <p:sldLayoutId id="2147484774" r:id="rId2"/>
    <p:sldLayoutId id="2147484775" r:id="rId3"/>
    <p:sldLayoutId id="2147484776" r:id="rId4"/>
    <p:sldLayoutId id="2147484777" r:id="rId5"/>
    <p:sldLayoutId id="2147484778" r:id="rId6"/>
    <p:sldLayoutId id="2147484779" r:id="rId7"/>
    <p:sldLayoutId id="2147484780" r:id="rId8"/>
    <p:sldLayoutId id="2147484781" r:id="rId9"/>
    <p:sldLayoutId id="2147484782" r:id="rId10"/>
    <p:sldLayoutId id="2147484783" r:id="rId11"/>
    <p:sldLayoutId id="2147484784" r:id="rId12"/>
    <p:sldLayoutId id="2147484785" r:id="rId13"/>
    <p:sldLayoutId id="2147484786" r:id="rId14"/>
    <p:sldLayoutId id="2147484787" r:id="rId15"/>
    <p:sldLayoutId id="2147484788" r:id="rId16"/>
    <p:sldLayoutId id="2147484789" r:id="rId17"/>
  </p:sldLayoutIdLst>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09127" y="1268963"/>
            <a:ext cx="10660772" cy="4037133"/>
          </a:xfrm>
        </p:spPr>
        <p:txBody>
          <a:bodyPr>
            <a:normAutofit/>
          </a:bodyPr>
          <a:lstStyle/>
          <a:p>
            <a:pPr algn="ctr">
              <a:lnSpc>
                <a:spcPct val="100000"/>
              </a:lnSpc>
            </a:pPr>
            <a:r>
              <a:rPr lang="en-IN" sz="2400" b="1" dirty="0"/>
              <a:t>BATCH-B7</a:t>
            </a:r>
          </a:p>
          <a:p>
            <a:pPr>
              <a:lnSpc>
                <a:spcPct val="100000"/>
              </a:lnSpc>
            </a:pPr>
            <a:endParaRPr lang="en-IN" sz="4800" b="1" dirty="0">
              <a:latin typeface="Times New Roman" panose="02020603050405020304" pitchFamily="18" charset="0"/>
              <a:cs typeface="Times New Roman" panose="02020603050405020304" pitchFamily="18" charset="0"/>
            </a:endParaRPr>
          </a:p>
          <a:p>
            <a:pPr>
              <a:lnSpc>
                <a:spcPct val="100000"/>
              </a:lnSpc>
            </a:pPr>
            <a:r>
              <a:rPr lang="en-IN" sz="4000" b="1" dirty="0">
                <a:latin typeface="Times New Roman" panose="02020603050405020304" pitchFamily="18" charset="0"/>
                <a:cs typeface="Times New Roman" panose="02020603050405020304" pitchFamily="18" charset="0"/>
              </a:rPr>
              <a:t>ONE YEAR LIFE EXPECTANCY POST THORACIC SURGERY USING IBM WATSON STUDIO</a:t>
            </a:r>
          </a:p>
        </p:txBody>
      </p:sp>
    </p:spTree>
    <p:extLst>
      <p:ext uri="{BB962C8B-B14F-4D97-AF65-F5344CB8AC3E}">
        <p14:creationId xmlns:p14="http://schemas.microsoft.com/office/powerpoint/2010/main" val="298457522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851" y="218941"/>
            <a:ext cx="11018949" cy="566671"/>
          </a:xfrm>
        </p:spPr>
        <p:txBody>
          <a:bodyPr>
            <a:noAutofit/>
          </a:bodyPr>
          <a:lstStyle/>
          <a:p>
            <a:r>
              <a:rPr lang="en-IN" sz="3200" b="1" dirty="0">
                <a:latin typeface="Times New Roman" panose="02020603050405020304" pitchFamily="18" charset="0"/>
                <a:cs typeface="Times New Roman" panose="02020603050405020304" pitchFamily="18" charset="0"/>
              </a:rPr>
              <a:t>Steps in thoracic surgery</a:t>
            </a:r>
          </a:p>
        </p:txBody>
      </p:sp>
      <p:sp>
        <p:nvSpPr>
          <p:cNvPr id="3" name="Content Placeholder 2"/>
          <p:cNvSpPr>
            <a:spLocks noGrp="1"/>
          </p:cNvSpPr>
          <p:nvPr>
            <p:ph idx="1"/>
          </p:nvPr>
        </p:nvSpPr>
        <p:spPr>
          <a:xfrm>
            <a:off x="334851" y="1017431"/>
            <a:ext cx="11565228" cy="5460642"/>
          </a:xfrm>
        </p:spPr>
        <p:txBody>
          <a:bodyPr>
            <a:normAutofit/>
          </a:bodyPr>
          <a:lstStyle/>
          <a:p>
            <a:r>
              <a:rPr lang="en-IN" sz="2000" b="1" dirty="0">
                <a:latin typeface="Times New Roman" panose="02020603050405020304" pitchFamily="18" charset="0"/>
                <a:cs typeface="Times New Roman" panose="02020603050405020304" pitchFamily="18" charset="0"/>
              </a:rPr>
              <a:t>Step 1: Collect and Prepare Data</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Collect and prepare patient data from various sources, including electronic health records, lab test results, and medical images.</a:t>
            </a:r>
          </a:p>
          <a:p>
            <a:r>
              <a:rPr lang="en-IN" sz="2000" b="1" dirty="0">
                <a:latin typeface="Times New Roman" panose="02020603050405020304" pitchFamily="18" charset="0"/>
                <a:cs typeface="Times New Roman" panose="02020603050405020304" pitchFamily="18" charset="0"/>
              </a:rPr>
              <a:t>Step 2: Analyse Data</a:t>
            </a:r>
          </a:p>
          <a:p>
            <a:pPr marL="0" indent="0">
              <a:buNone/>
            </a:pPr>
            <a:r>
              <a:rPr lang="en-IN" sz="2000" dirty="0">
                <a:latin typeface="Times New Roman" panose="02020603050405020304" pitchFamily="18" charset="0"/>
                <a:cs typeface="Times New Roman" panose="02020603050405020304" pitchFamily="18" charset="0"/>
              </a:rPr>
              <a:t>         Use IBM Watson Studio to analyse patient data and identify risk factors that may affect one-year   expectancy.</a:t>
            </a:r>
          </a:p>
          <a:p>
            <a:r>
              <a:rPr lang="en-IN" sz="2000" b="1" dirty="0">
                <a:latin typeface="Times New Roman" panose="02020603050405020304" pitchFamily="18" charset="0"/>
                <a:cs typeface="Times New Roman" panose="02020603050405020304" pitchFamily="18" charset="0"/>
              </a:rPr>
              <a:t>Step 3: Predict Outcomes</a:t>
            </a:r>
          </a:p>
          <a:p>
            <a:pPr marL="0" indent="0">
              <a:buNone/>
            </a:pPr>
            <a:r>
              <a:rPr lang="en-IN" sz="2000" dirty="0">
                <a:latin typeface="Times New Roman" panose="02020603050405020304" pitchFamily="18" charset="0"/>
                <a:cs typeface="Times New Roman" panose="02020603050405020304" pitchFamily="18" charset="0"/>
              </a:rPr>
              <a:t>        Use IBM Watson Studio to predict long-term patient outcomes based on the analysis of patient’s data</a:t>
            </a:r>
          </a:p>
          <a:p>
            <a:r>
              <a:rPr lang="en-IN" sz="2000" b="1" dirty="0">
                <a:latin typeface="Times New Roman" panose="02020603050405020304" pitchFamily="18" charset="0"/>
                <a:cs typeface="Times New Roman" panose="02020603050405020304" pitchFamily="18" charset="0"/>
              </a:rPr>
              <a:t>Step 4: Optimize Surgical Procedures</a:t>
            </a:r>
          </a:p>
          <a:p>
            <a:pPr marL="0" indent="0">
              <a:buNone/>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Use the insights gained from IBM Watson Studio to optimize surgical procedures for better patient  outcomes.</a:t>
            </a:r>
          </a:p>
          <a:p>
            <a:r>
              <a:rPr lang="en-IN" sz="2000" b="1" dirty="0">
                <a:latin typeface="Times New Roman" panose="02020603050405020304" pitchFamily="18" charset="0"/>
                <a:cs typeface="Times New Roman" panose="02020603050405020304" pitchFamily="18" charset="0"/>
              </a:rPr>
              <a:t>Step 5: Monitor Post-Surgical Outcomes</a:t>
            </a:r>
          </a:p>
          <a:p>
            <a:pPr marL="0" indent="0">
              <a:buNone/>
            </a:pPr>
            <a:r>
              <a:rPr lang="en-IN" sz="2000" dirty="0">
                <a:latin typeface="Times New Roman" panose="02020603050405020304" pitchFamily="18" charset="0"/>
                <a:cs typeface="Times New Roman" panose="02020603050405020304" pitchFamily="18" charset="0"/>
              </a:rPr>
              <a:t>    Use IBM Watson Studio to monitor post-surgical outcomes and adjust treatment plans as needed</a:t>
            </a:r>
          </a:p>
          <a:p>
            <a:pPr marL="0" indent="0">
              <a:buNone/>
            </a:pPr>
            <a:endParaRPr lang="en-IN" sz="2000" dirty="0">
              <a:latin typeface="Arial Narrow" panose="020B0606020202030204" pitchFamily="34" charset="0"/>
            </a:endParaRPr>
          </a:p>
        </p:txBody>
      </p:sp>
    </p:spTree>
    <p:extLst>
      <p:ext uri="{BB962C8B-B14F-4D97-AF65-F5344CB8AC3E}">
        <p14:creationId xmlns:p14="http://schemas.microsoft.com/office/powerpoint/2010/main" val="1613506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98" y="495754"/>
            <a:ext cx="10515600" cy="575033"/>
          </a:xfrm>
        </p:spPr>
        <p:txBody>
          <a:bodyPr>
            <a:normAutofit/>
          </a:bodyPr>
          <a:lstStyle/>
          <a:p>
            <a:r>
              <a:rPr lang="en-IN" sz="2800" b="1" dirty="0">
                <a:latin typeface="Times New Roman" panose="02020603050405020304" pitchFamily="18" charset="0"/>
                <a:cs typeface="Times New Roman" panose="02020603050405020304" pitchFamily="18" charset="0"/>
              </a:rPr>
              <a:t>IBM Watson Studio</a:t>
            </a:r>
          </a:p>
        </p:txBody>
      </p:sp>
      <p:sp>
        <p:nvSpPr>
          <p:cNvPr id="3" name="Content Placeholder 2"/>
          <p:cNvSpPr>
            <a:spLocks noGrp="1"/>
          </p:cNvSpPr>
          <p:nvPr>
            <p:ph idx="1"/>
          </p:nvPr>
        </p:nvSpPr>
        <p:spPr>
          <a:xfrm>
            <a:off x="360607" y="940158"/>
            <a:ext cx="11397803" cy="5653825"/>
          </a:xfrm>
        </p:spPr>
        <p:txBody>
          <a:bodyPr>
            <a:normAutofit/>
          </a:bodyPr>
          <a:lstStyle/>
          <a:p>
            <a:endParaRPr lang="en-IN" sz="2000" dirty="0">
              <a:latin typeface="Arial Narrow" panose="020B0606020202030204" pitchFamily="34" charset="0"/>
            </a:endParaRPr>
          </a:p>
          <a:p>
            <a:r>
              <a:rPr lang="en-IN" sz="2000" dirty="0">
                <a:latin typeface="Times New Roman" panose="02020603050405020304" pitchFamily="18" charset="0"/>
                <a:cs typeface="Times New Roman" panose="02020603050405020304" pitchFamily="18" charset="0"/>
              </a:rPr>
              <a:t>IBM Watson Studio is an advanced analytics platform that helps organizations build and deploy AI models and applications.</a:t>
            </a:r>
          </a:p>
          <a:p>
            <a:pPr marL="0" indent="0">
              <a:buNone/>
            </a:pPr>
            <a:r>
              <a:rPr lang="en-IN" sz="2000" b="1" dirty="0">
                <a:latin typeface="Times New Roman" panose="02020603050405020304" pitchFamily="18" charset="0"/>
                <a:cs typeface="Times New Roman" panose="02020603050405020304" pitchFamily="18" charset="0"/>
              </a:rPr>
              <a:t>  What are the benefits of using IBM Watson Studio?</a:t>
            </a:r>
          </a:p>
          <a:p>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IBM Watson Studio allows for faster development and deployment of AI models and provides advanced analytics capabilities.</a:t>
            </a:r>
          </a:p>
          <a:p>
            <a:r>
              <a:rPr lang="en-IN" sz="2000" dirty="0">
                <a:latin typeface="Times New Roman" panose="02020603050405020304" pitchFamily="18" charset="0"/>
                <a:cs typeface="Times New Roman" panose="02020603050405020304" pitchFamily="18" charset="0"/>
              </a:rPr>
              <a:t>Improved Patient Outcomes</a:t>
            </a:r>
          </a:p>
          <a:p>
            <a:r>
              <a:rPr lang="en-IN" sz="2000" dirty="0">
                <a:latin typeface="Times New Roman" panose="02020603050405020304" pitchFamily="18" charset="0"/>
                <a:cs typeface="Times New Roman" panose="02020603050405020304" pitchFamily="18" charset="0"/>
              </a:rPr>
              <a:t>Increased Efficiency</a:t>
            </a:r>
          </a:p>
          <a:p>
            <a:r>
              <a:rPr lang="en-IN" sz="2000" dirty="0">
                <a:latin typeface="Times New Roman" panose="02020603050405020304" pitchFamily="18" charset="0"/>
                <a:cs typeface="Times New Roman" panose="02020603050405020304" pitchFamily="18" charset="0"/>
              </a:rPr>
              <a:t>Reduced Healthcare Costs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93751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F8B2-AA36-28F3-A868-70A8F613FC2C}"/>
              </a:ext>
            </a:extLst>
          </p:cNvPr>
          <p:cNvSpPr>
            <a:spLocks noGrp="1"/>
          </p:cNvSpPr>
          <p:nvPr>
            <p:ph type="title"/>
          </p:nvPr>
        </p:nvSpPr>
        <p:spPr>
          <a:xfrm>
            <a:off x="873968" y="409329"/>
            <a:ext cx="10154816" cy="598377"/>
          </a:xfrm>
        </p:spPr>
        <p:txBody>
          <a:bodyPr>
            <a:normAutofit fontScale="90000"/>
          </a:bodyPr>
          <a:lstStyle/>
          <a:p>
            <a:r>
              <a:rPr lang="en-US" sz="4000" b="1" dirty="0">
                <a:latin typeface="Times New Roman" panose="02020603050405020304" pitchFamily="18" charset="0"/>
                <a:cs typeface="Times New Roman" panose="02020603050405020304" pitchFamily="18" charset="0"/>
              </a:rPr>
              <a:t>Results</a:t>
            </a:r>
            <a:endParaRPr lang="en-AE" sz="4000" dirty="0">
              <a:latin typeface="Times New Roman" panose="02020603050405020304" pitchFamily="18" charset="0"/>
              <a:cs typeface="Times New Roman" panose="02020603050405020304" pitchFamily="18" charset="0"/>
            </a:endParaRPr>
          </a:p>
        </p:txBody>
      </p:sp>
      <p:pic>
        <p:nvPicPr>
          <p:cNvPr id="5" name="Content Placeholder 4" descr="A blue and orange pie chart&#10;&#10;AI-generated content may be incorrect.">
            <a:extLst>
              <a:ext uri="{FF2B5EF4-FFF2-40B4-BE49-F238E27FC236}">
                <a16:creationId xmlns:a16="http://schemas.microsoft.com/office/drawing/2014/main" id="{638ED752-0D3D-8CE9-D3B7-5CFE5291FC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544" y="1174966"/>
            <a:ext cx="4526535" cy="2902511"/>
          </a:xfrm>
        </p:spPr>
      </p:pic>
      <p:pic>
        <p:nvPicPr>
          <p:cNvPr id="7" name="Picture 6" descr="A bar chart with blue squares&#10;&#10;AI-generated content may be incorrect.">
            <a:extLst>
              <a:ext uri="{FF2B5EF4-FFF2-40B4-BE49-F238E27FC236}">
                <a16:creationId xmlns:a16="http://schemas.microsoft.com/office/drawing/2014/main" id="{C42731EB-8713-DE71-CAD8-16D4ACB8C4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6923" y="2926600"/>
            <a:ext cx="5364716" cy="3060543"/>
          </a:xfrm>
          <a:prstGeom prst="rect">
            <a:avLst/>
          </a:prstGeom>
        </p:spPr>
      </p:pic>
    </p:spTree>
    <p:extLst>
      <p:ext uri="{BB962C8B-B14F-4D97-AF65-F5344CB8AC3E}">
        <p14:creationId xmlns:p14="http://schemas.microsoft.com/office/powerpoint/2010/main" val="6370884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patients&#10;&#10;AI-generated content may be incorrect.">
            <a:extLst>
              <a:ext uri="{FF2B5EF4-FFF2-40B4-BE49-F238E27FC236}">
                <a16:creationId xmlns:a16="http://schemas.microsoft.com/office/drawing/2014/main" id="{8A610607-8608-421A-891B-5135AA6ABF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971" y="800818"/>
            <a:ext cx="4031866" cy="3160905"/>
          </a:xfrm>
        </p:spPr>
      </p:pic>
      <p:pic>
        <p:nvPicPr>
          <p:cNvPr id="7" name="Picture 6" descr="A screen shot of a computer code&#10;&#10;AI-generated content may be incorrect.">
            <a:extLst>
              <a:ext uri="{FF2B5EF4-FFF2-40B4-BE49-F238E27FC236}">
                <a16:creationId xmlns:a16="http://schemas.microsoft.com/office/drawing/2014/main" id="{44F15A6B-E489-4B50-5095-E2FAB5DBA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703" y="3652187"/>
            <a:ext cx="4734586" cy="2343477"/>
          </a:xfrm>
          <a:prstGeom prst="rect">
            <a:avLst/>
          </a:prstGeom>
        </p:spPr>
      </p:pic>
    </p:spTree>
    <p:extLst>
      <p:ext uri="{BB962C8B-B14F-4D97-AF65-F5344CB8AC3E}">
        <p14:creationId xmlns:p14="http://schemas.microsoft.com/office/powerpoint/2010/main" val="85288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C6C90-52BE-365F-C270-B6663D21BFEF}"/>
              </a:ext>
            </a:extLst>
          </p:cNvPr>
          <p:cNvSpPr>
            <a:spLocks noGrp="1"/>
          </p:cNvSpPr>
          <p:nvPr>
            <p:ph type="title"/>
          </p:nvPr>
        </p:nvSpPr>
        <p:spPr>
          <a:xfrm>
            <a:off x="867746" y="642594"/>
            <a:ext cx="10257453" cy="967000"/>
          </a:xfrm>
        </p:spPr>
        <p:txBody>
          <a:bodyPr>
            <a:normAutofit/>
          </a:bodyPr>
          <a:lstStyle/>
          <a:p>
            <a:r>
              <a:rPr lang="en-US" sz="3600" b="1" dirty="0">
                <a:latin typeface="Times New Roman" panose="02020603050405020304" pitchFamily="18" charset="0"/>
                <a:cs typeface="Times New Roman" panose="02020603050405020304" pitchFamily="18" charset="0"/>
              </a:rPr>
              <a:t>Advantages</a:t>
            </a:r>
            <a:endParaRPr lang="en-AE" sz="36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DC021B9-A3E7-9765-BDBE-9E0118A0E72C}"/>
              </a:ext>
            </a:extLst>
          </p:cNvPr>
          <p:cNvSpPr>
            <a:spLocks noGrp="1" noChangeArrowheads="1"/>
          </p:cNvSpPr>
          <p:nvPr>
            <p:ph idx="1"/>
          </p:nvPr>
        </p:nvSpPr>
        <p:spPr bwMode="auto">
          <a:xfrm>
            <a:off x="793102" y="1647420"/>
            <a:ext cx="910335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Survival Prediction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in Decision Making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Patient Care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Time and Resources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Automation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Tests Different Algorithms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Used in Other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05308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139" y="373488"/>
            <a:ext cx="10522039" cy="669701"/>
          </a:xfrm>
        </p:spPr>
        <p:txBody>
          <a:bodyPr>
            <a:normAutofit/>
          </a:bodyPr>
          <a:lstStyle/>
          <a:p>
            <a:r>
              <a:rPr lang="en-IN" sz="2800" b="1" dirty="0">
                <a:latin typeface="Times New Roman" panose="02020603050405020304" pitchFamily="18" charset="0"/>
                <a:cs typeface="Times New Roman" panose="02020603050405020304" pitchFamily="18" charset="0"/>
              </a:rPr>
              <a:t>Conclusion and future implications</a:t>
            </a:r>
          </a:p>
        </p:txBody>
      </p:sp>
      <p:sp>
        <p:nvSpPr>
          <p:cNvPr id="3" name="Content Placeholder 2"/>
          <p:cNvSpPr>
            <a:spLocks noGrp="1"/>
          </p:cNvSpPr>
          <p:nvPr>
            <p:ph idx="1"/>
          </p:nvPr>
        </p:nvSpPr>
        <p:spPr>
          <a:xfrm>
            <a:off x="321973" y="1043189"/>
            <a:ext cx="11616742" cy="5525035"/>
          </a:xfrm>
        </p:spPr>
        <p:txBody>
          <a:bodyPr>
            <a:noAutofit/>
          </a:bodyPr>
          <a:lstStyle/>
          <a:p>
            <a:pPr marL="274320" lvl="1" indent="0">
              <a:lnSpc>
                <a:spcPct val="150000"/>
              </a:lnSpc>
              <a:buNone/>
            </a:pPr>
            <a:r>
              <a:rPr lang="en-US" sz="1800" dirty="0">
                <a:latin typeface="Times New Roman" panose="02020603050405020304" pitchFamily="18" charset="0"/>
                <a:cs typeface="Times New Roman" panose="02020603050405020304" pitchFamily="18" charset="0"/>
              </a:rPr>
              <a:t>This project shows how machine learning can help predict whether a patient will survive one year after thoracic surgery. By using patient data and models like Logistic Regression, we can support doctors in making better decisions. IBM Watson Studio made it easy to build, test, and improve these models. This helps improve patient care, save time, and reduce risks after surgery.</a:t>
            </a:r>
            <a:r>
              <a:rPr lang="en-IN" sz="1800" dirty="0">
                <a:latin typeface="Times New Roman" panose="02020603050405020304" pitchFamily="18" charset="0"/>
                <a:cs typeface="Times New Roman" panose="02020603050405020304" pitchFamily="18" charset="0"/>
              </a:rPr>
              <a:t> </a:t>
            </a:r>
          </a:p>
          <a:p>
            <a:pPr marL="274320" lvl="1" indent="0">
              <a:lnSpc>
                <a:spcPct val="150000"/>
              </a:lnSpc>
              <a:buNone/>
            </a:pPr>
            <a:r>
              <a:rPr lang="en-IN" sz="1800" b="1" dirty="0">
                <a:latin typeface="Times New Roman" panose="02020603050405020304" pitchFamily="18" charset="0"/>
                <a:cs typeface="Times New Roman" panose="02020603050405020304" pitchFamily="18" charset="0"/>
              </a:rPr>
              <a:t>Future Scope</a:t>
            </a:r>
          </a:p>
          <a:p>
            <a:pPr lvl="1">
              <a:lnSpc>
                <a:spcPct val="150000"/>
              </a:lnSpc>
            </a:pPr>
            <a:r>
              <a:rPr lang="en-US" sz="1800" dirty="0">
                <a:latin typeface="Times New Roman" panose="02020603050405020304" pitchFamily="18" charset="0"/>
                <a:cs typeface="Times New Roman" panose="02020603050405020304" pitchFamily="18" charset="0"/>
              </a:rPr>
              <a:t>This project can be expanded to other surgeries like heart or brain operations.</a:t>
            </a:r>
          </a:p>
          <a:p>
            <a:pPr lvl="1">
              <a:lnSpc>
                <a:spcPct val="150000"/>
              </a:lnSpc>
            </a:pPr>
            <a:r>
              <a:rPr lang="en-US" sz="1800" dirty="0">
                <a:latin typeface="Times New Roman" panose="02020603050405020304" pitchFamily="18" charset="0"/>
                <a:cs typeface="Times New Roman" panose="02020603050405020304" pitchFamily="18" charset="0"/>
              </a:rPr>
              <a:t>  More patient data can improve model accuracy even further.</a:t>
            </a:r>
          </a:p>
          <a:p>
            <a:pPr lvl="1">
              <a:lnSpc>
                <a:spcPct val="150000"/>
              </a:lnSpc>
            </a:pPr>
            <a:r>
              <a:rPr lang="en-US" sz="1800" dirty="0">
                <a:latin typeface="Times New Roman" panose="02020603050405020304" pitchFamily="18" charset="0"/>
                <a:cs typeface="Times New Roman" panose="02020603050405020304" pitchFamily="18" charset="0"/>
              </a:rPr>
              <a:t>Deep learning techniques can be added for better predictions.</a:t>
            </a:r>
          </a:p>
          <a:p>
            <a:pPr lvl="1">
              <a:lnSpc>
                <a:spcPct val="150000"/>
              </a:lnSpc>
            </a:pPr>
            <a:r>
              <a:rPr lang="en-US" sz="1800" dirty="0">
                <a:latin typeface="Times New Roman" panose="02020603050405020304" pitchFamily="18" charset="0"/>
                <a:cs typeface="Times New Roman" panose="02020603050405020304" pitchFamily="18" charset="0"/>
              </a:rPr>
              <a:t> Real-time hospital systems can use this model to help doctors instantly.</a:t>
            </a:r>
          </a:p>
          <a:p>
            <a:pPr lvl="1">
              <a:lnSpc>
                <a:spcPct val="150000"/>
              </a:lnSpc>
            </a:pPr>
            <a:r>
              <a:rPr lang="en-US" sz="1800" dirty="0">
                <a:latin typeface="Times New Roman" panose="02020603050405020304" pitchFamily="18" charset="0"/>
                <a:cs typeface="Times New Roman" panose="02020603050405020304" pitchFamily="18" charset="0"/>
              </a:rPr>
              <a:t>The same method can help in predicting recovery time or chances of complications.</a:t>
            </a:r>
            <a:endParaRPr lang="en-IN" sz="1800" dirty="0">
              <a:latin typeface="Times New Roman" panose="02020603050405020304" pitchFamily="18" charset="0"/>
              <a:cs typeface="Times New Roman" panose="02020603050405020304" pitchFamily="18" charset="0"/>
            </a:endParaRPr>
          </a:p>
          <a:p>
            <a:pPr lvl="1">
              <a:lnSpc>
                <a:spcPct val="150000"/>
              </a:lnSpc>
            </a:pPr>
            <a:endParaRPr lang="en-IN" sz="1800" b="1" dirty="0">
              <a:latin typeface="Times New Roman" panose="02020603050405020304" pitchFamily="18" charset="0"/>
              <a:cs typeface="Times New Roman" panose="02020603050405020304" pitchFamily="18" charset="0"/>
            </a:endParaRPr>
          </a:p>
          <a:p>
            <a:pPr marL="0" indent="0">
              <a:buNone/>
            </a:pPr>
            <a:br>
              <a:rPr lang="en-IN" sz="1700" dirty="0">
                <a:latin typeface="Arial Narrow" panose="020B0606020202030204" pitchFamily="34" charset="0"/>
              </a:rPr>
            </a:br>
            <a:endParaRPr lang="en-IN" sz="1700" dirty="0">
              <a:latin typeface="Arial Narrow" panose="020B0606020202030204" pitchFamily="34" charset="0"/>
            </a:endParaRPr>
          </a:p>
        </p:txBody>
      </p:sp>
    </p:spTree>
    <p:extLst>
      <p:ext uri="{BB962C8B-B14F-4D97-AF65-F5344CB8AC3E}">
        <p14:creationId xmlns:p14="http://schemas.microsoft.com/office/powerpoint/2010/main" val="3336650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6067" y="1516487"/>
            <a:ext cx="7193924" cy="3825025"/>
          </a:xfrm>
        </p:spPr>
        <p:txBody>
          <a:bodyPr>
            <a:normAutofit/>
          </a:bodyPr>
          <a:lstStyle/>
          <a:p>
            <a:r>
              <a:rPr lang="en-IN" sz="8000" b="1" dirty="0">
                <a:latin typeface="ADLaM Display" panose="02010000000000000000" pitchFamily="2" charset="0"/>
                <a:ea typeface="ADLaM Display" panose="02010000000000000000" pitchFamily="2" charset="0"/>
                <a:cs typeface="ADLaM Display" panose="02010000000000000000" pitchFamily="2" charset="0"/>
              </a:rPr>
              <a:t>THANK YOU</a:t>
            </a:r>
          </a:p>
        </p:txBody>
      </p:sp>
    </p:spTree>
    <p:extLst>
      <p:ext uri="{BB962C8B-B14F-4D97-AF65-F5344CB8AC3E}">
        <p14:creationId xmlns:p14="http://schemas.microsoft.com/office/powerpoint/2010/main" val="1908082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991674" y="1825625"/>
            <a:ext cx="10200068" cy="4819874"/>
          </a:xfrm>
        </p:spPr>
        <p:txBody>
          <a:bodyPr>
            <a:normAutofit fontScale="92500" lnSpcReduction="20000"/>
          </a:bodyPr>
          <a:lstStyle/>
          <a:p>
            <a:pPr marL="0" indent="0" algn="ctr">
              <a:buNone/>
            </a:pPr>
            <a:r>
              <a:rPr lang="en-IN" sz="4200" b="1" dirty="0">
                <a:latin typeface="Times New Roman" panose="02020603050405020304" pitchFamily="18" charset="0"/>
                <a:cs typeface="Times New Roman" panose="02020603050405020304" pitchFamily="18" charset="0"/>
              </a:rPr>
              <a:t>ONE YEAR LIFE EXPECTANCY POST THORACIC SURGERY USING IBM WATSON STUDIO</a:t>
            </a:r>
          </a:p>
          <a:p>
            <a:pPr marL="0" indent="0" algn="ctr">
              <a:buNone/>
            </a:pPr>
            <a:endParaRPr lang="en-IN" sz="2000" b="1" dirty="0"/>
          </a:p>
          <a:p>
            <a:pPr marL="0" indent="0" algn="ctr">
              <a:buNone/>
            </a:pPr>
            <a:r>
              <a:rPr lang="en-IN" sz="2000" b="1" dirty="0">
                <a:latin typeface="Times New Roman" panose="02020603050405020304" pitchFamily="18" charset="0"/>
                <a:cs typeface="Times New Roman" panose="02020603050405020304" pitchFamily="18" charset="0"/>
              </a:rPr>
              <a:t>presented by :</a:t>
            </a:r>
          </a:p>
          <a:p>
            <a:pPr marL="0" indent="0" algn="ctr">
              <a:buNone/>
            </a:pPr>
            <a:r>
              <a:rPr lang="en-IN"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NIMMARAJULA SUPRIYA (227Y1A67C0)</a:t>
            </a:r>
            <a:endParaRPr lang="en-IN" sz="2000" dirty="0">
              <a:latin typeface="Times New Roman" panose="02020603050405020304" pitchFamily="18" charset="0"/>
              <a:ea typeface="Arial Unicode MS" panose="020B0604020202020204" pitchFamily="34" charset="-128"/>
              <a:cs typeface="Times New Roman" panose="02020603050405020304" pitchFamily="18" charset="0"/>
            </a:endParaRPr>
          </a:p>
          <a:p>
            <a:pPr marL="0" indent="0" algn="ctr">
              <a:buNone/>
            </a:pPr>
            <a:r>
              <a:rPr lang="en-US" sz="1800" spc="-10" dirty="0">
                <a:effectLst/>
                <a:latin typeface="Times New Roman" panose="02020603050405020304" pitchFamily="18" charset="0"/>
                <a:ea typeface="Times New Roman" panose="02020603050405020304" pitchFamily="18" charset="0"/>
                <a:cs typeface="Times New Roman" panose="02020603050405020304" pitchFamily="18" charset="0"/>
              </a:rPr>
              <a:t>DOMBALE UMADEVI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Arial Unicode MS" panose="020B0604020202020204" pitchFamily="34" charset="-128"/>
                <a:cs typeface="Times New Roman" panose="02020603050405020304" pitchFamily="18" charset="0"/>
              </a:rPr>
              <a:t>(227Y1A67C1)</a:t>
            </a:r>
            <a:endParaRPr lang="en-IN" sz="2000" dirty="0">
              <a:latin typeface="Times New Roman" panose="02020603050405020304" pitchFamily="18" charset="0"/>
              <a:ea typeface="Arial Unicode MS" panose="020B0604020202020204" pitchFamily="34" charset="-128"/>
              <a:cs typeface="Times New Roman" panose="02020603050405020304" pitchFamily="18" charset="0"/>
            </a:endParaRPr>
          </a:p>
          <a:p>
            <a:pPr marL="0" indent="0" algn="ctr">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GADUDASU VAISHNAVI (227Y1A67C2)</a:t>
            </a:r>
            <a:endParaRPr lang="en-IN" sz="2000" dirty="0">
              <a:latin typeface="Times New Roman" panose="02020603050405020304" pitchFamily="18" charset="0"/>
              <a:cs typeface="Times New Roman" panose="02020603050405020304" pitchFamily="18" charset="0"/>
            </a:endParaRPr>
          </a:p>
          <a:p>
            <a:pPr marL="0" indent="0" algn="ctr">
              <a:buNone/>
            </a:pPr>
            <a:r>
              <a:rPr lang="en-IN" sz="2000" b="1" dirty="0">
                <a:latin typeface="Times New Roman" panose="02020603050405020304" pitchFamily="18" charset="0"/>
                <a:cs typeface="Times New Roman" panose="02020603050405020304" pitchFamily="18" charset="0"/>
              </a:rPr>
              <a:t>Under The Guidance Of</a:t>
            </a:r>
          </a:p>
          <a:p>
            <a:pPr marL="0" indent="0" algn="ctr">
              <a:buNone/>
            </a:pPr>
            <a:r>
              <a:rPr lang="en-US" sz="1800" spc="-30" dirty="0" err="1">
                <a:effectLst/>
                <a:latin typeface="Times New Roman" panose="02020603050405020304" pitchFamily="18" charset="0"/>
                <a:ea typeface="Times New Roman" panose="02020603050405020304" pitchFamily="18" charset="0"/>
                <a:cs typeface="Times New Roman" panose="02020603050405020304" pitchFamily="18" charset="0"/>
              </a:rPr>
              <a:t>Ms.B.Madhavi</a:t>
            </a:r>
            <a:endParaRPr lang="en-AE"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ctr">
              <a:buNone/>
            </a:pPr>
            <a:r>
              <a:rPr lang="en-IN" sz="1900" dirty="0">
                <a:latin typeface="Times New Roman" panose="02020603050405020304" pitchFamily="18" charset="0"/>
                <a:cs typeface="Times New Roman" panose="02020603050405020304" pitchFamily="18" charset="0"/>
              </a:rPr>
              <a:t>(Assistant Professor)</a:t>
            </a:r>
          </a:p>
          <a:p>
            <a:pPr marL="605155" marR="692785" algn="ctr">
              <a:spcBef>
                <a:spcPts val="785"/>
              </a:spcBef>
              <a:buNone/>
            </a:pPr>
            <a:r>
              <a:rPr lang="en-IN" sz="1900" b="1" dirty="0">
                <a:latin typeface="Times New Roman" panose="02020603050405020304" pitchFamily="18" charset="0"/>
                <a:cs typeface="Times New Roman" panose="02020603050405020304" pitchFamily="18" charset="0"/>
              </a:rPr>
              <a:t>Department Of Computer Science</a:t>
            </a:r>
            <a:r>
              <a:rPr lang="en-US" sz="1900" b="1" spc="-20" dirty="0">
                <a:effectLst/>
                <a:latin typeface="Times New Roman" panose="02020603050405020304" pitchFamily="18" charset="0"/>
                <a:ea typeface="Times New Roman" panose="02020603050405020304" pitchFamily="18" charset="0"/>
                <a:cs typeface="Times New Roman" panose="02020603050405020304" pitchFamily="18" charset="0"/>
              </a:rPr>
              <a:t> and Engineering</a:t>
            </a:r>
            <a:endParaRPr lang="en-AE"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22275" marR="692785" indent="0" algn="ctr">
              <a:spcBef>
                <a:spcPts val="785"/>
              </a:spcBef>
              <a:buNone/>
            </a:pPr>
            <a:r>
              <a:rPr lang="en-US" sz="1900" b="1" spc="-20" dirty="0">
                <a:effectLst/>
                <a:latin typeface="Times New Roman" panose="02020603050405020304" pitchFamily="18" charset="0"/>
                <a:ea typeface="Times New Roman" panose="02020603050405020304" pitchFamily="18" charset="0"/>
                <a:cs typeface="Times New Roman" panose="02020603050405020304" pitchFamily="18" charset="0"/>
              </a:rPr>
              <a:t>(Data Science)</a:t>
            </a:r>
            <a:endParaRPr lang="en-AE" sz="19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6" name="image2.jpeg"/>
          <p:cNvPicPr/>
          <p:nvPr/>
        </p:nvPicPr>
        <p:blipFill>
          <a:blip r:embed="rId2" cstate="print"/>
          <a:stretch>
            <a:fillRect/>
          </a:stretch>
        </p:blipFill>
        <p:spPr>
          <a:xfrm>
            <a:off x="0" y="0"/>
            <a:ext cx="12191999" cy="1442434"/>
          </a:xfrm>
          <a:prstGeom prst="rect">
            <a:avLst/>
          </a:prstGeom>
        </p:spPr>
      </p:pic>
    </p:spTree>
    <p:extLst>
      <p:ext uri="{BB962C8B-B14F-4D97-AF65-F5344CB8AC3E}">
        <p14:creationId xmlns:p14="http://schemas.microsoft.com/office/powerpoint/2010/main" val="10982788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1247"/>
          </a:xfrm>
        </p:spPr>
        <p:txBody>
          <a:bodyPr>
            <a:normAutofit/>
          </a:bodyPr>
          <a:lstStyle/>
          <a:p>
            <a:r>
              <a:rPr lang="en-IN" sz="36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838200" y="1352283"/>
            <a:ext cx="10515600" cy="5177306"/>
          </a:xfrm>
        </p:spPr>
        <p:txBody>
          <a:bodyPr>
            <a:normAutofit/>
          </a:bodyPr>
          <a:lstStyle/>
          <a:p>
            <a:r>
              <a:rPr lang="en-IN" sz="2400" dirty="0">
                <a:latin typeface="Times New Roman" panose="02020603050405020304" pitchFamily="18" charset="0"/>
                <a:cs typeface="Times New Roman" panose="02020603050405020304" pitchFamily="18" charset="0"/>
              </a:rPr>
              <a:t>Abstract</a:t>
            </a:r>
          </a:p>
          <a:p>
            <a:r>
              <a:rPr lang="en-IN" sz="2400" dirty="0">
                <a:latin typeface="Times New Roman" panose="02020603050405020304" pitchFamily="18" charset="0"/>
                <a:cs typeface="Times New Roman" panose="02020603050405020304" pitchFamily="18" charset="0"/>
              </a:rPr>
              <a:t>Introduction</a:t>
            </a:r>
          </a:p>
          <a:p>
            <a:r>
              <a:rPr lang="en-IN" sz="2400" dirty="0">
                <a:latin typeface="Times New Roman" panose="02020603050405020304" pitchFamily="18" charset="0"/>
                <a:cs typeface="Times New Roman" panose="02020603050405020304" pitchFamily="18" charset="0"/>
              </a:rPr>
              <a:t>Existing System And Proposed System</a:t>
            </a:r>
          </a:p>
          <a:p>
            <a:r>
              <a:rPr lang="en-IN" sz="2400" dirty="0">
                <a:latin typeface="Times New Roman" panose="02020603050405020304" pitchFamily="18" charset="0"/>
                <a:cs typeface="Times New Roman" panose="02020603050405020304" pitchFamily="18" charset="0"/>
              </a:rPr>
              <a:t>Hardware And Software Requirements</a:t>
            </a:r>
          </a:p>
          <a:p>
            <a:r>
              <a:rPr lang="en-IN" sz="2400" dirty="0">
                <a:latin typeface="Times New Roman" panose="02020603050405020304" pitchFamily="18" charset="0"/>
                <a:cs typeface="Times New Roman" panose="02020603050405020304" pitchFamily="18" charset="0"/>
              </a:rPr>
              <a:t>Libraries And Algorithms Used</a:t>
            </a:r>
          </a:p>
          <a:p>
            <a:r>
              <a:rPr lang="en-IN" sz="2400" dirty="0">
                <a:latin typeface="Times New Roman" panose="02020603050405020304" pitchFamily="18" charset="0"/>
                <a:cs typeface="Times New Roman" panose="02020603050405020304" pitchFamily="18" charset="0"/>
              </a:rPr>
              <a:t>What Is Thoracic Surgery?</a:t>
            </a:r>
          </a:p>
          <a:p>
            <a:r>
              <a:rPr lang="en-IN" sz="2400" dirty="0">
                <a:latin typeface="Times New Roman" panose="02020603050405020304" pitchFamily="18" charset="0"/>
                <a:cs typeface="Times New Roman" panose="02020603050405020304" pitchFamily="18" charset="0"/>
              </a:rPr>
              <a:t>Steps Involved In Thoracic Surgery</a:t>
            </a:r>
          </a:p>
          <a:p>
            <a:r>
              <a:rPr lang="en-IN" sz="2400" dirty="0">
                <a:latin typeface="Times New Roman" panose="02020603050405020304" pitchFamily="18" charset="0"/>
                <a:cs typeface="Times New Roman" panose="02020603050405020304" pitchFamily="18" charset="0"/>
              </a:rPr>
              <a:t>IBM Watson Studio</a:t>
            </a:r>
          </a:p>
          <a:p>
            <a:r>
              <a:rPr lang="en-IN"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Advantages</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Conclusion And Future Implications</a:t>
            </a:r>
          </a:p>
          <a:p>
            <a:endParaRPr lang="en-IN" sz="2400" dirty="0"/>
          </a:p>
          <a:p>
            <a:pPr marL="0" indent="0">
              <a:buNone/>
            </a:pPr>
            <a:endParaRPr lang="en-IN" sz="2400" dirty="0"/>
          </a:p>
          <a:p>
            <a:endParaRPr lang="en-IN" sz="2400" dirty="0"/>
          </a:p>
        </p:txBody>
      </p:sp>
    </p:spTree>
    <p:extLst>
      <p:ext uri="{BB962C8B-B14F-4D97-AF65-F5344CB8AC3E}">
        <p14:creationId xmlns:p14="http://schemas.microsoft.com/office/powerpoint/2010/main" val="7035566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192" y="416198"/>
            <a:ext cx="10403983" cy="579550"/>
          </a:xfrm>
        </p:spPr>
        <p:txBody>
          <a:bodyPr>
            <a:normAutofit/>
          </a:bodyPr>
          <a:lstStyle/>
          <a:p>
            <a:r>
              <a:rPr lang="en-IN" sz="32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18418" y="1376592"/>
            <a:ext cx="11155163" cy="504654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This project aims to predict one-year life expectancy after thoracic surgery using machine learning techniques. </a:t>
            </a:r>
          </a:p>
          <a:p>
            <a:pPr marL="0" indent="0">
              <a:buNone/>
            </a:pPr>
            <a:r>
              <a:rPr lang="en-US" sz="2000" dirty="0">
                <a:latin typeface="Times New Roman" panose="02020603050405020304" pitchFamily="18" charset="0"/>
                <a:cs typeface="Times New Roman" panose="02020603050405020304" pitchFamily="18" charset="0"/>
              </a:rPr>
              <a:t>The dataset includes important clinical and lifestyle features such as pain, cough, smoking habits, and asthma. These factors were analyzed using models like Logistic Regression, Decision Tree, Random Forest, and Naïve Bayes. Among them, Logistic Regression achieved the highest accuracy of 85%.</a:t>
            </a:r>
          </a:p>
          <a:p>
            <a:pPr marL="0" indent="0">
              <a:buNone/>
            </a:pPr>
            <a:r>
              <a:rPr lang="en-US" sz="2000" dirty="0">
                <a:latin typeface="Times New Roman" panose="02020603050405020304" pitchFamily="18" charset="0"/>
                <a:cs typeface="Times New Roman" panose="02020603050405020304" pitchFamily="18" charset="0"/>
              </a:rPr>
              <a:t>To enhance prediction performance, feature selection and attribute ranking were applied to identify the most influential factors. </a:t>
            </a:r>
          </a:p>
          <a:p>
            <a:pPr marL="0" indent="0">
              <a:buNone/>
            </a:pPr>
            <a:r>
              <a:rPr lang="en-US" sz="2000" dirty="0">
                <a:latin typeface="Times New Roman" panose="02020603050405020304" pitchFamily="18" charset="0"/>
                <a:cs typeface="Times New Roman" panose="02020603050405020304" pitchFamily="18" charset="0"/>
              </a:rPr>
              <a:t>The study demonstrates how machine learning can support medical professionals in assessing post-surgical risks and improving treatment decisions. Additionally, deep neural networks show promise for achieving even higher accuracy in future applications.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607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698" y="211272"/>
            <a:ext cx="10671220" cy="832610"/>
          </a:xfrm>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197736"/>
            <a:ext cx="10515600" cy="4979227"/>
          </a:xfrm>
        </p:spPr>
        <p:txBody>
          <a:bodyPr>
            <a:normAutofit/>
          </a:bodyPr>
          <a:lstStyle/>
          <a:p>
            <a:pPr algn="just">
              <a:lnSpc>
                <a:spcPct val="110000"/>
              </a:lnSpc>
            </a:pPr>
            <a:r>
              <a:rPr lang="en-IN" sz="2000" dirty="0">
                <a:latin typeface="Times New Roman" panose="02020603050405020304" pitchFamily="18" charset="0"/>
                <a:cs typeface="Times New Roman" panose="02020603050405020304" pitchFamily="18" charset="0"/>
              </a:rPr>
              <a:t>The introduction of computer applications into the medical industry has had a direct impact on doctors productivity and accuracy in recent years. </a:t>
            </a:r>
          </a:p>
          <a:p>
            <a:pPr algn="just"/>
            <a:r>
              <a:rPr lang="en-IN" sz="2000" dirty="0">
                <a:latin typeface="Times New Roman" panose="02020603050405020304" pitchFamily="18" charset="0"/>
                <a:cs typeface="Times New Roman" panose="02020603050405020304" pitchFamily="18" charset="0"/>
              </a:rPr>
              <a:t>One of these applications is the study of health outcomes. In most nations, cancer is now one of the leading causes of mortality. </a:t>
            </a:r>
          </a:p>
          <a:p>
            <a:pPr algn="just"/>
            <a:r>
              <a:rPr lang="en-IN" sz="2000" dirty="0">
                <a:latin typeface="Times New Roman" panose="02020603050405020304" pitchFamily="18" charset="0"/>
                <a:cs typeface="Times New Roman" panose="02020603050405020304" pitchFamily="18" charset="0"/>
              </a:rPr>
              <a:t>Thoracic surgery is the most common operation performed on lung cancer patients.</a:t>
            </a:r>
          </a:p>
          <a:p>
            <a:pPr algn="just"/>
            <a:r>
              <a:rPr lang="en-IN" sz="2000" dirty="0">
                <a:latin typeface="Times New Roman" panose="02020603050405020304" pitchFamily="18" charset="0"/>
                <a:cs typeface="Times New Roman" panose="02020603050405020304" pitchFamily="18" charset="0"/>
              </a:rPr>
              <a:t>Massive datasets of cancer have been collected and made available to medical professionals as a result of the advancement of new tools in the field of medicine.</a:t>
            </a:r>
          </a:p>
          <a:p>
            <a:pPr algn="just"/>
            <a:r>
              <a:rPr lang="en-IN" sz="2000" dirty="0">
                <a:latin typeface="Times New Roman" panose="02020603050405020304" pitchFamily="18" charset="0"/>
                <a:cs typeface="Times New Roman" panose="02020603050405020304" pitchFamily="18" charset="0"/>
              </a:rPr>
              <a:t>Many machine learning techniques such as KNN, Logistic regression, random forest etc...are used to predict life expectancy for post thoracic surgery…..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1397" y="4437623"/>
            <a:ext cx="5201454" cy="1893194"/>
          </a:xfrm>
          <a:prstGeom prst="rect">
            <a:avLst/>
          </a:prstGeom>
        </p:spPr>
      </p:pic>
    </p:spTree>
    <p:extLst>
      <p:ext uri="{BB962C8B-B14F-4D97-AF65-F5344CB8AC3E}">
        <p14:creationId xmlns:p14="http://schemas.microsoft.com/office/powerpoint/2010/main" val="42352043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642594"/>
            <a:ext cx="10058400" cy="799840"/>
          </a:xfrm>
        </p:spPr>
        <p:txBody>
          <a:bodyPr>
            <a:normAutofit/>
          </a:bodyPr>
          <a:lstStyle/>
          <a:p>
            <a:r>
              <a:rPr lang="en-IN" sz="2800" b="1" dirty="0">
                <a:latin typeface="Times New Roman" panose="02020603050405020304" pitchFamily="18" charset="0"/>
                <a:cs typeface="Times New Roman" panose="02020603050405020304" pitchFamily="18" charset="0"/>
              </a:rPr>
              <a:t>EXISTING AND PROPOSED SYSTEM</a:t>
            </a:r>
          </a:p>
        </p:txBody>
      </p:sp>
      <p:sp>
        <p:nvSpPr>
          <p:cNvPr id="5" name="Text Placeholder 4"/>
          <p:cNvSpPr>
            <a:spLocks noGrp="1"/>
          </p:cNvSpPr>
          <p:nvPr>
            <p:ph type="body" idx="1"/>
          </p:nvPr>
        </p:nvSpPr>
        <p:spPr>
          <a:xfrm>
            <a:off x="1069848" y="1442434"/>
            <a:ext cx="4754880" cy="437881"/>
          </a:xfrm>
        </p:spPr>
        <p:txBody>
          <a:bodyPr>
            <a:normAutofit lnSpcReduction="10000"/>
          </a:bodyPr>
          <a:lstStyle/>
          <a:p>
            <a:r>
              <a:rPr lang="en-IN" dirty="0">
                <a:latin typeface="Times New Roman" panose="02020603050405020304" pitchFamily="18" charset="0"/>
                <a:cs typeface="Times New Roman" panose="02020603050405020304" pitchFamily="18" charset="0"/>
              </a:rPr>
              <a:t>EXISTING SYSTEM</a:t>
            </a:r>
          </a:p>
        </p:txBody>
      </p:sp>
      <p:sp>
        <p:nvSpPr>
          <p:cNvPr id="6" name="Content Placeholder 5"/>
          <p:cNvSpPr>
            <a:spLocks noGrp="1"/>
          </p:cNvSpPr>
          <p:nvPr>
            <p:ph sz="half" idx="2"/>
          </p:nvPr>
        </p:nvSpPr>
        <p:spPr>
          <a:xfrm>
            <a:off x="1069848" y="1880315"/>
            <a:ext cx="4754880" cy="4075983"/>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1. Manual data collection and analysis.</a:t>
            </a:r>
          </a:p>
          <a:p>
            <a:pPr marL="0" indent="0">
              <a:buNone/>
            </a:pPr>
            <a:r>
              <a:rPr lang="en-IN" sz="2000" dirty="0">
                <a:latin typeface="Times New Roman" panose="02020603050405020304" pitchFamily="18" charset="0"/>
                <a:cs typeface="Times New Roman" panose="02020603050405020304" pitchFamily="18" charset="0"/>
              </a:rPr>
              <a:t>2. Limited predictive capabilities.</a:t>
            </a:r>
          </a:p>
          <a:p>
            <a:pPr marL="0" indent="0">
              <a:buNone/>
            </a:pPr>
            <a:r>
              <a:rPr lang="en-IN" sz="2000" dirty="0">
                <a:latin typeface="Times New Roman" panose="02020603050405020304" pitchFamily="18" charset="0"/>
                <a:cs typeface="Times New Roman" panose="02020603050405020304" pitchFamily="18" charset="0"/>
              </a:rPr>
              <a:t>3. Lack of real-time patient monitoring.</a:t>
            </a:r>
          </a:p>
          <a:p>
            <a:pPr marL="0" indent="0">
              <a:buNone/>
            </a:pPr>
            <a:r>
              <a:rPr lang="en-IN" sz="2000" dirty="0">
                <a:latin typeface="Times New Roman" panose="02020603050405020304" pitchFamily="18" charset="0"/>
                <a:cs typeface="Times New Roman" panose="02020603050405020304" pitchFamily="18" charset="0"/>
              </a:rPr>
              <a:t>4. Inefficient resource allocation.</a:t>
            </a:r>
          </a:p>
          <a:p>
            <a:pPr marL="0" indent="0">
              <a:buNone/>
            </a:pPr>
            <a:r>
              <a:rPr lang="en-IN" sz="2000" dirty="0">
                <a:latin typeface="Times New Roman" panose="02020603050405020304" pitchFamily="18" charset="0"/>
                <a:cs typeface="Times New Roman" panose="02020603050405020304" pitchFamily="18" charset="0"/>
              </a:rPr>
              <a:t>5. Limited collaboration among healthcare professionals.</a:t>
            </a:r>
          </a:p>
        </p:txBody>
      </p:sp>
      <p:sp>
        <p:nvSpPr>
          <p:cNvPr id="7" name="Text Placeholder 6"/>
          <p:cNvSpPr>
            <a:spLocks noGrp="1"/>
          </p:cNvSpPr>
          <p:nvPr>
            <p:ph type="body" sz="quarter" idx="3"/>
          </p:nvPr>
        </p:nvSpPr>
        <p:spPr>
          <a:xfrm>
            <a:off x="6373368" y="1442434"/>
            <a:ext cx="4754880" cy="437881"/>
          </a:xfrm>
        </p:spPr>
        <p:txBody>
          <a:bodyPr>
            <a:normAutofit lnSpcReduction="10000"/>
          </a:bodyPr>
          <a:lstStyle/>
          <a:p>
            <a:r>
              <a:rPr lang="en-IN" dirty="0">
                <a:latin typeface="Times New Roman" panose="02020603050405020304" pitchFamily="18" charset="0"/>
                <a:cs typeface="Times New Roman" panose="02020603050405020304" pitchFamily="18" charset="0"/>
              </a:rPr>
              <a:t>PROPOSED SYSTEM</a:t>
            </a:r>
          </a:p>
        </p:txBody>
      </p:sp>
      <p:sp>
        <p:nvSpPr>
          <p:cNvPr id="8" name="Content Placeholder 7"/>
          <p:cNvSpPr>
            <a:spLocks noGrp="1"/>
          </p:cNvSpPr>
          <p:nvPr>
            <p:ph sz="quarter" idx="4"/>
          </p:nvPr>
        </p:nvSpPr>
        <p:spPr>
          <a:xfrm>
            <a:off x="6373368" y="1880315"/>
            <a:ext cx="4754880" cy="4076666"/>
          </a:xfrm>
        </p:spPr>
        <p:txBody>
          <a:bodyPr>
            <a:normAutofit/>
          </a:bodyPr>
          <a:lstStyle/>
          <a:p>
            <a:pPr marL="0" indent="0">
              <a:buNone/>
            </a:pPr>
            <a:r>
              <a:rPr lang="en-IN" dirty="0"/>
              <a:t>1</a:t>
            </a:r>
            <a:r>
              <a:rPr lang="en-IN" sz="2000" dirty="0">
                <a:latin typeface="Times New Roman" panose="02020603050405020304" pitchFamily="18" charset="0"/>
                <a:cs typeface="Times New Roman" panose="02020603050405020304" pitchFamily="18" charset="0"/>
              </a:rPr>
              <a:t>.Automated data collection and analysis.</a:t>
            </a:r>
          </a:p>
          <a:p>
            <a:pPr marL="0" indent="0">
              <a:buNone/>
            </a:pPr>
            <a:r>
              <a:rPr lang="en-IN" sz="2000" dirty="0">
                <a:latin typeface="Times New Roman" panose="02020603050405020304" pitchFamily="18" charset="0"/>
                <a:cs typeface="Times New Roman" panose="02020603050405020304" pitchFamily="18" charset="0"/>
              </a:rPr>
              <a:t>2. Enhanced predictive analytics for better patient outcomes.</a:t>
            </a:r>
          </a:p>
          <a:p>
            <a:pPr marL="0" indent="0">
              <a:buNone/>
            </a:pPr>
            <a:r>
              <a:rPr lang="en-IN" sz="2000" dirty="0">
                <a:latin typeface="Times New Roman" panose="02020603050405020304" pitchFamily="18" charset="0"/>
                <a:cs typeface="Times New Roman" panose="02020603050405020304" pitchFamily="18" charset="0"/>
              </a:rPr>
              <a:t>3. Real-time monitoring of patient vital signs.</a:t>
            </a:r>
          </a:p>
          <a:p>
            <a:pPr marL="0" indent="0">
              <a:buNone/>
            </a:pPr>
            <a:r>
              <a:rPr lang="en-IN" sz="2000" dirty="0">
                <a:latin typeface="Times New Roman" panose="02020603050405020304" pitchFamily="18" charset="0"/>
                <a:cs typeface="Times New Roman" panose="02020603050405020304" pitchFamily="18" charset="0"/>
              </a:rPr>
              <a:t>4. Optimal resource allocation through AI-driven recommendations.</a:t>
            </a:r>
          </a:p>
          <a:p>
            <a:pPr marL="0" indent="0">
              <a:buNone/>
            </a:pPr>
            <a:r>
              <a:rPr lang="en-IN" sz="2000" dirty="0">
                <a:latin typeface="Times New Roman" panose="02020603050405020304" pitchFamily="18" charset="0"/>
                <a:cs typeface="Times New Roman" panose="02020603050405020304" pitchFamily="18" charset="0"/>
              </a:rPr>
              <a:t>5. Improved collaboration among surgeons and medical staff through data sharing and insights.</a:t>
            </a:r>
          </a:p>
          <a:p>
            <a:pPr marL="0" indent="0" algn="justLow">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8597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642594"/>
            <a:ext cx="10058400" cy="761203"/>
          </a:xfrm>
        </p:spPr>
        <p:txBody>
          <a:bodyPr>
            <a:normAutofit/>
          </a:bodyPr>
          <a:lstStyle/>
          <a:p>
            <a:r>
              <a:rPr lang="en-IN" sz="2800" b="1" dirty="0">
                <a:latin typeface="Times New Roman" panose="02020603050405020304" pitchFamily="18" charset="0"/>
                <a:cs typeface="Times New Roman" panose="02020603050405020304" pitchFamily="18" charset="0"/>
              </a:rPr>
              <a:t>Hardware and software requirements</a:t>
            </a:r>
          </a:p>
        </p:txBody>
      </p:sp>
      <p:sp>
        <p:nvSpPr>
          <p:cNvPr id="5" name="Text Placeholder 4"/>
          <p:cNvSpPr>
            <a:spLocks noGrp="1"/>
          </p:cNvSpPr>
          <p:nvPr>
            <p:ph type="body" idx="1"/>
          </p:nvPr>
        </p:nvSpPr>
        <p:spPr>
          <a:xfrm>
            <a:off x="1069848" y="1545466"/>
            <a:ext cx="3811245" cy="656822"/>
          </a:xfrm>
        </p:spPr>
        <p:txBody>
          <a:bodyPr>
            <a:normAutofit/>
          </a:bodyPr>
          <a:lstStyle/>
          <a:p>
            <a:r>
              <a:rPr lang="en-IN" sz="2000" dirty="0">
                <a:latin typeface="Times New Roman" panose="02020603050405020304" pitchFamily="18" charset="0"/>
                <a:cs typeface="Times New Roman" panose="02020603050405020304" pitchFamily="18" charset="0"/>
              </a:rPr>
              <a:t>Hardware requirements</a:t>
            </a:r>
          </a:p>
        </p:txBody>
      </p:sp>
      <p:sp>
        <p:nvSpPr>
          <p:cNvPr id="6" name="Content Placeholder 5"/>
          <p:cNvSpPr>
            <a:spLocks noGrp="1"/>
          </p:cNvSpPr>
          <p:nvPr>
            <p:ph sz="half" idx="2"/>
          </p:nvPr>
        </p:nvSpPr>
        <p:spPr>
          <a:xfrm>
            <a:off x="1069848" y="2202288"/>
            <a:ext cx="4754880" cy="3754010"/>
          </a:xfrm>
        </p:spPr>
        <p:txBody>
          <a:bodyPr>
            <a:normAutofit/>
          </a:bodyPr>
          <a:lstStyle/>
          <a:p>
            <a:endParaRPr lang="en-IN" dirty="0"/>
          </a:p>
          <a:p>
            <a:r>
              <a:rPr lang="en-IN" sz="2000" dirty="0">
                <a:latin typeface="Times New Roman" panose="02020603050405020304" pitchFamily="18" charset="0"/>
                <a:cs typeface="Times New Roman" panose="02020603050405020304" pitchFamily="18" charset="0"/>
              </a:rPr>
              <a:t>System      :      Intel CORE i5</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Hard disk  :      2 TB</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Screen      :     15VGA colour</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Ram          :     16GB</a:t>
            </a:r>
          </a:p>
          <a:p>
            <a:pPr marL="0" indent="0">
              <a:buNone/>
            </a:pPr>
            <a:endParaRPr lang="en-IN" dirty="0"/>
          </a:p>
          <a:p>
            <a:pPr marL="0" indent="0">
              <a:buNone/>
            </a:pPr>
            <a:endParaRPr lang="en-IN" dirty="0"/>
          </a:p>
        </p:txBody>
      </p:sp>
      <p:sp>
        <p:nvSpPr>
          <p:cNvPr id="7" name="Text Placeholder 6"/>
          <p:cNvSpPr>
            <a:spLocks noGrp="1"/>
          </p:cNvSpPr>
          <p:nvPr>
            <p:ph type="body" sz="quarter" idx="3"/>
          </p:nvPr>
        </p:nvSpPr>
        <p:spPr>
          <a:xfrm>
            <a:off x="6373368" y="1545466"/>
            <a:ext cx="4187308" cy="656822"/>
          </a:xfrm>
        </p:spPr>
        <p:txBody>
          <a:bodyPr>
            <a:normAutofit/>
          </a:bodyPr>
          <a:lstStyle/>
          <a:p>
            <a:r>
              <a:rPr lang="en-IN" sz="2000" dirty="0">
                <a:latin typeface="Times New Roman" panose="02020603050405020304" pitchFamily="18" charset="0"/>
                <a:cs typeface="Times New Roman" panose="02020603050405020304" pitchFamily="18" charset="0"/>
              </a:rPr>
              <a:t>Software requirements</a:t>
            </a:r>
          </a:p>
        </p:txBody>
      </p:sp>
      <p:sp>
        <p:nvSpPr>
          <p:cNvPr id="8" name="Content Placeholder 7"/>
          <p:cNvSpPr>
            <a:spLocks noGrp="1"/>
          </p:cNvSpPr>
          <p:nvPr>
            <p:ph sz="quarter" idx="4"/>
          </p:nvPr>
        </p:nvSpPr>
        <p:spPr>
          <a:xfrm>
            <a:off x="6373368" y="2202289"/>
            <a:ext cx="4754880" cy="3754010"/>
          </a:xfrm>
        </p:spPr>
        <p:txBody>
          <a:bodyPr>
            <a:normAutofit/>
          </a:bodyPr>
          <a:lstStyle/>
          <a:p>
            <a:endParaRPr lang="en-IN" dirty="0"/>
          </a:p>
          <a:p>
            <a:r>
              <a:rPr lang="en-IN" sz="2000" dirty="0">
                <a:latin typeface="Times New Roman" panose="02020603050405020304" pitchFamily="18" charset="0"/>
                <a:cs typeface="Times New Roman" panose="02020603050405020304" pitchFamily="18" charset="0"/>
              </a:rPr>
              <a:t>Operating system :     windows 11</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Dataset :       CSV file, TSV file</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Programming Language :    python</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IDE: Jupiter, Python 3.7,google collab</a:t>
            </a:r>
          </a:p>
        </p:txBody>
      </p:sp>
    </p:spTree>
    <p:extLst>
      <p:ext uri="{BB962C8B-B14F-4D97-AF65-F5344CB8AC3E}">
        <p14:creationId xmlns:p14="http://schemas.microsoft.com/office/powerpoint/2010/main" val="23857788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22567"/>
          </a:xfrm>
        </p:spPr>
        <p:txBody>
          <a:bodyPr>
            <a:normAutofit/>
          </a:bodyPr>
          <a:lstStyle/>
          <a:p>
            <a:r>
              <a:rPr lang="en-IN" sz="2800" b="1" dirty="0">
                <a:latin typeface="Times New Roman" panose="02020603050405020304" pitchFamily="18" charset="0"/>
                <a:cs typeface="Times New Roman" panose="02020603050405020304" pitchFamily="18" charset="0"/>
              </a:rPr>
              <a:t>LIBRARIES AND ALGORITHMS USED</a:t>
            </a:r>
          </a:p>
        </p:txBody>
      </p:sp>
      <p:sp>
        <p:nvSpPr>
          <p:cNvPr id="3" name="Text Placeholder 2"/>
          <p:cNvSpPr>
            <a:spLocks noGrp="1"/>
          </p:cNvSpPr>
          <p:nvPr>
            <p:ph type="body" idx="1"/>
          </p:nvPr>
        </p:nvSpPr>
        <p:spPr>
          <a:xfrm>
            <a:off x="1069848" y="1738648"/>
            <a:ext cx="2381690" cy="643944"/>
          </a:xfrm>
        </p:spPr>
        <p:txBody>
          <a:bodyPr>
            <a:normAutofit/>
          </a:bodyPr>
          <a:lstStyle/>
          <a:p>
            <a:r>
              <a:rPr lang="en-IN" sz="2000" dirty="0">
                <a:latin typeface="Times New Roman" panose="02020603050405020304" pitchFamily="18" charset="0"/>
                <a:cs typeface="Times New Roman" panose="02020603050405020304" pitchFamily="18" charset="0"/>
              </a:rPr>
              <a:t>LIBRARIES USED</a:t>
            </a:r>
          </a:p>
        </p:txBody>
      </p:sp>
      <p:sp>
        <p:nvSpPr>
          <p:cNvPr id="4" name="Content Placeholder 3"/>
          <p:cNvSpPr>
            <a:spLocks noGrp="1"/>
          </p:cNvSpPr>
          <p:nvPr>
            <p:ph sz="half" idx="2"/>
          </p:nvPr>
        </p:nvSpPr>
        <p:spPr>
          <a:xfrm>
            <a:off x="1069848" y="2382592"/>
            <a:ext cx="2098355" cy="2525310"/>
          </a:xfrm>
        </p:spPr>
        <p:txBody>
          <a:bodyPr>
            <a:normAutofit/>
          </a:bodyPr>
          <a:lstStyle/>
          <a:p>
            <a:endParaRPr lang="en-IN" dirty="0"/>
          </a:p>
          <a:p>
            <a:r>
              <a:rPr lang="en-IN" sz="2000" dirty="0">
                <a:latin typeface="Times New Roman" panose="02020603050405020304" pitchFamily="18" charset="0"/>
                <a:cs typeface="Times New Roman" panose="02020603050405020304" pitchFamily="18" charset="0"/>
              </a:rPr>
              <a:t>Numpy</a:t>
            </a:r>
          </a:p>
          <a:p>
            <a:r>
              <a:rPr lang="en-IN" sz="2000" dirty="0">
                <a:latin typeface="Times New Roman" panose="02020603050405020304" pitchFamily="18" charset="0"/>
                <a:cs typeface="Times New Roman" panose="02020603050405020304" pitchFamily="18" charset="0"/>
              </a:rPr>
              <a:t>Pandas</a:t>
            </a:r>
          </a:p>
          <a:p>
            <a:r>
              <a:rPr lang="en-IN" sz="2000" dirty="0">
                <a:latin typeface="Times New Roman" panose="02020603050405020304" pitchFamily="18" charset="0"/>
                <a:cs typeface="Times New Roman" panose="02020603050405020304" pitchFamily="18" charset="0"/>
              </a:rPr>
              <a:t>Seaborn</a:t>
            </a:r>
          </a:p>
          <a:p>
            <a:r>
              <a:rPr lang="en-IN" sz="2000" dirty="0">
                <a:latin typeface="Times New Roman" panose="02020603050405020304" pitchFamily="18" charset="0"/>
                <a:cs typeface="Times New Roman" panose="02020603050405020304" pitchFamily="18" charset="0"/>
              </a:rPr>
              <a:t>Matplotlib</a:t>
            </a:r>
          </a:p>
          <a:p>
            <a:r>
              <a:rPr lang="en-IN" sz="2000" dirty="0">
                <a:latin typeface="Times New Roman" panose="02020603050405020304" pitchFamily="18" charset="0"/>
                <a:cs typeface="Times New Roman" panose="02020603050405020304" pitchFamily="18" charset="0"/>
              </a:rPr>
              <a:t>sklearn</a:t>
            </a:r>
          </a:p>
        </p:txBody>
      </p:sp>
      <p:sp>
        <p:nvSpPr>
          <p:cNvPr id="5" name="Text Placeholder 4"/>
          <p:cNvSpPr>
            <a:spLocks noGrp="1"/>
          </p:cNvSpPr>
          <p:nvPr>
            <p:ph type="body" sz="quarter" idx="3"/>
          </p:nvPr>
        </p:nvSpPr>
        <p:spPr>
          <a:xfrm>
            <a:off x="6373368" y="1365161"/>
            <a:ext cx="3659274" cy="463639"/>
          </a:xfrm>
        </p:spPr>
        <p:txBody>
          <a:bodyPr>
            <a:normAutofit/>
          </a:bodyPr>
          <a:lstStyle/>
          <a:p>
            <a:r>
              <a:rPr lang="en-IN" sz="2000" dirty="0">
                <a:latin typeface="Times New Roman" panose="02020603050405020304" pitchFamily="18" charset="0"/>
                <a:cs typeface="Times New Roman" panose="02020603050405020304" pitchFamily="18" charset="0"/>
              </a:rPr>
              <a:t>ALGORITHMS USED</a:t>
            </a:r>
          </a:p>
        </p:txBody>
      </p:sp>
      <p:sp>
        <p:nvSpPr>
          <p:cNvPr id="6" name="Content Placeholder 5"/>
          <p:cNvSpPr>
            <a:spLocks noGrp="1"/>
          </p:cNvSpPr>
          <p:nvPr>
            <p:ph sz="quarter" idx="4"/>
          </p:nvPr>
        </p:nvSpPr>
        <p:spPr>
          <a:xfrm>
            <a:off x="6096000" y="1828801"/>
            <a:ext cx="5032248" cy="3664038"/>
          </a:xfrm>
        </p:spPr>
        <p:txBody>
          <a:bodyPr>
            <a:normAutofit/>
          </a:bodyPr>
          <a:lstStyle/>
          <a:p>
            <a:r>
              <a:rPr lang="en-IN" sz="2000" dirty="0">
                <a:latin typeface="Times New Roman" panose="02020603050405020304" pitchFamily="18" charset="0"/>
                <a:cs typeface="Times New Roman" panose="02020603050405020304" pitchFamily="18" charset="0"/>
              </a:rPr>
              <a:t>KNN – accuracy 81%</a:t>
            </a:r>
          </a:p>
          <a:p>
            <a:r>
              <a:rPr lang="en-IN" sz="2000" dirty="0">
                <a:latin typeface="Times New Roman" panose="02020603050405020304" pitchFamily="18" charset="0"/>
                <a:cs typeface="Times New Roman" panose="02020603050405020304" pitchFamily="18" charset="0"/>
              </a:rPr>
              <a:t>Random Forest – 83%</a:t>
            </a:r>
          </a:p>
          <a:p>
            <a:r>
              <a:rPr lang="en-IN" sz="2000" dirty="0">
                <a:latin typeface="Times New Roman" panose="02020603050405020304" pitchFamily="18" charset="0"/>
                <a:cs typeface="Times New Roman" panose="02020603050405020304" pitchFamily="18" charset="0"/>
              </a:rPr>
              <a:t>Logistic Regression – accuracy 85%</a:t>
            </a:r>
          </a:p>
          <a:p>
            <a:pPr marL="0" indent="0">
              <a:buNone/>
            </a:pPr>
            <a:r>
              <a:rPr lang="en-IN" sz="2000" dirty="0">
                <a:latin typeface="Times New Roman" panose="02020603050405020304" pitchFamily="18" charset="0"/>
                <a:cs typeface="Times New Roman" panose="02020603050405020304" pitchFamily="18" charset="0"/>
              </a:rPr>
              <a:t> we got the highest accuracy in predicting the problem using logistic regression when compared to other algorithms.</a:t>
            </a:r>
          </a:p>
          <a:p>
            <a:pPr marL="0" indent="0">
              <a:buNone/>
            </a:pPr>
            <a:endParaRPr lang="en-IN" dirty="0"/>
          </a:p>
        </p:txBody>
      </p:sp>
    </p:spTree>
    <p:extLst>
      <p:ext uri="{BB962C8B-B14F-4D97-AF65-F5344CB8AC3E}">
        <p14:creationId xmlns:p14="http://schemas.microsoft.com/office/powerpoint/2010/main" val="14885065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317"/>
          </a:xfrm>
        </p:spPr>
        <p:txBody>
          <a:bodyPr>
            <a:normAutofit fontScale="90000"/>
          </a:bodyPr>
          <a:lstStyle/>
          <a:p>
            <a:r>
              <a:rPr lang="en-IN" sz="3200" b="1" dirty="0">
                <a:latin typeface="Times New Roman" panose="02020603050405020304" pitchFamily="18" charset="0"/>
                <a:cs typeface="Times New Roman" panose="02020603050405020304" pitchFamily="18" charset="0"/>
              </a:rPr>
              <a:t>What is thoracic surgery?</a:t>
            </a:r>
          </a:p>
        </p:txBody>
      </p:sp>
      <p:sp>
        <p:nvSpPr>
          <p:cNvPr id="3" name="Content Placeholder 2"/>
          <p:cNvSpPr>
            <a:spLocks noGrp="1"/>
          </p:cNvSpPr>
          <p:nvPr>
            <p:ph idx="1"/>
          </p:nvPr>
        </p:nvSpPr>
        <p:spPr>
          <a:xfrm>
            <a:off x="838200" y="1146220"/>
            <a:ext cx="10515600" cy="5357611"/>
          </a:xfrm>
        </p:spPr>
        <p:txBody>
          <a:bodyPr>
            <a:normAutofit/>
          </a:bodyPr>
          <a:lstStyle/>
          <a:p>
            <a:r>
              <a:rPr lang="en-IN" sz="2000" dirty="0">
                <a:latin typeface="Times New Roman" panose="02020603050405020304" pitchFamily="18" charset="0"/>
                <a:cs typeface="Times New Roman" panose="02020603050405020304" pitchFamily="18" charset="0"/>
              </a:rPr>
              <a:t>Thoracic surgery refers to the treatment of organs within the chest, including the lungs, heart diseases.</a:t>
            </a:r>
          </a:p>
          <a:p>
            <a:r>
              <a:rPr lang="en-IN" sz="2000" b="1" dirty="0">
                <a:latin typeface="Times New Roman" panose="02020603050405020304" pitchFamily="18" charset="0"/>
                <a:cs typeface="Times New Roman" panose="02020603050405020304" pitchFamily="18" charset="0"/>
              </a:rPr>
              <a:t>Importance</a:t>
            </a:r>
            <a:r>
              <a:rPr lang="en-IN" sz="2000" dirty="0">
                <a:latin typeface="Times New Roman" panose="02020603050405020304" pitchFamily="18" charset="0"/>
                <a:cs typeface="Times New Roman" panose="02020603050405020304" pitchFamily="18" charset="0"/>
              </a:rPr>
              <a:t>: Thoracic surgery is often used to treat life-threatening conditions such as lung cancer, heart disease and cancer.</a:t>
            </a:r>
          </a:p>
          <a:p>
            <a:r>
              <a:rPr lang="en-IN" sz="2000" b="1" dirty="0">
                <a:latin typeface="Times New Roman" panose="02020603050405020304" pitchFamily="18" charset="0"/>
                <a:cs typeface="Times New Roman" panose="02020603050405020304" pitchFamily="18" charset="0"/>
              </a:rPr>
              <a:t>Challenges:</a:t>
            </a:r>
            <a:r>
              <a:rPr lang="en-IN" sz="2000" dirty="0">
                <a:latin typeface="Times New Roman" panose="02020603050405020304" pitchFamily="18" charset="0"/>
                <a:cs typeface="Times New Roman" panose="02020603050405020304" pitchFamily="18" charset="0"/>
              </a:rPr>
              <a:t> Thoracic surgery is a complex and challenging field that requires a high degree of skill, training, and expertise.</a:t>
            </a:r>
          </a:p>
          <a:p>
            <a:r>
              <a:rPr lang="en-IN" sz="2000" dirty="0">
                <a:latin typeface="Times New Roman" panose="02020603050405020304" pitchFamily="18" charset="0"/>
                <a:cs typeface="Times New Roman" panose="02020603050405020304" pitchFamily="18" charset="0"/>
              </a:rPr>
              <a:t>Thoracic surgeons, also known as cardiothoracic surgeons, are highly trained medical professionals who perform a wide range of procedures</a:t>
            </a:r>
            <a:r>
              <a:rPr lang="en-IN" sz="2000" dirty="0">
                <a:latin typeface="Arial Narrow" panose="020B0606020202030204" pitchFamily="34" charset="0"/>
              </a:rPr>
              <a:t>. </a:t>
            </a:r>
          </a:p>
          <a:p>
            <a:pPr marL="0" indent="0">
              <a:buNone/>
            </a:pPr>
            <a:endParaRPr lang="en-IN" sz="2000" dirty="0">
              <a:latin typeface="Arial Narrow" panose="020B060602020203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958" y="4082403"/>
            <a:ext cx="5422005" cy="2125214"/>
          </a:xfrm>
          <a:prstGeom prst="rect">
            <a:avLst/>
          </a:prstGeom>
        </p:spPr>
      </p:pic>
    </p:spTree>
    <p:extLst>
      <p:ext uri="{BB962C8B-B14F-4D97-AF65-F5344CB8AC3E}">
        <p14:creationId xmlns:p14="http://schemas.microsoft.com/office/powerpoint/2010/main" val="18834132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548</TotalTime>
  <Words>977</Words>
  <Application>Microsoft Office PowerPoint</Application>
  <PresentationFormat>Widescreen</PresentationFormat>
  <Paragraphs>127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ADLaM Display</vt:lpstr>
      <vt:lpstr>Arial</vt:lpstr>
      <vt:lpstr>Arial Narrow</vt:lpstr>
      <vt:lpstr>Arial Unicode MS</vt:lpstr>
      <vt:lpstr>Century Gothic</vt:lpstr>
      <vt:lpstr>Times New Roman</vt:lpstr>
      <vt:lpstr>Vapor Trail</vt:lpstr>
      <vt:lpstr>PowerPoint Presentation</vt:lpstr>
      <vt:lpstr>PowerPoint Presentation</vt:lpstr>
      <vt:lpstr>CONTENTS</vt:lpstr>
      <vt:lpstr>Abstract</vt:lpstr>
      <vt:lpstr>Introduction</vt:lpstr>
      <vt:lpstr>EXISTING AND PROPOSED SYSTEM</vt:lpstr>
      <vt:lpstr>Hardware and software requirements</vt:lpstr>
      <vt:lpstr>LIBRARIES AND ALGORITHMS USED</vt:lpstr>
      <vt:lpstr>What is thoracic surgery?</vt:lpstr>
      <vt:lpstr>Steps in thoracic surgery</vt:lpstr>
      <vt:lpstr>IBM Watson Studio</vt:lpstr>
      <vt:lpstr>Results</vt:lpstr>
      <vt:lpstr>PowerPoint Presentation</vt:lpstr>
      <vt:lpstr>Advantages</vt:lpstr>
      <vt:lpstr>Conclusion and future implications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supriya nimmarajula</cp:lastModifiedBy>
  <cp:revision>50</cp:revision>
  <dcterms:created xsi:type="dcterms:W3CDTF">2023-10-04T15:37:39Z</dcterms:created>
  <dcterms:modified xsi:type="dcterms:W3CDTF">2025-06-04T05:36:08Z</dcterms:modified>
</cp:coreProperties>
</file>