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9" r:id="rId3"/>
    <p:sldId id="278" r:id="rId4"/>
    <p:sldId id="267" r:id="rId5"/>
    <p:sldId id="273" r:id="rId6"/>
    <p:sldId id="277" r:id="rId7"/>
    <p:sldId id="264" r:id="rId8"/>
    <p:sldId id="257" r:id="rId9"/>
    <p:sldId id="271" r:id="rId10"/>
    <p:sldId id="268" r:id="rId11"/>
    <p:sldId id="270" r:id="rId12"/>
    <p:sldId id="274" r:id="rId13"/>
    <p:sldId id="275"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run Kumar Reddy Byreddy" initials="" lastIdx="1" clrIdx="0">
    <p:extLst>
      <p:ext uri="{19B8F6BF-5375-455C-9EA6-DF929625EA0E}">
        <p15:presenceInfo xmlns:p15="http://schemas.microsoft.com/office/powerpoint/2012/main" userId="S::922947464@sfsu.edu::2fa817ba-33bc-4296-a5dc-68d8d253f7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5827"/>
  </p:normalViewPr>
  <p:slideViewPr>
    <p:cSldViewPr>
      <p:cViewPr varScale="1">
        <p:scale>
          <a:sx n="121" d="100"/>
          <a:sy n="121" d="100"/>
        </p:scale>
        <p:origin x="176" y="3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371600"/>
            <a:ext cx="5029200" cy="2438400"/>
          </a:xfrm>
        </p:spPr>
        <p:txBody>
          <a:bodyPr>
            <a:normAutofit fontScale="90000"/>
          </a:bodyPr>
          <a:lstStyle/>
          <a:p>
            <a:br>
              <a:rPr lang="en-US" dirty="0"/>
            </a:br>
            <a:br>
              <a:rPr lang="en-US" dirty="0"/>
            </a:br>
            <a:br>
              <a:rPr lang="en-US" dirty="0"/>
            </a:br>
            <a:br>
              <a:rPr lang="en-US" sz="4900" dirty="0">
                <a:latin typeface="Calibri" panose="020F0502020204030204" pitchFamily="34" charset="0"/>
                <a:cs typeface="Calibri" panose="020F0502020204030204" pitchFamily="34" charset="0"/>
              </a:rPr>
            </a:br>
            <a:r>
              <a:rPr lang="en-US" sz="4900" dirty="0">
                <a:latin typeface="Calibri" panose="020F0502020204030204" pitchFamily="34" charset="0"/>
                <a:cs typeface="Calibri" panose="020F0502020204030204" pitchFamily="34" charset="0"/>
              </a:rPr>
              <a:t>Recipient Heart Transplant Outcome</a:t>
            </a:r>
          </a:p>
        </p:txBody>
      </p:sp>
      <p:sp>
        <p:nvSpPr>
          <p:cNvPr id="3" name="Subtitle 2"/>
          <p:cNvSpPr>
            <a:spLocks noGrp="1"/>
          </p:cNvSpPr>
          <p:nvPr>
            <p:ph type="subTitle" idx="1"/>
          </p:nvPr>
        </p:nvSpPr>
        <p:spPr/>
        <p:txBody>
          <a:bodyPr/>
          <a:lstStyle/>
          <a:p>
            <a:r>
              <a:rPr lang="en-US" dirty="0" err="1">
                <a:latin typeface="Calibri" panose="020F0502020204030204" pitchFamily="34" charset="0"/>
                <a:cs typeface="Calibri" panose="020F0502020204030204" pitchFamily="34" charset="0"/>
              </a:rPr>
              <a:t>Tharun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byreddy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C78-9EE9-6923-8FCF-8F1A23889B3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Outcome Variable Distribution</a:t>
            </a:r>
          </a:p>
        </p:txBody>
      </p:sp>
      <p:sp>
        <p:nvSpPr>
          <p:cNvPr id="7" name="TextBox 6">
            <a:extLst>
              <a:ext uri="{FF2B5EF4-FFF2-40B4-BE49-F238E27FC236}">
                <a16:creationId xmlns:a16="http://schemas.microsoft.com/office/drawing/2014/main" id="{FD70EAF1-1BC9-E461-BD13-CC1E461E8D2E}"/>
              </a:ext>
            </a:extLst>
          </p:cNvPr>
          <p:cNvSpPr txBox="1"/>
          <p:nvPr/>
        </p:nvSpPr>
        <p:spPr>
          <a:xfrm>
            <a:off x="8305800" y="3276600"/>
            <a:ext cx="3352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Recipient survived: 9995/10,882 = 0.92 or 92%</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Recipient Died/graft-failure or retransplant = 0.08 or 8%</a:t>
            </a:r>
          </a:p>
        </p:txBody>
      </p:sp>
      <p:pic>
        <p:nvPicPr>
          <p:cNvPr id="11" name="Content Placeholder 10">
            <a:extLst>
              <a:ext uri="{FF2B5EF4-FFF2-40B4-BE49-F238E27FC236}">
                <a16:creationId xmlns:a16="http://schemas.microsoft.com/office/drawing/2014/main" id="{D5A3E4DC-5355-A41A-C2ED-D87B7688B9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905000"/>
            <a:ext cx="7408333" cy="4572000"/>
          </a:xfrm>
        </p:spPr>
      </p:pic>
    </p:spTree>
    <p:extLst>
      <p:ext uri="{BB962C8B-B14F-4D97-AF65-F5344CB8AC3E}">
        <p14:creationId xmlns:p14="http://schemas.microsoft.com/office/powerpoint/2010/main" val="55580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8BD8-FD26-BE9D-6F5F-8B14652EBC3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Multicollinearity</a:t>
            </a:r>
          </a:p>
        </p:txBody>
      </p:sp>
      <p:sp>
        <p:nvSpPr>
          <p:cNvPr id="3" name="Content Placeholder 2">
            <a:extLst>
              <a:ext uri="{FF2B5EF4-FFF2-40B4-BE49-F238E27FC236}">
                <a16:creationId xmlns:a16="http://schemas.microsoft.com/office/drawing/2014/main" id="{71F4D8B9-0B2F-0F2C-260D-6758388ABAE3}"/>
              </a:ext>
            </a:extLst>
          </p:cNvPr>
          <p:cNvSpPr>
            <a:spLocks noGrp="1"/>
          </p:cNvSpPr>
          <p:nvPr>
            <p:ph idx="1"/>
          </p:nvPr>
        </p:nvSpPr>
        <p:spPr>
          <a:xfrm>
            <a:off x="6248400" y="2819400"/>
            <a:ext cx="5512676" cy="2895600"/>
          </a:xfrm>
        </p:spPr>
        <p:txBody>
          <a:bodyPr>
            <a:normAutofit/>
          </a:bodyPr>
          <a:lstStyle/>
          <a:p>
            <a:r>
              <a:rPr lang="en-US" dirty="0">
                <a:latin typeface="Calibri" panose="020F0502020204030204" pitchFamily="34" charset="0"/>
                <a:cs typeface="Calibri" panose="020F0502020204030204" pitchFamily="34" charset="0"/>
              </a:rPr>
              <a:t>Multicollinearity refers to a situation in statistical modeling where two or more predictor variables in a multiple regression model are highly correlated. </a:t>
            </a:r>
          </a:p>
          <a:p>
            <a:r>
              <a:rPr lang="en-US" dirty="0">
                <a:latin typeface="Calibri" panose="020F0502020204030204" pitchFamily="34" charset="0"/>
                <a:cs typeface="Calibri" panose="020F0502020204030204" pitchFamily="34" charset="0"/>
              </a:rPr>
              <a:t>Found &amp; removed variables that are highly correlated with others.</a:t>
            </a:r>
          </a:p>
        </p:txBody>
      </p:sp>
      <p:pic>
        <p:nvPicPr>
          <p:cNvPr id="6" name="Picture 5">
            <a:extLst>
              <a:ext uri="{FF2B5EF4-FFF2-40B4-BE49-F238E27FC236}">
                <a16:creationId xmlns:a16="http://schemas.microsoft.com/office/drawing/2014/main" id="{6D8DF25A-A2D9-358A-267A-A696FF9DF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 y="2057400"/>
            <a:ext cx="4888051" cy="4114800"/>
          </a:xfrm>
          <a:prstGeom prst="rect">
            <a:avLst/>
          </a:prstGeom>
        </p:spPr>
      </p:pic>
    </p:spTree>
    <p:extLst>
      <p:ext uri="{BB962C8B-B14F-4D97-AF65-F5344CB8AC3E}">
        <p14:creationId xmlns:p14="http://schemas.microsoft.com/office/powerpoint/2010/main" val="331239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7CDC9-B7F9-7A4E-C569-A3432D49479E}"/>
              </a:ext>
            </a:extLst>
          </p:cNvPr>
          <p:cNvSpPr txBox="1"/>
          <p:nvPr/>
        </p:nvSpPr>
        <p:spPr>
          <a:xfrm>
            <a:off x="152400" y="304800"/>
            <a:ext cx="6471745" cy="618630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Modeling Approach:</a:t>
            </a:r>
          </a:p>
          <a:p>
            <a:endParaRPr lang="en-US" dirty="0">
              <a:latin typeface="Calibri" panose="020F0502020204030204" pitchFamily="34" charset="0"/>
              <a:cs typeface="Calibri" panose="020F0502020204030204" pitchFamily="34" charset="0"/>
            </a:endParaRPr>
          </a:p>
          <a:p>
            <a:pPr marL="342900" indent="-342900">
              <a:buAutoNum type="arabicPeriod"/>
            </a:pPr>
            <a:r>
              <a:rPr lang="en-US" dirty="0">
                <a:latin typeface="Calibri" panose="020F0502020204030204" pitchFamily="34" charset="0"/>
                <a:cs typeface="Calibri" panose="020F0502020204030204" pitchFamily="34" charset="0"/>
              </a:rPr>
              <a:t>Train test split</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Train – 80% &amp; Test - 20%</a:t>
            </a:r>
          </a:p>
          <a:p>
            <a:pPr lvl="1"/>
            <a:endParaRPr lang="en-US" dirty="0">
              <a:latin typeface="Calibri" panose="020F0502020204030204" pitchFamily="34" charset="0"/>
              <a:cs typeface="Calibri" panose="020F0502020204030204" pitchFamily="34" charset="0"/>
            </a:endParaRPr>
          </a:p>
          <a:p>
            <a:pPr marL="342900" indent="-342900">
              <a:buAutoNum type="arabicPeriod"/>
            </a:pPr>
            <a:r>
              <a:rPr lang="en-US" dirty="0">
                <a:latin typeface="Calibri" panose="020F0502020204030204" pitchFamily="34" charset="0"/>
                <a:cs typeface="Calibri" panose="020F0502020204030204" pitchFamily="34" charset="0"/>
              </a:rPr>
              <a:t>Model fitting on training set &amp; Validation on Test set</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Logistic Regression</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 The model was fitted using maximum likelihood estimation.</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Achieved accuracy of 0.88 or 88%</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Lasso Regression</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Optimized the regularization parameter (lambda) through cross-validation.</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The optimal lambda value for regularization was determined by the one that resulted in the minimum cross-validation error.</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Accuracy of 0.82 or 82%</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Random Forest</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RF automatically handles feature selection and interaction during the training process.</a:t>
            </a:r>
          </a:p>
          <a:p>
            <a:pPr marL="1257300" lvl="2" indent="-342900">
              <a:buFont typeface="Arial" panose="020B0604020202020204" pitchFamily="34" charset="0"/>
              <a:buChar char="•"/>
            </a:pPr>
            <a:r>
              <a:rPr lang="en-US" dirty="0">
                <a:latin typeface="Calibri" panose="020F0502020204030204" pitchFamily="34" charset="0"/>
                <a:cs typeface="Calibri" panose="020F0502020204030204" pitchFamily="34" charset="0"/>
              </a:rPr>
              <a:t>Accuracy of 0.92 or 92%</a:t>
            </a:r>
          </a:p>
          <a:p>
            <a:pPr marL="1257300" lvl="2" indent="-3429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6AD22AD-63B1-36BE-C744-B4EE0E34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88532"/>
            <a:ext cx="4191000" cy="2347137"/>
          </a:xfrm>
          <a:prstGeom prst="rect">
            <a:avLst/>
          </a:prstGeom>
        </p:spPr>
      </p:pic>
      <p:pic>
        <p:nvPicPr>
          <p:cNvPr id="10" name="Picture 9">
            <a:extLst>
              <a:ext uri="{FF2B5EF4-FFF2-40B4-BE49-F238E27FC236}">
                <a16:creationId xmlns:a16="http://schemas.microsoft.com/office/drawing/2014/main" id="{FC31B326-B811-6895-2995-C787EF74F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336" y="2819400"/>
            <a:ext cx="5320863" cy="3429000"/>
          </a:xfrm>
          <a:prstGeom prst="rect">
            <a:avLst/>
          </a:prstGeom>
        </p:spPr>
      </p:pic>
      <p:sp>
        <p:nvSpPr>
          <p:cNvPr id="11" name="TextBox 10">
            <a:extLst>
              <a:ext uri="{FF2B5EF4-FFF2-40B4-BE49-F238E27FC236}">
                <a16:creationId xmlns:a16="http://schemas.microsoft.com/office/drawing/2014/main" id="{F95F998C-88B8-AC37-D515-FB2CB5BBB6A5}"/>
              </a:ext>
            </a:extLst>
          </p:cNvPr>
          <p:cNvSpPr txBox="1"/>
          <p:nvPr/>
        </p:nvSpPr>
        <p:spPr>
          <a:xfrm>
            <a:off x="6566336" y="6211669"/>
            <a:ext cx="5320863" cy="646331"/>
          </a:xfrm>
          <a:prstGeom prst="rect">
            <a:avLst/>
          </a:prstGeom>
          <a:noFill/>
        </p:spPr>
        <p:txBody>
          <a:bodyPr wrap="square" rtlCol="0">
            <a:spAutoFit/>
          </a:bodyPr>
          <a:lstStyle/>
          <a:p>
            <a:r>
              <a:rPr lang="en-US" dirty="0"/>
              <a:t>Important variables that have the most influence on the rf model predictions</a:t>
            </a:r>
          </a:p>
        </p:txBody>
      </p:sp>
    </p:spTree>
    <p:extLst>
      <p:ext uri="{BB962C8B-B14F-4D97-AF65-F5344CB8AC3E}">
        <p14:creationId xmlns:p14="http://schemas.microsoft.com/office/powerpoint/2010/main" val="264605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76988-AAEA-930C-8ED7-728D45BAB3A6}"/>
              </a:ext>
            </a:extLst>
          </p:cNvPr>
          <p:cNvSpPr txBox="1"/>
          <p:nvPr/>
        </p:nvSpPr>
        <p:spPr>
          <a:xfrm>
            <a:off x="3124200" y="381000"/>
            <a:ext cx="8382000" cy="381000"/>
          </a:xfrm>
          <a:prstGeom prst="rect">
            <a:avLst/>
          </a:prstGeom>
          <a:noFill/>
        </p:spPr>
        <p:txBody>
          <a:bodyPr wrap="square" rtlCol="0">
            <a:spAutoFit/>
          </a:bodyPr>
          <a:lstStyle/>
          <a:p>
            <a:r>
              <a:rPr lang="en-US" dirty="0"/>
              <a:t>Model Performance (Area Under the Curve)</a:t>
            </a:r>
          </a:p>
        </p:txBody>
      </p:sp>
      <p:pic>
        <p:nvPicPr>
          <p:cNvPr id="8" name="Picture 7">
            <a:extLst>
              <a:ext uri="{FF2B5EF4-FFF2-40B4-BE49-F238E27FC236}">
                <a16:creationId xmlns:a16="http://schemas.microsoft.com/office/drawing/2014/main" id="{36D27C7E-C92B-1739-9F87-FDBE87ED1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62" y="1295400"/>
            <a:ext cx="6781800" cy="4796681"/>
          </a:xfrm>
          <a:prstGeom prst="rect">
            <a:avLst/>
          </a:prstGeom>
        </p:spPr>
      </p:pic>
      <p:sp>
        <p:nvSpPr>
          <p:cNvPr id="9" name="TextBox 8">
            <a:extLst>
              <a:ext uri="{FF2B5EF4-FFF2-40B4-BE49-F238E27FC236}">
                <a16:creationId xmlns:a16="http://schemas.microsoft.com/office/drawing/2014/main" id="{8B35E0FC-0570-C69D-F4B9-FA96B6A0CEE3}"/>
              </a:ext>
            </a:extLst>
          </p:cNvPr>
          <p:cNvSpPr txBox="1"/>
          <p:nvPr/>
        </p:nvSpPr>
        <p:spPr>
          <a:xfrm>
            <a:off x="7543800" y="1600200"/>
            <a:ext cx="44196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 higher AUC value indicates a model's better ability to distinguish between classes with greater sensitivity and specificity.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this plot, suggests the Random Forest model outperforms the Logistic and Lasso Regression models, as evidenced by the highest AUC of 0.84.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Logistic and Lasso Regression models demonstrate similar performance, with both having an AUC of 0.8.</a:t>
            </a:r>
          </a:p>
          <a:p>
            <a:endParaRPr lang="en-US" dirty="0"/>
          </a:p>
          <a:p>
            <a:endParaRPr lang="en-US" dirty="0"/>
          </a:p>
        </p:txBody>
      </p:sp>
    </p:spTree>
    <p:extLst>
      <p:ext uri="{BB962C8B-B14F-4D97-AF65-F5344CB8AC3E}">
        <p14:creationId xmlns:p14="http://schemas.microsoft.com/office/powerpoint/2010/main" val="360696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4D4D-4B44-6D61-6B28-F753323FB80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 &amp; Lessons Learned</a:t>
            </a:r>
          </a:p>
        </p:txBody>
      </p:sp>
      <p:sp>
        <p:nvSpPr>
          <p:cNvPr id="3" name="Content Placeholder 2">
            <a:extLst>
              <a:ext uri="{FF2B5EF4-FFF2-40B4-BE49-F238E27FC236}">
                <a16:creationId xmlns:a16="http://schemas.microsoft.com/office/drawing/2014/main" id="{15C6C6F7-D75F-A88F-C149-E987A89B682B}"/>
              </a:ext>
            </a:extLst>
          </p:cNvPr>
          <p:cNvSpPr>
            <a:spLocks noGrp="1"/>
          </p:cNvSpPr>
          <p:nvPr>
            <p:ph idx="1"/>
          </p:nvPr>
        </p:nvSpPr>
        <p:spPr>
          <a:xfrm>
            <a:off x="1066800" y="1828799"/>
            <a:ext cx="9601200" cy="4572001"/>
          </a:xfrm>
        </p:spPr>
        <p:txBody>
          <a:bodyPr/>
          <a:lstStyle/>
          <a:p>
            <a:r>
              <a:rPr lang="en-US" dirty="0">
                <a:latin typeface="Calibri" panose="020F0502020204030204" pitchFamily="34" charset="0"/>
                <a:cs typeface="Calibri" panose="020F0502020204030204" pitchFamily="34" charset="0"/>
              </a:rPr>
              <a:t>The high accuracy and AUC highlight the Random Forest's ability to handle complex interactions and its aptness for this dataset, making it the most suitable model for this analysis.</a:t>
            </a:r>
          </a:p>
          <a:p>
            <a:r>
              <a:rPr lang="en-US" dirty="0">
                <a:latin typeface="Calibri" panose="020F0502020204030204" pitchFamily="34" charset="0"/>
                <a:cs typeface="Calibri" panose="020F0502020204030204" pitchFamily="34" charset="0"/>
              </a:rPr>
              <a:t>Provided a comprehensive understanding of different aspects of predictive modeling, from theoretical concepts to practical application.</a:t>
            </a:r>
          </a:p>
          <a:p>
            <a:r>
              <a:rPr lang="en-US" dirty="0">
                <a:latin typeface="Calibri" panose="020F0502020204030204" pitchFamily="34" charset="0"/>
                <a:cs typeface="Calibri" panose="020F0502020204030204" pitchFamily="34" charset="0"/>
              </a:rPr>
              <a:t>Learnt multiple Imputation (MI) and mice techniques to handle the missing data.</a:t>
            </a:r>
          </a:p>
          <a:p>
            <a:r>
              <a:rPr lang="en-US" dirty="0">
                <a:latin typeface="Calibri" panose="020F0502020204030204" pitchFamily="34" charset="0"/>
                <a:cs typeface="Calibri" panose="020F0502020204030204" pitchFamily="34" charset="0"/>
              </a:rPr>
              <a:t>In summary, this project reinforced the importance of conducting thorough descriptive analysis as the initial step in data analysis. </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35582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C1B5A-2DF7-A6A4-2344-4DF740E36FD7}"/>
              </a:ext>
            </a:extLst>
          </p:cNvPr>
          <p:cNvSpPr txBox="1"/>
          <p:nvPr/>
        </p:nvSpPr>
        <p:spPr>
          <a:xfrm>
            <a:off x="3962400" y="2743200"/>
            <a:ext cx="4876800" cy="923330"/>
          </a:xfrm>
          <a:prstGeom prst="rect">
            <a:avLst/>
          </a:prstGeom>
          <a:noFill/>
        </p:spPr>
        <p:txBody>
          <a:bodyPr wrap="square" rtlCol="0">
            <a:spAutoFit/>
          </a:bodyPr>
          <a:lstStyle/>
          <a:p>
            <a:r>
              <a:rPr lang="en-US" sz="54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84465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E56E2-ED2A-C065-B869-E67AE57FF8C4}"/>
              </a:ext>
            </a:extLst>
          </p:cNvPr>
          <p:cNvSpPr txBox="1"/>
          <p:nvPr/>
        </p:nvSpPr>
        <p:spPr>
          <a:xfrm>
            <a:off x="381000" y="609600"/>
            <a:ext cx="5486400" cy="5078313"/>
          </a:xfrm>
          <a:prstGeom prst="rect">
            <a:avLst/>
          </a:prstGeom>
          <a:noFill/>
        </p:spPr>
        <p:txBody>
          <a:bodyPr wrap="square" rtlCol="0">
            <a:spAutoFit/>
          </a:bodyPr>
          <a:lstStyle/>
          <a:p>
            <a:r>
              <a:rPr lang="en-US" dirty="0"/>
              <a:t>Contents:</a:t>
            </a:r>
          </a:p>
          <a:p>
            <a:endParaRPr lang="en-US" dirty="0"/>
          </a:p>
          <a:p>
            <a:pPr marL="285750" indent="-285750">
              <a:buFont typeface="Arial" panose="020B0604020202020204" pitchFamily="34" charset="0"/>
              <a:buChar char="•"/>
            </a:pPr>
            <a:r>
              <a:rPr lang="en-US" dirty="0"/>
              <a:t>About DHS &amp; SRTR </a:t>
            </a:r>
          </a:p>
          <a:p>
            <a:pPr marL="285750" indent="-285750">
              <a:buFont typeface="Arial" panose="020B0604020202020204" pitchFamily="34" charset="0"/>
              <a:buChar char="•"/>
            </a:pPr>
            <a:r>
              <a:rPr lang="en-US" dirty="0"/>
              <a:t>Objective</a:t>
            </a:r>
          </a:p>
          <a:p>
            <a:pPr marL="285750" indent="-285750">
              <a:buFont typeface="Arial" panose="020B0604020202020204" pitchFamily="34" charset="0"/>
              <a:buChar char="•"/>
            </a:pPr>
            <a:r>
              <a:rPr lang="en-US" dirty="0"/>
              <a:t>Data Cleaning</a:t>
            </a:r>
          </a:p>
          <a:p>
            <a:pPr marL="285750" indent="-285750">
              <a:buFont typeface="Arial" panose="020B0604020202020204" pitchFamily="34" charset="0"/>
              <a:buChar char="•"/>
            </a:pPr>
            <a:r>
              <a:rPr lang="en-US" dirty="0"/>
              <a:t>Exploratory Data Analysis (EDA)</a:t>
            </a:r>
          </a:p>
          <a:p>
            <a:pPr marL="742950" lvl="1"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Preprocessing</a:t>
            </a:r>
          </a:p>
          <a:p>
            <a:pPr marL="742950" lvl="1" indent="-285750">
              <a:buFont typeface="Arial" panose="020B0604020202020204" pitchFamily="34" charset="0"/>
              <a:buChar char="•"/>
            </a:pPr>
            <a:r>
              <a:rPr lang="en-US" dirty="0"/>
              <a:t>Impute Missing Data</a:t>
            </a:r>
          </a:p>
          <a:p>
            <a:pPr marL="742950" lvl="1" indent="-285750">
              <a:buFont typeface="Arial" panose="020B0604020202020204" pitchFamily="34" charset="0"/>
              <a:buChar char="•"/>
            </a:pPr>
            <a:r>
              <a:rPr lang="en-US" dirty="0"/>
              <a:t>Feature Engineering</a:t>
            </a:r>
          </a:p>
          <a:p>
            <a:pPr marL="742950" lvl="1" indent="-285750">
              <a:buFont typeface="Arial" panose="020B0604020202020204" pitchFamily="34" charset="0"/>
              <a:buChar char="•"/>
            </a:pPr>
            <a:r>
              <a:rPr lang="en-US" dirty="0"/>
              <a:t>Data Transformation</a:t>
            </a:r>
          </a:p>
          <a:p>
            <a:pPr marL="742950" lvl="1" indent="-285750">
              <a:buFont typeface="Arial" panose="020B0604020202020204" pitchFamily="34" charset="0"/>
              <a:buChar char="•"/>
            </a:pPr>
            <a:r>
              <a:rPr lang="en-US" dirty="0"/>
              <a:t>Multicollinearity</a:t>
            </a:r>
          </a:p>
          <a:p>
            <a:pPr marL="285750" indent="-285750">
              <a:buFont typeface="Arial" panose="020B0604020202020204" pitchFamily="34" charset="0"/>
              <a:buChar char="•"/>
            </a:pPr>
            <a:r>
              <a:rPr lang="en-US" dirty="0"/>
              <a:t>Modeling </a:t>
            </a:r>
          </a:p>
          <a:p>
            <a:pPr marL="742950" lvl="1" indent="-285750">
              <a:buFont typeface="Arial" panose="020B0604020202020204" pitchFamily="34" charset="0"/>
              <a:buChar char="•"/>
            </a:pPr>
            <a:r>
              <a:rPr lang="en-US" dirty="0"/>
              <a:t>Data Partitioning</a:t>
            </a:r>
          </a:p>
          <a:p>
            <a:pPr marL="742950" lvl="1" indent="-285750">
              <a:buFont typeface="Arial" panose="020B0604020202020204" pitchFamily="34" charset="0"/>
              <a:buChar char="•"/>
            </a:pPr>
            <a:r>
              <a:rPr lang="en-US" dirty="0"/>
              <a:t>Model Implementation</a:t>
            </a:r>
          </a:p>
          <a:p>
            <a:pPr marL="742950" lvl="1" indent="-285750">
              <a:buFont typeface="Arial" panose="020B0604020202020204" pitchFamily="34" charset="0"/>
              <a:buChar char="•"/>
            </a:pPr>
            <a:r>
              <a:rPr lang="en-US" dirty="0"/>
              <a:t>Validation (Results and C–statistic)</a:t>
            </a:r>
          </a:p>
          <a:p>
            <a:pPr marL="285750" indent="-285750">
              <a:buFont typeface="Arial" panose="020B0604020202020204" pitchFamily="34" charset="0"/>
              <a:buChar char="•"/>
            </a:pPr>
            <a:r>
              <a:rPr lang="en-US" dirty="0"/>
              <a:t>Conclusion</a:t>
            </a:r>
            <a:br>
              <a:rPr lang="en-US" dirty="0"/>
            </a:br>
            <a:endParaRPr lang="en-US" dirty="0"/>
          </a:p>
        </p:txBody>
      </p:sp>
    </p:spTree>
    <p:extLst>
      <p:ext uri="{BB962C8B-B14F-4D97-AF65-F5344CB8AC3E}">
        <p14:creationId xmlns:p14="http://schemas.microsoft.com/office/powerpoint/2010/main" val="271412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59D1-8075-ED0D-5704-F9952A25F651}"/>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DHS (Donor Heart Study) and SRTR  Registry</a:t>
            </a:r>
          </a:p>
        </p:txBody>
      </p:sp>
      <p:sp>
        <p:nvSpPr>
          <p:cNvPr id="3" name="Content Placeholder 2">
            <a:extLst>
              <a:ext uri="{FF2B5EF4-FFF2-40B4-BE49-F238E27FC236}">
                <a16:creationId xmlns:a16="http://schemas.microsoft.com/office/drawing/2014/main" id="{5DB1DAF3-E466-8946-E15A-102B02627182}"/>
              </a:ext>
            </a:extLst>
          </p:cNvPr>
          <p:cNvSpPr>
            <a:spLocks noGrp="1"/>
          </p:cNvSpPr>
          <p:nvPr>
            <p:ph idx="1"/>
          </p:nvPr>
        </p:nvSpPr>
        <p:spPr>
          <a:xfrm>
            <a:off x="1100137" y="1828800"/>
            <a:ext cx="9753600" cy="4572001"/>
          </a:xfrm>
        </p:spPr>
        <p:txBody>
          <a:bodyPr/>
          <a:lstStyle/>
          <a:p>
            <a:r>
              <a:rPr lang="en-US" b="0" i="0" dirty="0">
                <a:solidFill>
                  <a:srgbClr val="0F0F0F"/>
                </a:solidFill>
                <a:effectLst/>
                <a:latin typeface="Calibri" panose="020F0502020204030204" pitchFamily="34" charset="0"/>
                <a:cs typeface="Calibri" panose="020F0502020204030204" pitchFamily="34" charset="0"/>
              </a:rPr>
              <a:t>Left ventricular dysfunction in potential donors meeting brain death criteria often results in nonuse of donor hearts for transplantation, yet little is known about its incidence or pathophysiology. Resolving these unknowns was a primary aim of the DHS (Donor Heart Study), a multisite prospective cohort study.</a:t>
            </a:r>
          </a:p>
          <a:p>
            <a:r>
              <a:rPr lang="en-US" b="0" i="0" dirty="0">
                <a:solidFill>
                  <a:srgbClr val="323232"/>
                </a:solidFill>
                <a:effectLst/>
                <a:latin typeface="Calibri" panose="020F0502020204030204" pitchFamily="34" charset="0"/>
                <a:cs typeface="Calibri" panose="020F0502020204030204" pitchFamily="34" charset="0"/>
              </a:rPr>
              <a:t>Scientific Registry of Transplant Recipients (SRTR)</a:t>
            </a:r>
            <a:r>
              <a:rPr lang="en-US" dirty="0">
                <a:solidFill>
                  <a:srgbClr val="0F0F0F"/>
                </a:solidFill>
                <a:latin typeface="Calibri" panose="020F0502020204030204" pitchFamily="34" charset="0"/>
                <a:cs typeface="Calibri" panose="020F0502020204030204" pitchFamily="34" charset="0"/>
              </a:rPr>
              <a:t>: </a:t>
            </a:r>
            <a:r>
              <a:rPr lang="en-US" b="0" i="0" dirty="0">
                <a:solidFill>
                  <a:srgbClr val="323232"/>
                </a:solidFill>
                <a:effectLst/>
                <a:latin typeface="Calibri" panose="020F0502020204030204" pitchFamily="34" charset="0"/>
                <a:cs typeface="Calibri" panose="020F0502020204030204" pitchFamily="34" charset="0"/>
              </a:rPr>
              <a:t>To provide advanced statistical and epidemiological analyses related to solid organ allocation and transplantation in support of the Department of Health and Human Services and its agents in their oversight of the national organ transplantation system.</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605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3C49-628E-DC2C-8F23-9505E4DF3B7A}"/>
              </a:ext>
            </a:extLst>
          </p:cNvPr>
          <p:cNvSpPr>
            <a:spLocks noGrp="1"/>
          </p:cNvSpPr>
          <p:nvPr>
            <p:ph type="title"/>
          </p:nvPr>
        </p:nvSpPr>
        <p:spPr>
          <a:xfrm>
            <a:off x="2895600" y="152400"/>
            <a:ext cx="6553200" cy="1325563"/>
          </a:xfrm>
        </p:spPr>
        <p:txBody>
          <a:bodyPr/>
          <a:lstStyle/>
          <a:p>
            <a:r>
              <a:rPr lang="en-US" dirty="0">
                <a:latin typeface="Calibri" panose="020F0502020204030204" pitchFamily="34" charset="0"/>
                <a:cs typeface="Calibri" panose="020F0502020204030204" pitchFamily="34" charset="0"/>
              </a:rPr>
              <a:t>Objective &amp; Data description </a:t>
            </a:r>
          </a:p>
        </p:txBody>
      </p:sp>
      <p:sp>
        <p:nvSpPr>
          <p:cNvPr id="3" name="Content Placeholder 2">
            <a:extLst>
              <a:ext uri="{FF2B5EF4-FFF2-40B4-BE49-F238E27FC236}">
                <a16:creationId xmlns:a16="http://schemas.microsoft.com/office/drawing/2014/main" id="{85BB01B3-EF54-A9C6-F75C-A41B2F32EA9D}"/>
              </a:ext>
            </a:extLst>
          </p:cNvPr>
          <p:cNvSpPr>
            <a:spLocks noGrp="1"/>
          </p:cNvSpPr>
          <p:nvPr>
            <p:ph idx="1"/>
          </p:nvPr>
        </p:nvSpPr>
        <p:spPr>
          <a:xfrm>
            <a:off x="1104900" y="1905000"/>
            <a:ext cx="9982200" cy="4572001"/>
          </a:xfrm>
        </p:spPr>
        <p:txBody>
          <a:bodyPr>
            <a:normAutofit/>
          </a:bodyPr>
          <a:lstStyle/>
          <a:p>
            <a:r>
              <a:rPr lang="en-US" dirty="0">
                <a:latin typeface="Calibri" panose="020F0502020204030204" pitchFamily="34" charset="0"/>
                <a:cs typeface="Calibri" panose="020F0502020204030204" pitchFamily="34" charset="0"/>
              </a:rPr>
              <a:t>To build a prediction model for recipient composite outcome (death/graft failure/re-transplantation at 1-year) using recipient and donor characteristics.</a:t>
            </a:r>
          </a:p>
          <a:p>
            <a:r>
              <a:rPr lang="en-US" dirty="0">
                <a:latin typeface="Calibri" panose="020F0502020204030204" pitchFamily="34" charset="0"/>
                <a:cs typeface="Calibri" panose="020F0502020204030204" pitchFamily="34" charset="0"/>
              </a:rPr>
              <a:t>Raw data Consists of 10,882 observations and 150 feature variables (final model included 86 features that is pre-specified by the PI).</a:t>
            </a:r>
          </a:p>
          <a:p>
            <a:r>
              <a:rPr lang="en-US" dirty="0">
                <a:latin typeface="Calibri" panose="020F0502020204030204" pitchFamily="34" charset="0"/>
                <a:cs typeface="Calibri" panose="020F0502020204030204" pitchFamily="34" charset="0"/>
              </a:rPr>
              <a:t>Each observation represents a recipient and each column variable represents it’s attributes.</a:t>
            </a:r>
          </a:p>
          <a:p>
            <a:r>
              <a:rPr lang="en-US" dirty="0">
                <a:latin typeface="Calibri" panose="020F0502020204030204" pitchFamily="34" charset="0"/>
                <a:cs typeface="Calibri" panose="020F0502020204030204" pitchFamily="34" charset="0"/>
              </a:rPr>
              <a:t>The primary outcome is a binary variable (1 indicates either recipient died or had a graft failure or was retransplanted within a year post initial transplantation, otherwise will be 0)</a:t>
            </a:r>
          </a:p>
          <a:p>
            <a:r>
              <a:rPr lang="en-US" dirty="0">
                <a:latin typeface="Calibri" panose="020F0502020204030204" pitchFamily="34" charset="0"/>
                <a:cs typeface="Calibri" panose="020F0502020204030204" pitchFamily="34" charset="0"/>
              </a:rPr>
              <a:t>Modified and removed unnecessary columns.</a:t>
            </a:r>
          </a:p>
          <a:p>
            <a:endParaRPr lang="en-US" dirty="0"/>
          </a:p>
          <a:p>
            <a:endParaRPr lang="en-US" dirty="0"/>
          </a:p>
          <a:p>
            <a:endParaRPr lang="en-US" dirty="0"/>
          </a:p>
        </p:txBody>
      </p:sp>
    </p:spTree>
    <p:extLst>
      <p:ext uri="{BB962C8B-B14F-4D97-AF65-F5344CB8AC3E}">
        <p14:creationId xmlns:p14="http://schemas.microsoft.com/office/powerpoint/2010/main" val="86384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7543-A31B-EAB4-7E61-560B53DA4F4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Predictors/Features</a:t>
            </a:r>
          </a:p>
        </p:txBody>
      </p:sp>
      <p:sp>
        <p:nvSpPr>
          <p:cNvPr id="3" name="Content Placeholder 2">
            <a:extLst>
              <a:ext uri="{FF2B5EF4-FFF2-40B4-BE49-F238E27FC236}">
                <a16:creationId xmlns:a16="http://schemas.microsoft.com/office/drawing/2014/main" id="{FBD061CC-34D4-C9AB-5EFE-C432B572D057}"/>
              </a:ext>
            </a:extLst>
          </p:cNvPr>
          <p:cNvSpPr>
            <a:spLocks noGrp="1"/>
          </p:cNvSpPr>
          <p:nvPr>
            <p:ph idx="1"/>
          </p:nvPr>
        </p:nvSpPr>
        <p:spPr>
          <a:xfrm>
            <a:off x="533400" y="1828799"/>
            <a:ext cx="10820400" cy="4800601"/>
          </a:xfrm>
        </p:spPr>
        <p:txBody>
          <a:bodyPr/>
          <a:lstStyle/>
          <a:p>
            <a:r>
              <a:rPr lang="en-US" dirty="0">
                <a:latin typeface="Calibri" panose="020F0502020204030204" pitchFamily="34" charset="0"/>
                <a:cs typeface="Calibri" panose="020F0502020204030204" pitchFamily="34" charset="0"/>
              </a:rPr>
              <a:t>Donor characteristics</a:t>
            </a:r>
          </a:p>
          <a:p>
            <a:r>
              <a:rPr lang="en-US" dirty="0">
                <a:latin typeface="Calibri" panose="020F0502020204030204" pitchFamily="34" charset="0"/>
                <a:cs typeface="Calibri" panose="020F0502020204030204" pitchFamily="34" charset="0"/>
              </a:rPr>
              <a:t>Recipient characteristics</a:t>
            </a:r>
          </a:p>
          <a:p>
            <a:pPr lvl="1"/>
            <a:r>
              <a:rPr lang="en-US" dirty="0">
                <a:latin typeface="Calibri" panose="020F0502020204030204" pitchFamily="34" charset="0"/>
                <a:cs typeface="Calibri" panose="020F0502020204030204" pitchFamily="34" charset="0"/>
              </a:rPr>
              <a:t>Demographics: age, race, education,…..</a:t>
            </a:r>
          </a:p>
          <a:p>
            <a:pPr lvl="1"/>
            <a:r>
              <a:rPr lang="en-US" dirty="0">
                <a:latin typeface="Calibri" panose="020F0502020204030204" pitchFamily="34" charset="0"/>
                <a:cs typeface="Calibri" panose="020F0502020204030204" pitchFamily="34" charset="0"/>
              </a:rPr>
              <a:t>Clinical or physiological characteristics: BMI, Diabetes…</a:t>
            </a:r>
          </a:p>
          <a:p>
            <a:pPr lvl="1"/>
            <a:r>
              <a:rPr lang="en-US" dirty="0">
                <a:latin typeface="Calibri" panose="020F0502020204030204" pitchFamily="34" charset="0"/>
                <a:cs typeface="Calibri" panose="020F0502020204030204" pitchFamily="34" charset="0"/>
              </a:rPr>
              <a:t>Behavioral : Smoking,……</a:t>
            </a:r>
          </a:p>
          <a:p>
            <a:pPr lvl="1"/>
            <a:endParaRPr lang="en-US"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9A2EEB1-13B5-0071-3583-5788A8467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984812"/>
            <a:ext cx="8839200" cy="2644588"/>
          </a:xfrm>
          <a:prstGeom prst="rect">
            <a:avLst/>
          </a:prstGeom>
        </p:spPr>
      </p:pic>
    </p:spTree>
    <p:extLst>
      <p:ext uri="{BB962C8B-B14F-4D97-AF65-F5344CB8AC3E}">
        <p14:creationId xmlns:p14="http://schemas.microsoft.com/office/powerpoint/2010/main" val="137281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3A55-8A34-BA46-959C-A80942804DB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Missing Data</a:t>
            </a:r>
          </a:p>
        </p:txBody>
      </p:sp>
      <p:pic>
        <p:nvPicPr>
          <p:cNvPr id="10" name="Content Placeholder 9">
            <a:extLst>
              <a:ext uri="{FF2B5EF4-FFF2-40B4-BE49-F238E27FC236}">
                <a16:creationId xmlns:a16="http://schemas.microsoft.com/office/drawing/2014/main" id="{352D644F-FEA0-E18C-53D6-9CB8AE96A13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1905000"/>
            <a:ext cx="9525000" cy="4575175"/>
          </a:xfrm>
        </p:spPr>
      </p:pic>
    </p:spTree>
    <p:extLst>
      <p:ext uri="{BB962C8B-B14F-4D97-AF65-F5344CB8AC3E}">
        <p14:creationId xmlns:p14="http://schemas.microsoft.com/office/powerpoint/2010/main" val="420689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1EB86F-AE6A-54E8-C20D-060ADE0DA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143000"/>
            <a:ext cx="7331709" cy="4724400"/>
          </a:xfrm>
          <a:prstGeom prst="rect">
            <a:avLst/>
          </a:prstGeom>
        </p:spPr>
      </p:pic>
      <p:sp>
        <p:nvSpPr>
          <p:cNvPr id="4" name="TextBox 3">
            <a:extLst>
              <a:ext uri="{FF2B5EF4-FFF2-40B4-BE49-F238E27FC236}">
                <a16:creationId xmlns:a16="http://schemas.microsoft.com/office/drawing/2014/main" id="{7639CA2D-D35E-5DF8-2596-82F9500FDE23}"/>
              </a:ext>
            </a:extLst>
          </p:cNvPr>
          <p:cNvSpPr txBox="1"/>
          <p:nvPr/>
        </p:nvSpPr>
        <p:spPr>
          <a:xfrm>
            <a:off x="304800" y="304450"/>
            <a:ext cx="3276600" cy="369332"/>
          </a:xfrm>
          <a:prstGeom prst="rect">
            <a:avLst/>
          </a:prstGeom>
          <a:noFill/>
        </p:spPr>
        <p:txBody>
          <a:bodyPr wrap="square" rtlCol="0">
            <a:spAutoFit/>
          </a:bodyPr>
          <a:lstStyle/>
          <a:p>
            <a:r>
              <a:rPr lang="en-US" dirty="0"/>
              <a:t>Distribution of the features</a:t>
            </a:r>
          </a:p>
        </p:txBody>
      </p:sp>
      <p:sp>
        <p:nvSpPr>
          <p:cNvPr id="5" name="TextBox 4">
            <a:extLst>
              <a:ext uri="{FF2B5EF4-FFF2-40B4-BE49-F238E27FC236}">
                <a16:creationId xmlns:a16="http://schemas.microsoft.com/office/drawing/2014/main" id="{37677B4B-A678-1207-BED5-0DD59B6F7C67}"/>
              </a:ext>
            </a:extLst>
          </p:cNvPr>
          <p:cNvSpPr txBox="1"/>
          <p:nvPr/>
        </p:nvSpPr>
        <p:spPr>
          <a:xfrm>
            <a:off x="7648903" y="2819400"/>
            <a:ext cx="4419600"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Data Visualization: Based on summary of the data and visualizing distributions of variables, found outliers and removed them from the dataset.</a:t>
            </a:r>
          </a:p>
          <a:p>
            <a:endParaRPr lang="en-US" dirty="0"/>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Preprocessing (Cleaning and Validation)</a:t>
            </a:r>
          </a:p>
        </p:txBody>
      </p:sp>
      <p:sp>
        <p:nvSpPr>
          <p:cNvPr id="3" name="Content Placeholder 2"/>
          <p:cNvSpPr>
            <a:spLocks noGrp="1"/>
          </p:cNvSpPr>
          <p:nvPr>
            <p:ph idx="1"/>
          </p:nvPr>
        </p:nvSpPr>
        <p:spPr>
          <a:xfrm>
            <a:off x="685800" y="1905000"/>
            <a:ext cx="10668000" cy="4572001"/>
          </a:xfrm>
        </p:spPr>
        <p:txBody>
          <a:bodyPr>
            <a:normAutofit/>
          </a:bodyPr>
          <a:lstStyle/>
          <a:p>
            <a:r>
              <a:rPr lang="en-US" dirty="0">
                <a:latin typeface="Calibri" panose="020F0502020204030204" pitchFamily="34" charset="0"/>
                <a:cs typeface="Calibri" panose="020F0502020204030204" pitchFamily="34" charset="0"/>
              </a:rPr>
              <a:t>Outcome variable is created and categorized based on two feature variables (</a:t>
            </a:r>
            <a:r>
              <a:rPr lang="en-US" dirty="0" err="1">
                <a:latin typeface="Calibri" panose="020F0502020204030204" pitchFamily="34" charset="0"/>
                <a:cs typeface="Calibri" panose="020F0502020204030204" pitchFamily="34" charset="0"/>
              </a:rPr>
              <a:t>txp_dt</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composite_dt</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Missing value Imputation: For Numerical/Continuous Variables – Mean substitution &amp; For Categorical variables – Mode substitution. (We will do multiple imputation in future)</a:t>
            </a:r>
          </a:p>
          <a:p>
            <a:r>
              <a:rPr lang="en-US" dirty="0">
                <a:latin typeface="Calibri" panose="020F0502020204030204" pitchFamily="34" charset="0"/>
                <a:cs typeface="Calibri" panose="020F0502020204030204" pitchFamily="34" charset="0"/>
              </a:rPr>
              <a:t>Feature Engineering: Combining some features and encoding into a new categorical variable ex. Race, college/</a:t>
            </a:r>
            <a:r>
              <a:rPr lang="en-US" dirty="0" err="1">
                <a:latin typeface="Calibri" panose="020F0502020204030204" pitchFamily="34" charset="0"/>
                <a:cs typeface="Calibri" panose="020F0502020204030204" pitchFamily="34" charset="0"/>
              </a:rPr>
              <a:t>no_college</a:t>
            </a:r>
            <a:r>
              <a:rPr lang="en-US" dirty="0">
                <a:latin typeface="Calibri" panose="020F0502020204030204" pitchFamily="34" charset="0"/>
                <a:cs typeface="Calibri" panose="020F0502020204030204" pitchFamily="34" charset="0"/>
              </a:rPr>
              <a:t> etc.. and removing the existence variables.</a:t>
            </a:r>
          </a:p>
          <a:p>
            <a:r>
              <a:rPr lang="en-US" dirty="0">
                <a:latin typeface="Calibri" panose="020F0502020204030204" pitchFamily="34" charset="0"/>
                <a:cs typeface="Calibri" panose="020F0502020204030204" pitchFamily="34" charset="0"/>
              </a:rPr>
              <a:t>Data Transformation: Log Transform of some variables to normalize data as they are highly right skewed.</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2EC9-EE1A-9284-94E5-28D54432F6B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Example: CPRA variable before vs after log transform</a:t>
            </a:r>
          </a:p>
        </p:txBody>
      </p:sp>
      <p:pic>
        <p:nvPicPr>
          <p:cNvPr id="6" name="Content Placeholder 5">
            <a:extLst>
              <a:ext uri="{FF2B5EF4-FFF2-40B4-BE49-F238E27FC236}">
                <a16:creationId xmlns:a16="http://schemas.microsoft.com/office/drawing/2014/main" id="{001805B3-F8FD-4384-E3C0-6B506C534F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276600"/>
            <a:ext cx="4800600" cy="2962656"/>
          </a:xfrm>
        </p:spPr>
      </p:pic>
      <p:pic>
        <p:nvPicPr>
          <p:cNvPr id="8" name="Content Placeholder 7">
            <a:extLst>
              <a:ext uri="{FF2B5EF4-FFF2-40B4-BE49-F238E27FC236}">
                <a16:creationId xmlns:a16="http://schemas.microsoft.com/office/drawing/2014/main" id="{C85B49CB-15ED-3C99-09F7-C1B0C5ECA1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3069" y="3260834"/>
            <a:ext cx="4800600" cy="2962656"/>
          </a:xfrm>
        </p:spPr>
      </p:pic>
      <p:sp>
        <p:nvSpPr>
          <p:cNvPr id="9" name="TextBox 8">
            <a:extLst>
              <a:ext uri="{FF2B5EF4-FFF2-40B4-BE49-F238E27FC236}">
                <a16:creationId xmlns:a16="http://schemas.microsoft.com/office/drawing/2014/main" id="{5E2F176A-C506-4E9C-7FED-D51617B0DA30}"/>
              </a:ext>
            </a:extLst>
          </p:cNvPr>
          <p:cNvSpPr txBox="1"/>
          <p:nvPr/>
        </p:nvSpPr>
        <p:spPr>
          <a:xfrm>
            <a:off x="838200" y="2002433"/>
            <a:ext cx="10287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CPRA (calculated panel reactive antibody): lab biomarker, percent, 0-100, patient have higher CPRA scores will have fewer potentially compatible donors.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saw a spike in 0 and 15,we currently log transformed the variable (+1 if it’s 0). </a:t>
            </a:r>
          </a:p>
        </p:txBody>
      </p:sp>
    </p:spTree>
    <p:extLst>
      <p:ext uri="{BB962C8B-B14F-4D97-AF65-F5344CB8AC3E}">
        <p14:creationId xmlns:p14="http://schemas.microsoft.com/office/powerpoint/2010/main" val="207933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16x9</Template>
  <TotalTime>55602</TotalTime>
  <Words>812</Words>
  <Application>Microsoft Macintosh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Medium</vt:lpstr>
      <vt:lpstr>Medical Design 16x9</vt:lpstr>
      <vt:lpstr>    Recipient Heart Transplant Outcome</vt:lpstr>
      <vt:lpstr>PowerPoint Presentation</vt:lpstr>
      <vt:lpstr>DHS (Donor Heart Study) and SRTR  Registry</vt:lpstr>
      <vt:lpstr>Objective &amp; Data description </vt:lpstr>
      <vt:lpstr>Predictors/Features</vt:lpstr>
      <vt:lpstr>Missing Data</vt:lpstr>
      <vt:lpstr>PowerPoint Presentation</vt:lpstr>
      <vt:lpstr>Data Preprocessing (Cleaning and Validation)</vt:lpstr>
      <vt:lpstr>Example: CPRA variable before vs after log transform</vt:lpstr>
      <vt:lpstr>Outcome Variable Distribution</vt:lpstr>
      <vt:lpstr>Multicollinearity</vt:lpstr>
      <vt:lpstr>PowerPoint Presentation</vt:lpstr>
      <vt:lpstr>PowerPoint Presentation</vt:lpstr>
      <vt:lpstr>Conclusion &amp; Lessons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Recipient Heart Transplant Outcome</dc:title>
  <dc:creator>Tharun Kumar Reddy Byreddy</dc:creator>
  <cp:lastModifiedBy>Tharun Kumar Reddy Byreddy</cp:lastModifiedBy>
  <cp:revision>14</cp:revision>
  <dcterms:created xsi:type="dcterms:W3CDTF">2023-11-03T04:23:18Z</dcterms:created>
  <dcterms:modified xsi:type="dcterms:W3CDTF">2023-12-11T19:06:10Z</dcterms:modified>
</cp:coreProperties>
</file>