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68" r:id="rId4"/>
    <p:sldId id="258" r:id="rId5"/>
    <p:sldId id="270" r:id="rId6"/>
    <p:sldId id="275" r:id="rId7"/>
    <p:sldId id="259" r:id="rId8"/>
    <p:sldId id="260" r:id="rId9"/>
    <p:sldId id="274" r:id="rId10"/>
    <p:sldId id="269" r:id="rId11"/>
    <p:sldId id="272" r:id="rId12"/>
    <p:sldId id="276" r:id="rId13"/>
    <p:sldId id="267"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622A69-2A3F-4867-A3CA-D6CB40127C5A}" v="8" dt="2024-12-03T14:33:52.2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660"/>
  </p:normalViewPr>
  <p:slideViewPr>
    <p:cSldViewPr snapToGrid="0">
      <p:cViewPr varScale="1">
        <p:scale>
          <a:sx n="103" d="100"/>
          <a:sy n="103" d="100"/>
        </p:scale>
        <p:origin x="672" y="77"/>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96631604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6188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fd1057461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fd1057461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4853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fd1057461b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fd1057461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21318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fd1057461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fd1057461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4111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fd1057461b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fd1057461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6061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a:extLst>
            <a:ext uri="{FF2B5EF4-FFF2-40B4-BE49-F238E27FC236}">
              <a16:creationId xmlns:a16="http://schemas.microsoft.com/office/drawing/2014/main" id="{94D38E53-25E0-54A1-1C43-0E1032F69A46}"/>
            </a:ext>
          </a:extLst>
        </p:cNvPr>
        <p:cNvGrpSpPr/>
        <p:nvPr/>
      </p:nvGrpSpPr>
      <p:grpSpPr>
        <a:xfrm>
          <a:off x="0" y="0"/>
          <a:ext cx="0" cy="0"/>
          <a:chOff x="0" y="0"/>
          <a:chExt cx="0" cy="0"/>
        </a:xfrm>
      </p:grpSpPr>
      <p:sp>
        <p:nvSpPr>
          <p:cNvPr id="82" name="Google Shape;82;g2fd1057461b_0_30:notes">
            <a:extLst>
              <a:ext uri="{FF2B5EF4-FFF2-40B4-BE49-F238E27FC236}">
                <a16:creationId xmlns:a16="http://schemas.microsoft.com/office/drawing/2014/main" id="{3B76D230-2F56-9B24-510D-61E562FC733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fd1057461b_0_30:notes">
            <a:extLst>
              <a:ext uri="{FF2B5EF4-FFF2-40B4-BE49-F238E27FC236}">
                <a16:creationId xmlns:a16="http://schemas.microsoft.com/office/drawing/2014/main" id="{2188079D-B5BD-7860-C1D6-D930118D7CE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5328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fd1057461b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fd1057461b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3244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themeOverride" Target="../theme/themeOverride1.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311700" y="1898314"/>
            <a:ext cx="8520600" cy="1013700"/>
          </a:xfrm>
          <a:prstGeom prst="rect">
            <a:avLst/>
          </a:prstGeom>
        </p:spPr>
        <p:txBody>
          <a:bodyPr spcFirstLastPara="1" wrap="square" lIns="91425" tIns="91425" rIns="91425" bIns="91425" anchor="t" anchorCtr="0">
            <a:noAutofit/>
          </a:bodyPr>
          <a:lstStyle/>
          <a:p>
            <a:pPr marL="0" indent="0" algn="ctr">
              <a:buNone/>
            </a:pPr>
            <a:r>
              <a:rPr lang="en-US" sz="4000" b="1" dirty="0">
                <a:solidFill>
                  <a:schemeClr val="tx1"/>
                </a:solidFill>
                <a:latin typeface="Times New Roman" pitchFamily="18" charset="0"/>
                <a:cs typeface="Times New Roman" pitchFamily="18" charset="0"/>
              </a:rPr>
              <a:t>CAR RENTAL SYSTEM</a:t>
            </a:r>
            <a:endParaRPr lang="en-IN" sz="4000" b="1" dirty="0">
              <a:solidFill>
                <a:schemeClr val="tx1"/>
              </a:solidFill>
              <a:latin typeface="Times New Roman" pitchFamily="18" charset="0"/>
              <a:cs typeface="Times New Roman" pitchFamily="18" charset="0"/>
            </a:endParaRPr>
          </a:p>
        </p:txBody>
      </p:sp>
      <p:pic>
        <p:nvPicPr>
          <p:cNvPr id="55" name="Google Shape;55;p13"/>
          <p:cNvPicPr preferRelativeResize="0"/>
          <p:nvPr/>
        </p:nvPicPr>
        <p:blipFill>
          <a:blip r:embed="rId3">
            <a:alphaModFix/>
          </a:blip>
          <a:stretch>
            <a:fillRect/>
          </a:stretch>
        </p:blipFill>
        <p:spPr>
          <a:xfrm>
            <a:off x="132347" y="97725"/>
            <a:ext cx="4307305" cy="1358084"/>
          </a:xfrm>
          <a:prstGeom prst="rect">
            <a:avLst/>
          </a:prstGeom>
          <a:noFill/>
          <a:ln>
            <a:noFill/>
          </a:ln>
        </p:spPr>
      </p:pic>
      <p:sp>
        <p:nvSpPr>
          <p:cNvPr id="56" name="Google Shape;56;p13"/>
          <p:cNvSpPr txBox="1"/>
          <p:nvPr/>
        </p:nvSpPr>
        <p:spPr>
          <a:xfrm>
            <a:off x="-1" y="3899338"/>
            <a:ext cx="4439653" cy="838661"/>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t" anchorCtr="0">
            <a:spAutoFit/>
          </a:bodyPr>
          <a:lstStyle/>
          <a:p>
            <a:pPr marL="0" lvl="0" indent="0" algn="ctr" rtl="0">
              <a:lnSpc>
                <a:spcPct val="100000"/>
              </a:lnSpc>
              <a:spcBef>
                <a:spcPts val="0"/>
              </a:spcBef>
              <a:spcAft>
                <a:spcPts val="0"/>
              </a:spcAft>
              <a:buNone/>
            </a:pPr>
            <a:r>
              <a:rPr lang="en" sz="2000" b="1" dirty="0">
                <a:solidFill>
                  <a:schemeClr val="tx1"/>
                </a:solidFill>
                <a:latin typeface="Times New Roman" panose="02020603050405020304" pitchFamily="18" charset="0"/>
                <a:cs typeface="Times New Roman" panose="02020603050405020304" pitchFamily="18" charset="0"/>
              </a:rPr>
              <a:t>PRESENTED BY</a:t>
            </a:r>
            <a:endParaRPr sz="2000" dirty="0">
              <a:solidFill>
                <a:schemeClr val="tx1"/>
              </a:solidFill>
              <a:latin typeface="Times New Roman" panose="02020603050405020304" pitchFamily="18" charset="0"/>
              <a:ea typeface="Calibri"/>
              <a:cs typeface="Times New Roman" panose="02020603050405020304" pitchFamily="18" charset="0"/>
              <a:sym typeface="Calibri"/>
            </a:endParaRPr>
          </a:p>
          <a:p>
            <a:pPr marL="0" lvl="0" indent="0" algn="ctr" rtl="0">
              <a:lnSpc>
                <a:spcPct val="100000"/>
              </a:lnSpc>
              <a:spcBef>
                <a:spcPts val="300"/>
              </a:spcBef>
              <a:spcAft>
                <a:spcPts val="0"/>
              </a:spcAft>
              <a:buNone/>
            </a:pPr>
            <a:r>
              <a:rPr lang="en" sz="2000" b="1" dirty="0">
                <a:solidFill>
                  <a:schemeClr val="tx1"/>
                </a:solidFill>
                <a:latin typeface="Times New Roman" panose="02020603050405020304" pitchFamily="18" charset="0"/>
                <a:cs typeface="Times New Roman" panose="02020603050405020304" pitchFamily="18" charset="0"/>
              </a:rPr>
              <a:t>2303811710421170 – THARUN S M</a:t>
            </a:r>
            <a:endParaRPr sz="1800" b="1" dirty="0">
              <a:solidFill>
                <a:schemeClr val="tx1"/>
              </a:solidFill>
              <a:latin typeface="Times New Roman" panose="02020603050405020304" pitchFamily="18" charset="0"/>
              <a:cs typeface="Times New Roman" panose="02020603050405020304" pitchFamily="18" charset="0"/>
            </a:endParaRPr>
          </a:p>
        </p:txBody>
      </p:sp>
      <p:sp>
        <p:nvSpPr>
          <p:cNvPr id="57" name="Google Shape;57;p13"/>
          <p:cNvSpPr txBox="1"/>
          <p:nvPr/>
        </p:nvSpPr>
        <p:spPr>
          <a:xfrm>
            <a:off x="4932946" y="3630033"/>
            <a:ext cx="4704348" cy="1415742"/>
          </a:xfrm>
          <a:prstGeom prst="rect">
            <a:avLst/>
          </a:prstGeom>
          <a:noFill/>
          <a:ln>
            <a:noFill/>
          </a:ln>
        </p:spPr>
        <p:txBody>
          <a:bodyPr spcFirstLastPara="1" wrap="square" lIns="91425" tIns="91425" rIns="91425" bIns="91425" anchor="t" anchorCtr="0">
            <a:spAutoFit/>
          </a:bodyPr>
          <a:lstStyle/>
          <a:p>
            <a:pPr algn="just">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b="1" dirty="0">
                <a:solidFill>
                  <a:schemeClr val="tx1"/>
                </a:solidFill>
                <a:latin typeface="Arial Narrow" pitchFamily="34" charset="0"/>
                <a:cs typeface="Arial" pitchFamily="34" charset="0"/>
              </a:rPr>
              <a:t>			</a:t>
            </a:r>
          </a:p>
          <a:p>
            <a:pPr algn="just">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b="1" dirty="0">
                <a:solidFill>
                  <a:schemeClr val="tx1"/>
                </a:solidFill>
                <a:latin typeface="Arial Narrow" pitchFamily="34" charset="0"/>
                <a:cs typeface="Arial" pitchFamily="34" charset="0"/>
              </a:rPr>
              <a:t>			</a:t>
            </a:r>
            <a:r>
              <a:rPr lang="en-US" altLang="en-US" sz="2000" b="1" dirty="0">
                <a:solidFill>
                  <a:schemeClr val="tx1"/>
                </a:solidFill>
                <a:latin typeface="Times New Roman" panose="02020603050405020304" pitchFamily="18" charset="0"/>
                <a:cs typeface="Times New Roman" panose="02020603050405020304" pitchFamily="18" charset="0"/>
              </a:rPr>
              <a:t>SUPERVISOR                                                                                		</a:t>
            </a:r>
            <a:r>
              <a:rPr lang="sv-SE" sz="2000" b="1" dirty="0">
                <a:latin typeface="Times New Roman" panose="02020603050405020304" pitchFamily="18" charset="0"/>
                <a:cs typeface="Times New Roman" panose="02020603050405020304" pitchFamily="18" charset="0"/>
              </a:rPr>
              <a:t>MR.A.MALARMANNAN,M.E.,</a:t>
            </a:r>
            <a:r>
              <a:rPr lang="en-US" altLang="en-US" sz="2000" b="1" dirty="0">
                <a:solidFill>
                  <a:schemeClr val="tx1"/>
                </a:solidFill>
                <a:latin typeface="Times New Roman" panose="02020603050405020304" pitchFamily="18" charset="0"/>
                <a:cs typeface="Times New Roman" panose="02020603050405020304" pitchFamily="18" charset="0"/>
              </a:rPr>
              <a:t>,                                                                                                      				AP/CSE</a:t>
            </a:r>
            <a:r>
              <a:rPr lang="en-US" altLang="en-US" sz="2000" b="1" dirty="0">
                <a:solidFill>
                  <a:schemeClr val="tx1"/>
                </a:solidFill>
                <a:latin typeface="Arial Narrow" pitchFamily="34" charset="0"/>
                <a:cs typeface="Arial" pitchFamily="34" charset="0"/>
              </a:rPr>
              <a:t>.</a:t>
            </a:r>
            <a:endParaRPr lang="en-US" altLang="en-US" sz="1800" b="1" dirty="0">
              <a:solidFill>
                <a:schemeClr val="tx1"/>
              </a:solidFill>
              <a:latin typeface="Arial Narrow" pitchFamily="34" charset="0"/>
              <a:cs typeface="Arial" pitchFamily="34" charset="0"/>
            </a:endParaRPr>
          </a:p>
        </p:txBody>
      </p:sp>
      <p:pic>
        <p:nvPicPr>
          <p:cNvPr id="58" name="Google Shape;58;p13"/>
          <p:cNvPicPr preferRelativeResize="0"/>
          <p:nvPr/>
        </p:nvPicPr>
        <p:blipFill rotWithShape="1">
          <a:blip r:embed="rId4">
            <a:alphaModFix/>
          </a:blip>
          <a:srcRect/>
          <a:stretch/>
        </p:blipFill>
        <p:spPr>
          <a:xfrm>
            <a:off x="8139713" y="216571"/>
            <a:ext cx="799740" cy="792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412" y="286719"/>
            <a:ext cx="8520600" cy="572700"/>
          </a:xfrm>
        </p:spPr>
        <p:txBody>
          <a:bodyPr>
            <a:normAutofit fontScale="90000"/>
          </a:bodyPr>
          <a:lstStyle/>
          <a:p>
            <a:pPr algn="ctr"/>
            <a:r>
              <a:rPr lang="en-US" b="1" dirty="0"/>
              <a:t>MERITS</a:t>
            </a:r>
            <a:br>
              <a:rPr lang="en-US" b="1" dirty="0"/>
            </a:br>
            <a:endParaRPr lang="en-US" dirty="0"/>
          </a:p>
        </p:txBody>
      </p:sp>
      <p:pic>
        <p:nvPicPr>
          <p:cNvPr id="4" name="Google Shape;85;p17"/>
          <p:cNvPicPr preferRelativeResize="0"/>
          <p:nvPr/>
        </p:nvPicPr>
        <p:blipFill rotWithShape="1">
          <a:blip r:embed="rId3">
            <a:alphaModFix/>
          </a:blip>
          <a:srcRect/>
          <a:stretch/>
        </p:blipFill>
        <p:spPr>
          <a:xfrm>
            <a:off x="104503" y="171736"/>
            <a:ext cx="762558" cy="762395"/>
          </a:xfrm>
          <a:prstGeom prst="rect">
            <a:avLst/>
          </a:prstGeom>
          <a:noFill/>
          <a:ln>
            <a:noFill/>
          </a:ln>
        </p:spPr>
      </p:pic>
      <p:pic>
        <p:nvPicPr>
          <p:cNvPr id="5" name="Google Shape;86;p17"/>
          <p:cNvPicPr preferRelativeResize="0"/>
          <p:nvPr/>
        </p:nvPicPr>
        <p:blipFill rotWithShape="1">
          <a:blip r:embed="rId4">
            <a:alphaModFix/>
          </a:blip>
          <a:srcRect/>
          <a:stretch/>
        </p:blipFill>
        <p:spPr>
          <a:xfrm>
            <a:off x="8214527" y="171736"/>
            <a:ext cx="824970" cy="795591"/>
          </a:xfrm>
          <a:prstGeom prst="rect">
            <a:avLst/>
          </a:prstGeom>
          <a:noFill/>
          <a:ln>
            <a:noFill/>
          </a:ln>
        </p:spPr>
      </p:pic>
      <p:sp>
        <p:nvSpPr>
          <p:cNvPr id="3" name="Rectangle 1">
            <a:extLst>
              <a:ext uri="{FF2B5EF4-FFF2-40B4-BE49-F238E27FC236}">
                <a16:creationId xmlns:a16="http://schemas.microsoft.com/office/drawing/2014/main" id="{2B5B0142-0316-5AFC-DE54-45D75C2D7392}"/>
              </a:ext>
            </a:extLst>
          </p:cNvPr>
          <p:cNvSpPr>
            <a:spLocks noGrp="1" noChangeArrowheads="1"/>
          </p:cNvSpPr>
          <p:nvPr>
            <p:ph type="body" idx="1"/>
          </p:nvPr>
        </p:nvSpPr>
        <p:spPr bwMode="auto">
          <a:xfrm>
            <a:off x="724185" y="1640852"/>
            <a:ext cx="7902827" cy="2322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Automation</a:t>
            </a:r>
            <a:r>
              <a:rPr lang="en-US" dirty="0">
                <a:latin typeface="Times New Roman" panose="02020603050405020304" pitchFamily="18" charset="0"/>
                <a:cs typeface="Times New Roman" panose="02020603050405020304" pitchFamily="18" charset="0"/>
              </a:rPr>
              <a:t>: Reduces manual errors and operational delays.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User-Friendly Interface</a:t>
            </a:r>
            <a:r>
              <a:rPr lang="en-US" dirty="0">
                <a:latin typeface="Times New Roman" panose="02020603050405020304" pitchFamily="18" charset="0"/>
                <a:cs typeface="Times New Roman" panose="02020603050405020304" pitchFamily="18" charset="0"/>
              </a:rPr>
              <a:t>: Simplifies interactions for both customers and administrators.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Efficiency</a:t>
            </a:r>
            <a:r>
              <a:rPr lang="en-US" dirty="0">
                <a:latin typeface="Times New Roman" panose="02020603050405020304" pitchFamily="18" charset="0"/>
                <a:cs typeface="Times New Roman" panose="02020603050405020304" pitchFamily="18" charset="0"/>
              </a:rPr>
              <a:t>: Streamlines the process of car selection, booking, and payment.</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Scalability</a:t>
            </a:r>
            <a:r>
              <a:rPr lang="en-US" dirty="0">
                <a:latin typeface="Times New Roman" panose="02020603050405020304" pitchFamily="18" charset="0"/>
                <a:cs typeface="Times New Roman" panose="02020603050405020304" pitchFamily="18" charset="0"/>
              </a:rPr>
              <a:t>: Modular design allows for future enhancements.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Cross-Platform Compatibility</a:t>
            </a:r>
            <a:r>
              <a:rPr lang="en-US" dirty="0">
                <a:latin typeface="Times New Roman" panose="02020603050405020304" pitchFamily="18" charset="0"/>
                <a:cs typeface="Times New Roman" panose="02020603050405020304" pitchFamily="18" charset="0"/>
              </a:rPr>
              <a:t>: Java-based implementation ensures it can run on multiple platforms.</a:t>
            </a:r>
          </a:p>
        </p:txBody>
      </p:sp>
    </p:spTree>
  </p:cSld>
  <p:clrMapOvr>
    <a:overrideClrMapping bg1="lt1" tx1="dk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338" y="445025"/>
            <a:ext cx="7514896" cy="572700"/>
          </a:xfrm>
        </p:spPr>
        <p:txBody>
          <a:bodyPr>
            <a:normAutofit fontScale="90000"/>
          </a:bodyPr>
          <a:lstStyle/>
          <a:p>
            <a:r>
              <a:rPr lang="en-US" dirty="0"/>
              <a:t>		</a:t>
            </a:r>
            <a:r>
              <a:rPr lang="en-US" b="1" dirty="0"/>
              <a:t>RESULT AND DISCUSSION</a:t>
            </a:r>
            <a:endParaRPr lang="en-IN" b="1" dirty="0"/>
          </a:p>
        </p:txBody>
      </p:sp>
      <p:pic>
        <p:nvPicPr>
          <p:cNvPr id="4" name="Google Shape;85;p17"/>
          <p:cNvPicPr preferRelativeResize="0"/>
          <p:nvPr/>
        </p:nvPicPr>
        <p:blipFill rotWithShape="1">
          <a:blip r:embed="rId2">
            <a:alphaModFix/>
          </a:blip>
          <a:srcRect/>
          <a:stretch/>
        </p:blipFill>
        <p:spPr>
          <a:xfrm>
            <a:off x="0" y="3"/>
            <a:ext cx="762558" cy="762395"/>
          </a:xfrm>
          <a:prstGeom prst="rect">
            <a:avLst/>
          </a:prstGeom>
          <a:noFill/>
          <a:ln>
            <a:noFill/>
          </a:ln>
        </p:spPr>
      </p:pic>
      <p:pic>
        <p:nvPicPr>
          <p:cNvPr id="5" name="Google Shape;86;p17"/>
          <p:cNvPicPr preferRelativeResize="0"/>
          <p:nvPr/>
        </p:nvPicPr>
        <p:blipFill rotWithShape="1">
          <a:blip r:embed="rId3">
            <a:alphaModFix/>
          </a:blip>
          <a:srcRect/>
          <a:stretch/>
        </p:blipFill>
        <p:spPr>
          <a:xfrm>
            <a:off x="8319030" y="6"/>
            <a:ext cx="824970" cy="795591"/>
          </a:xfrm>
          <a:prstGeom prst="rect">
            <a:avLst/>
          </a:prstGeom>
          <a:noFill/>
          <a:ln>
            <a:noFill/>
          </a:ln>
        </p:spPr>
      </p:pic>
      <p:pic>
        <p:nvPicPr>
          <p:cNvPr id="16" name="Picture 15">
            <a:extLst>
              <a:ext uri="{FF2B5EF4-FFF2-40B4-BE49-F238E27FC236}">
                <a16:creationId xmlns:a16="http://schemas.microsoft.com/office/drawing/2014/main" id="{B405442C-2C70-24ED-5DBF-4DA8B60AB41A}"/>
              </a:ext>
            </a:extLst>
          </p:cNvPr>
          <p:cNvPicPr>
            <a:picLocks noChangeAspect="1"/>
          </p:cNvPicPr>
          <p:nvPr/>
        </p:nvPicPr>
        <p:blipFill>
          <a:blip r:embed="rId4"/>
          <a:stretch>
            <a:fillRect/>
          </a:stretch>
        </p:blipFill>
        <p:spPr>
          <a:xfrm>
            <a:off x="352932" y="1513186"/>
            <a:ext cx="3773019" cy="3185289"/>
          </a:xfrm>
          <a:prstGeom prst="rect">
            <a:avLst/>
          </a:prstGeom>
        </p:spPr>
      </p:pic>
      <p:pic>
        <p:nvPicPr>
          <p:cNvPr id="18" name="Picture 17">
            <a:extLst>
              <a:ext uri="{FF2B5EF4-FFF2-40B4-BE49-F238E27FC236}">
                <a16:creationId xmlns:a16="http://schemas.microsoft.com/office/drawing/2014/main" id="{292FD6DB-30CF-4D9A-F7C5-0710F65386AE}"/>
              </a:ext>
            </a:extLst>
          </p:cNvPr>
          <p:cNvPicPr>
            <a:picLocks noChangeAspect="1"/>
          </p:cNvPicPr>
          <p:nvPr/>
        </p:nvPicPr>
        <p:blipFill>
          <a:blip r:embed="rId5"/>
          <a:stretch>
            <a:fillRect/>
          </a:stretch>
        </p:blipFill>
        <p:spPr>
          <a:xfrm>
            <a:off x="4345541" y="1513186"/>
            <a:ext cx="4291211" cy="347468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A04F85-3922-32DA-B662-CC263C8A1A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507F1D-60EE-1E35-B062-5F704C802F3B}"/>
              </a:ext>
            </a:extLst>
          </p:cNvPr>
          <p:cNvSpPr>
            <a:spLocks noGrp="1"/>
          </p:cNvSpPr>
          <p:nvPr>
            <p:ph type="title"/>
          </p:nvPr>
        </p:nvSpPr>
        <p:spPr>
          <a:xfrm>
            <a:off x="851338" y="445025"/>
            <a:ext cx="7514896" cy="572700"/>
          </a:xfrm>
        </p:spPr>
        <p:txBody>
          <a:bodyPr>
            <a:normAutofit fontScale="90000"/>
          </a:bodyPr>
          <a:lstStyle/>
          <a:p>
            <a:r>
              <a:rPr lang="en-US" dirty="0"/>
              <a:t>		</a:t>
            </a:r>
            <a:r>
              <a:rPr lang="en-US" b="1" dirty="0"/>
              <a:t>RESULT AND DISCUSSION</a:t>
            </a:r>
            <a:endParaRPr lang="en-IN" b="1" dirty="0"/>
          </a:p>
        </p:txBody>
      </p:sp>
      <p:pic>
        <p:nvPicPr>
          <p:cNvPr id="4" name="Google Shape;85;p17">
            <a:extLst>
              <a:ext uri="{FF2B5EF4-FFF2-40B4-BE49-F238E27FC236}">
                <a16:creationId xmlns:a16="http://schemas.microsoft.com/office/drawing/2014/main" id="{BFB4209E-8377-7015-D151-947563D46115}"/>
              </a:ext>
            </a:extLst>
          </p:cNvPr>
          <p:cNvPicPr preferRelativeResize="0"/>
          <p:nvPr/>
        </p:nvPicPr>
        <p:blipFill rotWithShape="1">
          <a:blip r:embed="rId2">
            <a:alphaModFix/>
          </a:blip>
          <a:srcRect/>
          <a:stretch/>
        </p:blipFill>
        <p:spPr>
          <a:xfrm>
            <a:off x="0" y="3"/>
            <a:ext cx="762558" cy="762395"/>
          </a:xfrm>
          <a:prstGeom prst="rect">
            <a:avLst/>
          </a:prstGeom>
          <a:noFill/>
          <a:ln>
            <a:noFill/>
          </a:ln>
        </p:spPr>
      </p:pic>
      <p:pic>
        <p:nvPicPr>
          <p:cNvPr id="5" name="Google Shape;86;p17">
            <a:extLst>
              <a:ext uri="{FF2B5EF4-FFF2-40B4-BE49-F238E27FC236}">
                <a16:creationId xmlns:a16="http://schemas.microsoft.com/office/drawing/2014/main" id="{F241F47B-41EB-6556-99DA-19F76895719B}"/>
              </a:ext>
            </a:extLst>
          </p:cNvPr>
          <p:cNvPicPr preferRelativeResize="0"/>
          <p:nvPr/>
        </p:nvPicPr>
        <p:blipFill rotWithShape="1">
          <a:blip r:embed="rId3">
            <a:alphaModFix/>
          </a:blip>
          <a:srcRect/>
          <a:stretch/>
        </p:blipFill>
        <p:spPr>
          <a:xfrm>
            <a:off x="8319030" y="6"/>
            <a:ext cx="824970" cy="795591"/>
          </a:xfrm>
          <a:prstGeom prst="rect">
            <a:avLst/>
          </a:prstGeom>
          <a:noFill/>
          <a:ln>
            <a:noFill/>
          </a:ln>
        </p:spPr>
      </p:pic>
      <p:pic>
        <p:nvPicPr>
          <p:cNvPr id="10" name="Picture 9">
            <a:extLst>
              <a:ext uri="{FF2B5EF4-FFF2-40B4-BE49-F238E27FC236}">
                <a16:creationId xmlns:a16="http://schemas.microsoft.com/office/drawing/2014/main" id="{BE8140BB-DED1-9407-6D58-EB0414A8CD9A}"/>
              </a:ext>
            </a:extLst>
          </p:cNvPr>
          <p:cNvPicPr>
            <a:picLocks noChangeAspect="1"/>
          </p:cNvPicPr>
          <p:nvPr/>
        </p:nvPicPr>
        <p:blipFill>
          <a:blip r:embed="rId4"/>
          <a:stretch>
            <a:fillRect/>
          </a:stretch>
        </p:blipFill>
        <p:spPr>
          <a:xfrm>
            <a:off x="381279" y="1355222"/>
            <a:ext cx="4252332" cy="3483549"/>
          </a:xfrm>
          <a:prstGeom prst="rect">
            <a:avLst/>
          </a:prstGeom>
        </p:spPr>
      </p:pic>
      <p:pic>
        <p:nvPicPr>
          <p:cNvPr id="12" name="Picture 11">
            <a:extLst>
              <a:ext uri="{FF2B5EF4-FFF2-40B4-BE49-F238E27FC236}">
                <a16:creationId xmlns:a16="http://schemas.microsoft.com/office/drawing/2014/main" id="{5EB9BE7F-06A6-8009-05CF-A4FE817E9B52}"/>
              </a:ext>
            </a:extLst>
          </p:cNvPr>
          <p:cNvPicPr>
            <a:picLocks noChangeAspect="1"/>
          </p:cNvPicPr>
          <p:nvPr/>
        </p:nvPicPr>
        <p:blipFill>
          <a:blip r:embed="rId5"/>
          <a:stretch>
            <a:fillRect/>
          </a:stretch>
        </p:blipFill>
        <p:spPr>
          <a:xfrm>
            <a:off x="4791257" y="1377060"/>
            <a:ext cx="4059204" cy="3376027"/>
          </a:xfrm>
          <a:prstGeom prst="rect">
            <a:avLst/>
          </a:prstGeom>
        </p:spPr>
      </p:pic>
    </p:spTree>
    <p:extLst>
      <p:ext uri="{BB962C8B-B14F-4D97-AF65-F5344CB8AC3E}">
        <p14:creationId xmlns:p14="http://schemas.microsoft.com/office/powerpoint/2010/main" val="3211098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p:nvPr/>
        </p:nvSpPr>
        <p:spPr>
          <a:xfrm>
            <a:off x="38100" y="1835250"/>
            <a:ext cx="90678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400" b="1">
                <a:solidFill>
                  <a:schemeClr val="dk1"/>
                </a:solidFill>
              </a:rPr>
              <a:t>THANK YOU</a:t>
            </a:r>
            <a:endParaRPr sz="2400" b="1">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p:nvPr/>
        </p:nvSpPr>
        <p:spPr>
          <a:xfrm>
            <a:off x="249400" y="1324850"/>
            <a:ext cx="7939500" cy="2553300"/>
          </a:xfrm>
          <a:prstGeom prst="rect">
            <a:avLst/>
          </a:prstGeom>
          <a:noFill/>
          <a:ln>
            <a:noFill/>
          </a:ln>
        </p:spPr>
        <p:txBody>
          <a:bodyPr spcFirstLastPara="1" wrap="square" lIns="91425" tIns="45700" rIns="91425" bIns="45700" anchor="t" anchorCtr="0">
            <a:noAutofit/>
          </a:bodyPr>
          <a:lstStyle/>
          <a:p>
            <a:pPr marL="457200" lvl="0" indent="-381000" algn="l" rtl="0">
              <a:lnSpc>
                <a:spcPct val="115000"/>
              </a:lnSpc>
              <a:spcBef>
                <a:spcPts val="0"/>
              </a:spcBef>
              <a:spcAft>
                <a:spcPts val="0"/>
              </a:spcAft>
              <a:buClr>
                <a:schemeClr val="dk1"/>
              </a:buClr>
              <a:buSzPts val="2400"/>
            </a:pPr>
            <a:endParaRPr lang="en-US" sz="2400" b="1" dirty="0">
              <a:solidFill>
                <a:schemeClr val="dk1"/>
              </a:solidFill>
            </a:endParaRPr>
          </a:p>
          <a:p>
            <a:pPr marL="457200" lvl="0" indent="-381000" algn="l" rtl="0">
              <a:lnSpc>
                <a:spcPct val="115000"/>
              </a:lnSpc>
              <a:spcBef>
                <a:spcPts val="0"/>
              </a:spcBef>
              <a:spcAft>
                <a:spcPts val="0"/>
              </a:spcAft>
              <a:buClr>
                <a:schemeClr val="dk1"/>
              </a:buClr>
              <a:buSzPts val="2400"/>
            </a:pPr>
            <a:endParaRPr lang="en" sz="2400" b="1" dirty="0">
              <a:solidFill>
                <a:schemeClr val="dk1"/>
              </a:solidFill>
            </a:endParaRPr>
          </a:p>
          <a:p>
            <a:pPr marL="457200" lvl="0" indent="-381000" algn="l" rtl="0">
              <a:lnSpc>
                <a:spcPct val="115000"/>
              </a:lnSpc>
              <a:spcBef>
                <a:spcPts val="0"/>
              </a:spcBef>
              <a:spcAft>
                <a:spcPts val="0"/>
              </a:spcAft>
              <a:buClr>
                <a:schemeClr val="dk1"/>
              </a:buClr>
              <a:buSzPts val="2400"/>
              <a:buChar char="➢"/>
            </a:pPr>
            <a:endParaRPr sz="2400" b="1">
              <a:solidFill>
                <a:schemeClr val="dk1"/>
              </a:solidFill>
            </a:endParaRPr>
          </a:p>
          <a:p>
            <a:pPr marL="457200" lvl="0" indent="-381000" algn="l" rtl="0">
              <a:lnSpc>
                <a:spcPct val="115000"/>
              </a:lnSpc>
              <a:spcBef>
                <a:spcPts val="0"/>
              </a:spcBef>
              <a:spcAft>
                <a:spcPts val="0"/>
              </a:spcAft>
              <a:buClr>
                <a:schemeClr val="dk1"/>
              </a:buClr>
              <a:buSzPts val="2400"/>
              <a:buChar char="➢"/>
            </a:pPr>
            <a:endParaRPr sz="2400" b="1">
              <a:solidFill>
                <a:schemeClr val="dk1"/>
              </a:solidFill>
            </a:endParaRPr>
          </a:p>
        </p:txBody>
      </p:sp>
      <p:pic>
        <p:nvPicPr>
          <p:cNvPr id="64" name="Google Shape;64;p14"/>
          <p:cNvPicPr preferRelativeResize="0"/>
          <p:nvPr/>
        </p:nvPicPr>
        <p:blipFill rotWithShape="1">
          <a:blip r:embed="rId3">
            <a:alphaModFix/>
          </a:blip>
          <a:srcRect/>
          <a:stretch/>
        </p:blipFill>
        <p:spPr>
          <a:xfrm>
            <a:off x="0" y="3"/>
            <a:ext cx="762558" cy="762395"/>
          </a:xfrm>
          <a:prstGeom prst="rect">
            <a:avLst/>
          </a:prstGeom>
          <a:noFill/>
          <a:ln>
            <a:noFill/>
          </a:ln>
        </p:spPr>
      </p:pic>
      <p:pic>
        <p:nvPicPr>
          <p:cNvPr id="65" name="Google Shape;65;p14"/>
          <p:cNvPicPr preferRelativeResize="0"/>
          <p:nvPr/>
        </p:nvPicPr>
        <p:blipFill rotWithShape="1">
          <a:blip r:embed="rId4">
            <a:alphaModFix/>
          </a:blip>
          <a:srcRect/>
          <a:stretch/>
        </p:blipFill>
        <p:spPr>
          <a:xfrm>
            <a:off x="8319030" y="6"/>
            <a:ext cx="824970" cy="795591"/>
          </a:xfrm>
          <a:prstGeom prst="rect">
            <a:avLst/>
          </a:prstGeom>
          <a:noFill/>
          <a:ln>
            <a:noFill/>
          </a:ln>
        </p:spPr>
      </p:pic>
      <p:sp>
        <p:nvSpPr>
          <p:cNvPr id="66" name="Google Shape;66;p14"/>
          <p:cNvSpPr txBox="1"/>
          <p:nvPr/>
        </p:nvSpPr>
        <p:spPr>
          <a:xfrm>
            <a:off x="38100" y="120750"/>
            <a:ext cx="90678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dirty="0">
                <a:solidFill>
                  <a:schemeClr val="tx1">
                    <a:lumMod val="85000"/>
                    <a:lumOff val="15000"/>
                  </a:schemeClr>
                </a:solidFill>
              </a:rPr>
              <a:t>PRESENTATION OVERVIEW</a:t>
            </a:r>
            <a:endParaRPr sz="2400" b="1">
              <a:solidFill>
                <a:schemeClr val="tx1">
                  <a:lumMod val="85000"/>
                  <a:lumOff val="15000"/>
                </a:schemeClr>
              </a:solidFill>
              <a:latin typeface="Calibri"/>
              <a:ea typeface="Calibri"/>
              <a:cs typeface="Calibri"/>
              <a:sym typeface="Calibri"/>
            </a:endParaRPr>
          </a:p>
        </p:txBody>
      </p:sp>
      <p:sp>
        <p:nvSpPr>
          <p:cNvPr id="6" name="Text Box 2">
            <a:extLst>
              <a:ext uri="{FF2B5EF4-FFF2-40B4-BE49-F238E27FC236}">
                <a16:creationId xmlns:a16="http://schemas.microsoft.com/office/drawing/2014/main" id="{D66838E7-DF8B-441F-A7FD-CF7E2EA15593}"/>
              </a:ext>
            </a:extLst>
          </p:cNvPr>
          <p:cNvSpPr txBox="1">
            <a:spLocks noChangeArrowheads="1"/>
          </p:cNvSpPr>
          <p:nvPr/>
        </p:nvSpPr>
        <p:spPr bwMode="auto">
          <a:xfrm>
            <a:off x="955100" y="595236"/>
            <a:ext cx="7758137" cy="4272643"/>
          </a:xfrm>
          <a:prstGeom prst="rect">
            <a:avLst/>
          </a:prstGeom>
          <a:noFill/>
          <a:ln>
            <a:noFill/>
          </a:ln>
        </p:spPr>
        <p:txBody>
          <a:bodyPr/>
          <a:lstStyle>
            <a:lvl1pPr marL="342900" indent="-341313"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1pPr>
            <a:lvl2pPr indent="-284163"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2pPr>
            <a:lvl3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3pPr>
            <a:lvl4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4pPr>
            <a:lvl5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9pPr>
          </a:lstStyle>
          <a:p>
            <a:pPr marL="344487" indent="-342900" algn="just" eaLnBrk="1" hangingPunct="1">
              <a:lnSpc>
                <a:spcPct val="150000"/>
              </a:lnSpc>
              <a:spcBef>
                <a:spcPts val="325"/>
              </a:spcBef>
              <a:buClr>
                <a:srgbClr val="000000"/>
              </a:buClr>
              <a:buSzPct val="100000"/>
              <a:buFont typeface="+mj-lt"/>
              <a:buAutoNum type="arabicPeriod"/>
              <a:defRPr/>
            </a:pPr>
            <a:r>
              <a:rPr lang="en-US" altLang="en-US" sz="1800" b="1" dirty="0">
                <a:solidFill>
                  <a:srgbClr val="000000"/>
                </a:solidFill>
                <a:latin typeface="Times New Roman" panose="02020603050405020304" pitchFamily="18" charset="0"/>
                <a:cs typeface="Times New Roman" panose="02020603050405020304" pitchFamily="18" charset="0"/>
              </a:rPr>
              <a:t>Objective</a:t>
            </a:r>
          </a:p>
          <a:p>
            <a:pPr marL="344487" indent="-342900" algn="just" eaLnBrk="1" hangingPunct="1">
              <a:lnSpc>
                <a:spcPct val="150000"/>
              </a:lnSpc>
              <a:spcBef>
                <a:spcPts val="325"/>
              </a:spcBef>
              <a:buClr>
                <a:srgbClr val="000000"/>
              </a:buClr>
              <a:buSzPct val="100000"/>
              <a:buFont typeface="+mj-lt"/>
              <a:buAutoNum type="arabicPeriod"/>
              <a:defRPr/>
            </a:pPr>
            <a:r>
              <a:rPr lang="en-US" altLang="en-US" sz="1800" b="1" dirty="0">
                <a:solidFill>
                  <a:srgbClr val="000000"/>
                </a:solidFill>
                <a:latin typeface="Times New Roman" panose="02020603050405020304" pitchFamily="18" charset="0"/>
                <a:cs typeface="Times New Roman" panose="02020603050405020304" pitchFamily="18" charset="0"/>
              </a:rPr>
              <a:t>Project Introduction</a:t>
            </a:r>
          </a:p>
          <a:p>
            <a:pPr marL="344487" indent="-342900" algn="just" eaLnBrk="1" hangingPunct="1">
              <a:lnSpc>
                <a:spcPct val="150000"/>
              </a:lnSpc>
              <a:spcBef>
                <a:spcPts val="325"/>
              </a:spcBef>
              <a:buClr>
                <a:srgbClr val="000000"/>
              </a:buClr>
              <a:buSzPct val="100000"/>
              <a:buFont typeface="+mj-lt"/>
              <a:buAutoNum type="arabicPeriod"/>
              <a:defRPr/>
            </a:pPr>
            <a:r>
              <a:rPr lang="en-US" altLang="en-US" sz="1800" b="1" dirty="0">
                <a:solidFill>
                  <a:srgbClr val="000000"/>
                </a:solidFill>
                <a:latin typeface="Times New Roman" panose="02020603050405020304" pitchFamily="18" charset="0"/>
                <a:cs typeface="Times New Roman" panose="02020603050405020304" pitchFamily="18" charset="0"/>
              </a:rPr>
              <a:t>Problem Statement</a:t>
            </a:r>
          </a:p>
          <a:p>
            <a:pPr marL="344487" indent="-342900" algn="just" eaLnBrk="1" hangingPunct="1">
              <a:lnSpc>
                <a:spcPct val="150000"/>
              </a:lnSpc>
              <a:spcBef>
                <a:spcPts val="325"/>
              </a:spcBef>
              <a:buClr>
                <a:srgbClr val="000000"/>
              </a:buClr>
              <a:buSzPct val="100000"/>
              <a:buFont typeface="+mj-lt"/>
              <a:buAutoNum type="arabicPeriod"/>
              <a:defRPr/>
            </a:pPr>
            <a:r>
              <a:rPr lang="en-US" altLang="en-US" sz="1800" b="1" dirty="0">
                <a:solidFill>
                  <a:srgbClr val="000000"/>
                </a:solidFill>
                <a:latin typeface="Times New Roman" panose="02020603050405020304" pitchFamily="18" charset="0"/>
                <a:cs typeface="Times New Roman" panose="02020603050405020304" pitchFamily="18" charset="0"/>
              </a:rPr>
              <a:t>Methodologies (Programming concepts relevant to problem statement)</a:t>
            </a:r>
          </a:p>
          <a:p>
            <a:pPr marL="344487" indent="-342900" algn="just" eaLnBrk="1" hangingPunct="1">
              <a:lnSpc>
                <a:spcPct val="150000"/>
              </a:lnSpc>
              <a:spcBef>
                <a:spcPts val="325"/>
              </a:spcBef>
              <a:buClr>
                <a:srgbClr val="000000"/>
              </a:buClr>
              <a:buSzPct val="100000"/>
              <a:buFont typeface="+mj-lt"/>
              <a:buAutoNum type="arabicPeriod"/>
              <a:defRPr/>
            </a:pPr>
            <a:r>
              <a:rPr lang="en-US" sz="1800" b="1" dirty="0">
                <a:latin typeface="Times New Roman" panose="02020603050405020304" pitchFamily="18" charset="0"/>
                <a:cs typeface="Times New Roman" panose="02020603050405020304" pitchFamily="18" charset="0"/>
              </a:rPr>
              <a:t>Architecture of the proposed system </a:t>
            </a:r>
          </a:p>
          <a:p>
            <a:pPr marL="344487" indent="-342900" algn="just" eaLnBrk="1" hangingPunct="1">
              <a:lnSpc>
                <a:spcPct val="150000"/>
              </a:lnSpc>
              <a:spcBef>
                <a:spcPts val="325"/>
              </a:spcBef>
              <a:buClr>
                <a:srgbClr val="000000"/>
              </a:buClr>
              <a:buSzPct val="100000"/>
              <a:buFont typeface="+mj-lt"/>
              <a:buAutoNum type="arabicPeriod"/>
              <a:defRPr/>
            </a:pPr>
            <a:r>
              <a:rPr lang="en-US" altLang="en-US" sz="1800" b="1" dirty="0">
                <a:solidFill>
                  <a:srgbClr val="000000"/>
                </a:solidFill>
                <a:latin typeface="Times New Roman" panose="02020603050405020304" pitchFamily="18" charset="0"/>
                <a:cs typeface="Times New Roman" panose="02020603050405020304" pitchFamily="18" charset="0"/>
              </a:rPr>
              <a:t>List of Modules</a:t>
            </a:r>
            <a:endParaRPr lang="en-US" sz="1800" b="1" dirty="0">
              <a:latin typeface="Times New Roman" panose="02020603050405020304" pitchFamily="18" charset="0"/>
              <a:cs typeface="Times New Roman" panose="02020603050405020304" pitchFamily="18" charset="0"/>
            </a:endParaRPr>
          </a:p>
          <a:p>
            <a:pPr marL="344487" indent="-342900" algn="just" eaLnBrk="1" hangingPunct="1">
              <a:lnSpc>
                <a:spcPct val="150000"/>
              </a:lnSpc>
              <a:spcBef>
                <a:spcPts val="325"/>
              </a:spcBef>
              <a:buClr>
                <a:srgbClr val="000000"/>
              </a:buClr>
              <a:buSzPct val="100000"/>
              <a:buFont typeface="+mj-lt"/>
              <a:buAutoNum type="arabicPeriod"/>
              <a:defRPr/>
            </a:pPr>
            <a:r>
              <a:rPr lang="en-US" sz="1800" b="1" dirty="0">
                <a:latin typeface="Times New Roman" panose="02020603050405020304" pitchFamily="18" charset="0"/>
                <a:cs typeface="Times New Roman" panose="02020603050405020304" pitchFamily="18" charset="0"/>
              </a:rPr>
              <a:t>Merits </a:t>
            </a:r>
          </a:p>
          <a:p>
            <a:pPr marL="344487" indent="-342900" algn="just" eaLnBrk="1" hangingPunct="1">
              <a:lnSpc>
                <a:spcPct val="150000"/>
              </a:lnSpc>
              <a:spcBef>
                <a:spcPts val="325"/>
              </a:spcBef>
              <a:buClr>
                <a:srgbClr val="000000"/>
              </a:buClr>
              <a:buSzPct val="100000"/>
              <a:buFont typeface="+mj-lt"/>
              <a:buAutoNum type="arabicPeriod"/>
              <a:defRPr/>
            </a:pPr>
            <a:r>
              <a:rPr lang="en-US" sz="1800" b="1" dirty="0">
                <a:latin typeface="Times New Roman" panose="02020603050405020304" pitchFamily="18" charset="0"/>
                <a:cs typeface="Times New Roman" panose="02020603050405020304" pitchFamily="18" charset="0"/>
              </a:rPr>
              <a:t>Results and Discussion</a:t>
            </a:r>
          </a:p>
          <a:p>
            <a:pPr marL="344487" indent="-342900" algn="just" eaLnBrk="1" hangingPunct="1">
              <a:lnSpc>
                <a:spcPct val="150000"/>
              </a:lnSpc>
              <a:spcBef>
                <a:spcPts val="325"/>
              </a:spcBef>
              <a:buClr>
                <a:srgbClr val="000000"/>
              </a:buClr>
              <a:buSzPct val="100000"/>
              <a:buFont typeface="+mj-lt"/>
              <a:buAutoNum type="arabicPeriod"/>
              <a:defRPr/>
            </a:pPr>
            <a:r>
              <a:rPr lang="en-US" sz="1800" b="1" dirty="0">
                <a:latin typeface="Times New Roman" panose="02020603050405020304" pitchFamily="18" charset="0"/>
                <a:cs typeface="Times New Roman" panose="02020603050405020304" pitchFamily="18" charset="0"/>
              </a:rPr>
              <a:t>Queries</a:t>
            </a:r>
          </a:p>
          <a:p>
            <a:pPr marL="1587" indent="0" algn="just" eaLnBrk="1" hangingPunct="1">
              <a:lnSpc>
                <a:spcPct val="150000"/>
              </a:lnSpc>
              <a:spcBef>
                <a:spcPts val="325"/>
              </a:spcBef>
              <a:buClr>
                <a:srgbClr val="000000"/>
              </a:buClr>
              <a:buSzPct val="100000"/>
              <a:defRPr/>
            </a:pPr>
            <a:endParaRPr lang="en-US" sz="2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494" y="248804"/>
            <a:ext cx="8520600" cy="651642"/>
          </a:xfrm>
        </p:spPr>
        <p:txBody>
          <a:bodyPr>
            <a:normAutofit/>
          </a:bodyPr>
          <a:lstStyle/>
          <a:p>
            <a:pPr algn="ctr">
              <a:buClr>
                <a:srgbClr val="000000"/>
              </a:buClr>
            </a:pPr>
            <a:r>
              <a:rPr lang="en-US" sz="2400" b="1" dirty="0">
                <a:solidFill>
                  <a:schemeClr val="tx1">
                    <a:lumMod val="85000"/>
                    <a:lumOff val="15000"/>
                  </a:schemeClr>
                </a:solidFill>
              </a:rPr>
              <a:t>OBJECTIVE</a:t>
            </a:r>
          </a:p>
        </p:txBody>
      </p:sp>
      <p:sp>
        <p:nvSpPr>
          <p:cNvPr id="3" name="Text Placeholder 2"/>
          <p:cNvSpPr>
            <a:spLocks noGrp="1"/>
          </p:cNvSpPr>
          <p:nvPr>
            <p:ph type="body" idx="1"/>
          </p:nvPr>
        </p:nvSpPr>
        <p:spPr>
          <a:xfrm>
            <a:off x="311700" y="1011199"/>
            <a:ext cx="8520600" cy="3557676"/>
          </a:xfrm>
        </p:spPr>
        <p:txBody>
          <a:bodyPr>
            <a:normAutofit/>
          </a:bodyPr>
          <a:lstStyle/>
          <a:p>
            <a:pPr marL="114300" indent="0">
              <a:buNone/>
            </a:pPr>
            <a:endParaRPr lang="en-US" sz="1400" dirty="0">
              <a:latin typeface="Times New Roman" panose="02020603050405020304" pitchFamily="18" charset="0"/>
              <a:cs typeface="Times New Roman" panose="02020603050405020304" pitchFamily="18" charset="0"/>
            </a:endParaRPr>
          </a:p>
          <a:p>
            <a:pPr>
              <a:buFont typeface="+mj-lt"/>
              <a:buAutoNum type="arabicPeriod"/>
            </a:pPr>
            <a:endParaRPr lang="en-US" sz="1400" dirty="0">
              <a:latin typeface="Times New Roman" panose="02020603050405020304" pitchFamily="18" charset="0"/>
              <a:cs typeface="Times New Roman" panose="02020603050405020304" pitchFamily="18" charset="0"/>
            </a:endParaRPr>
          </a:p>
        </p:txBody>
      </p:sp>
      <p:pic>
        <p:nvPicPr>
          <p:cNvPr id="4" name="Google Shape;71;p15"/>
          <p:cNvPicPr preferRelativeResize="0"/>
          <p:nvPr/>
        </p:nvPicPr>
        <p:blipFill rotWithShape="1">
          <a:blip r:embed="rId2">
            <a:alphaModFix/>
          </a:blip>
          <a:srcRect/>
          <a:stretch/>
        </p:blipFill>
        <p:spPr>
          <a:xfrm>
            <a:off x="165100" y="138051"/>
            <a:ext cx="762558" cy="762395"/>
          </a:xfrm>
          <a:prstGeom prst="rect">
            <a:avLst/>
          </a:prstGeom>
          <a:noFill/>
          <a:ln>
            <a:noFill/>
          </a:ln>
        </p:spPr>
      </p:pic>
      <p:pic>
        <p:nvPicPr>
          <p:cNvPr id="5" name="Google Shape;72;p15"/>
          <p:cNvPicPr preferRelativeResize="0"/>
          <p:nvPr/>
        </p:nvPicPr>
        <p:blipFill rotWithShape="1">
          <a:blip r:embed="rId3">
            <a:alphaModFix/>
          </a:blip>
          <a:srcRect/>
          <a:stretch/>
        </p:blipFill>
        <p:spPr>
          <a:xfrm>
            <a:off x="8287545" y="138051"/>
            <a:ext cx="824970" cy="795591"/>
          </a:xfrm>
          <a:prstGeom prst="rect">
            <a:avLst/>
          </a:prstGeom>
          <a:noFill/>
          <a:ln>
            <a:noFill/>
          </a:ln>
        </p:spPr>
      </p:pic>
      <p:sp>
        <p:nvSpPr>
          <p:cNvPr id="7" name="TextBox 6">
            <a:extLst>
              <a:ext uri="{FF2B5EF4-FFF2-40B4-BE49-F238E27FC236}">
                <a16:creationId xmlns:a16="http://schemas.microsoft.com/office/drawing/2014/main" id="{F75DDF66-EA77-2A53-3326-4A7188B32C11}"/>
              </a:ext>
            </a:extLst>
          </p:cNvPr>
          <p:cNvSpPr txBox="1"/>
          <p:nvPr/>
        </p:nvSpPr>
        <p:spPr>
          <a:xfrm>
            <a:off x="653310" y="1270338"/>
            <a:ext cx="8046720" cy="1477328"/>
          </a:xfrm>
          <a:prstGeom prst="rect">
            <a:avLst/>
          </a:prstGeom>
          <a:noFill/>
        </p:spPr>
        <p:txBody>
          <a:bodyPr wrap="square">
            <a:spAutoFit/>
          </a:bodyPr>
          <a:lstStyle/>
          <a:p>
            <a:pPr marL="342900" indent="-342900"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To develop a user-friendly and efficient car rental system using Java AWT, streamlining the process of renting cars by automating operations like car selection, booking, and payment through an intuitive graphical interface. The system ensures ease of use for customers and effective management tools for administrators.</a:t>
            </a:r>
            <a:endPar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Google Shape;71;p15"/>
          <p:cNvPicPr preferRelativeResize="0"/>
          <p:nvPr/>
        </p:nvPicPr>
        <p:blipFill rotWithShape="1">
          <a:blip r:embed="rId3">
            <a:alphaModFix/>
          </a:blip>
          <a:srcRect/>
          <a:stretch/>
        </p:blipFill>
        <p:spPr>
          <a:xfrm>
            <a:off x="76200" y="76397"/>
            <a:ext cx="762558" cy="762395"/>
          </a:xfrm>
          <a:prstGeom prst="rect">
            <a:avLst/>
          </a:prstGeom>
          <a:noFill/>
          <a:ln>
            <a:noFill/>
          </a:ln>
        </p:spPr>
      </p:pic>
      <p:pic>
        <p:nvPicPr>
          <p:cNvPr id="72" name="Google Shape;72;p15"/>
          <p:cNvPicPr preferRelativeResize="0"/>
          <p:nvPr/>
        </p:nvPicPr>
        <p:blipFill rotWithShape="1">
          <a:blip r:embed="rId4">
            <a:alphaModFix/>
          </a:blip>
          <a:srcRect/>
          <a:stretch/>
        </p:blipFill>
        <p:spPr>
          <a:xfrm>
            <a:off x="8319029" y="76403"/>
            <a:ext cx="824970" cy="795591"/>
          </a:xfrm>
          <a:prstGeom prst="rect">
            <a:avLst/>
          </a:prstGeom>
          <a:noFill/>
          <a:ln>
            <a:noFill/>
          </a:ln>
        </p:spPr>
      </p:pic>
      <p:sp>
        <p:nvSpPr>
          <p:cNvPr id="73" name="Google Shape;73;p15"/>
          <p:cNvSpPr txBox="1"/>
          <p:nvPr/>
        </p:nvSpPr>
        <p:spPr>
          <a:xfrm>
            <a:off x="76200" y="241497"/>
            <a:ext cx="90678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dirty="0">
                <a:solidFill>
                  <a:schemeClr val="tx1">
                    <a:lumMod val="85000"/>
                    <a:lumOff val="15000"/>
                  </a:schemeClr>
                </a:solidFill>
              </a:rPr>
              <a:t>PROJECT INTRODUCTION</a:t>
            </a:r>
            <a:endParaRPr sz="2400" b="1" dirty="0">
              <a:solidFill>
                <a:schemeClr val="tx1">
                  <a:lumMod val="85000"/>
                  <a:lumOff val="15000"/>
                </a:schemeClr>
              </a:solidFill>
              <a:latin typeface="Calibri"/>
              <a:ea typeface="Calibri"/>
              <a:cs typeface="Calibri"/>
              <a:sym typeface="Calibri"/>
            </a:endParaRPr>
          </a:p>
        </p:txBody>
      </p:sp>
      <p:sp>
        <p:nvSpPr>
          <p:cNvPr id="3" name="TextBox 2"/>
          <p:cNvSpPr txBox="1"/>
          <p:nvPr/>
        </p:nvSpPr>
        <p:spPr>
          <a:xfrm>
            <a:off x="495300" y="1037088"/>
            <a:ext cx="8267700" cy="1323439"/>
          </a:xfrm>
          <a:prstGeom prst="rect">
            <a:avLst/>
          </a:prstGeom>
          <a:noFill/>
        </p:spPr>
        <p:txBody>
          <a:bodyPr wrap="square" rtlCol="0">
            <a:spAutoFit/>
          </a:bodyPr>
          <a:lstStyle/>
          <a:p>
            <a:pPr marL="171450" lvl="8" indent="-1714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"Car Rental System Using Java AWT" is a desktop application designed to modernize car rental services by eliminating manual processes. This system facilitates seamless interaction between customers and the service provider through a graphical user interface built using Java AWT. Key features include car catalog management, booking functionality, and secure transaction handling, aimed at improving service efficiency and customer satisfaction.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11700" y="220717"/>
            <a:ext cx="8520600" cy="672662"/>
          </a:xfrm>
        </p:spPr>
        <p:txBody>
          <a:bodyPr>
            <a:normAutofit/>
          </a:bodyPr>
          <a:lstStyle/>
          <a:p>
            <a:r>
              <a:rPr lang="en-US" dirty="0"/>
              <a:t>		 </a:t>
            </a:r>
            <a:r>
              <a:rPr lang="en-US" b="1" dirty="0">
                <a:solidFill>
                  <a:schemeClr val="tx1">
                    <a:lumMod val="85000"/>
                    <a:lumOff val="15000"/>
                  </a:schemeClr>
                </a:solidFill>
              </a:rPr>
              <a:t>PROBLEM STATEMENT</a:t>
            </a:r>
            <a:endParaRPr lang="en-IN" b="1" dirty="0">
              <a:solidFill>
                <a:schemeClr val="tx1">
                  <a:lumMod val="85000"/>
                  <a:lumOff val="15000"/>
                </a:schemeClr>
              </a:solidFill>
            </a:endParaRPr>
          </a:p>
        </p:txBody>
      </p:sp>
      <p:pic>
        <p:nvPicPr>
          <p:cNvPr id="4" name="Google Shape;71;p15"/>
          <p:cNvPicPr preferRelativeResize="0"/>
          <p:nvPr/>
        </p:nvPicPr>
        <p:blipFill rotWithShape="1">
          <a:blip r:embed="rId2">
            <a:alphaModFix/>
          </a:blip>
          <a:srcRect/>
          <a:stretch/>
        </p:blipFill>
        <p:spPr>
          <a:xfrm>
            <a:off x="0" y="0"/>
            <a:ext cx="762558" cy="762395"/>
          </a:xfrm>
          <a:prstGeom prst="rect">
            <a:avLst/>
          </a:prstGeom>
          <a:noFill/>
          <a:ln>
            <a:noFill/>
          </a:ln>
        </p:spPr>
      </p:pic>
      <p:pic>
        <p:nvPicPr>
          <p:cNvPr id="5" name="Google Shape;72;p15"/>
          <p:cNvPicPr preferRelativeResize="0"/>
          <p:nvPr/>
        </p:nvPicPr>
        <p:blipFill rotWithShape="1">
          <a:blip r:embed="rId3">
            <a:alphaModFix/>
          </a:blip>
          <a:srcRect/>
          <a:stretch/>
        </p:blipFill>
        <p:spPr>
          <a:xfrm>
            <a:off x="8319030" y="6"/>
            <a:ext cx="824970" cy="795591"/>
          </a:xfrm>
          <a:prstGeom prst="rect">
            <a:avLst/>
          </a:prstGeom>
          <a:noFill/>
          <a:ln>
            <a:noFill/>
          </a:ln>
        </p:spPr>
      </p:pic>
      <p:sp>
        <p:nvSpPr>
          <p:cNvPr id="3" name="Rectangle 2">
            <a:extLst>
              <a:ext uri="{FF2B5EF4-FFF2-40B4-BE49-F238E27FC236}">
                <a16:creationId xmlns:a16="http://schemas.microsoft.com/office/drawing/2014/main" id="{B838BF35-43A8-EC2A-FC99-515CEC127B81}"/>
              </a:ext>
            </a:extLst>
          </p:cNvPr>
          <p:cNvSpPr>
            <a:spLocks noChangeArrowheads="1"/>
          </p:cNvSpPr>
          <p:nvPr/>
        </p:nvSpPr>
        <p:spPr bwMode="auto">
          <a:xfrm>
            <a:off x="455475" y="762395"/>
            <a:ext cx="8276040"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Manual Processes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Traditional car rental systems rely heavily on manual processes, which are time-consuming and prone to errors.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Inefficient Record Keeping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Managing car inventory, booking details, and customer data manually leads to inconsistencies and inefficiencies.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of Real-Time Updates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Customers often face delays in checking car availability and booking status.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Poor User Experience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Absence of a graphical interface makes the process less intuitive and user-friendly.</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Operational Bottlenecks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Manual workflows result in delayed transactions and poor service delivery. </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539EFF-D3E6-F831-98FD-41106B28BF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BC1351-95E9-C72E-E714-95F685BB52CC}"/>
              </a:ext>
            </a:extLst>
          </p:cNvPr>
          <p:cNvSpPr>
            <a:spLocks noGrp="1"/>
          </p:cNvSpPr>
          <p:nvPr>
            <p:ph type="title"/>
          </p:nvPr>
        </p:nvSpPr>
        <p:spPr>
          <a:xfrm>
            <a:off x="893378" y="178676"/>
            <a:ext cx="7938921" cy="839049"/>
          </a:xfrm>
        </p:spPr>
        <p:txBody>
          <a:bodyPr>
            <a:normAutofit fontScale="90000"/>
          </a:bodyPr>
          <a:lstStyle/>
          <a:p>
            <a:r>
              <a:rPr lang="en-US" altLang="en-US" b="1" dirty="0">
                <a:solidFill>
                  <a:schemeClr val="tx1">
                    <a:lumMod val="85000"/>
                    <a:lumOff val="15000"/>
                  </a:schemeClr>
                </a:solidFill>
                <a:cs typeface="Arial" panose="020B0604020202020204" pitchFamily="34" charset="0"/>
              </a:rPr>
              <a:t>METHODOLOGIES (PROGRAMMING CONCEPTS RELEVANT TO PROBLEM STATEMENT)</a:t>
            </a:r>
            <a:br>
              <a:rPr lang="en-US" altLang="en-US" b="1" dirty="0">
                <a:solidFill>
                  <a:srgbClr val="000000"/>
                </a:solidFill>
                <a:cs typeface="Arial" panose="020B0604020202020204" pitchFamily="34" charset="0"/>
              </a:rPr>
            </a:br>
            <a:endParaRPr lang="en-IN" dirty="0"/>
          </a:p>
        </p:txBody>
      </p:sp>
      <p:pic>
        <p:nvPicPr>
          <p:cNvPr id="4" name="Google Shape;72;p15">
            <a:extLst>
              <a:ext uri="{FF2B5EF4-FFF2-40B4-BE49-F238E27FC236}">
                <a16:creationId xmlns:a16="http://schemas.microsoft.com/office/drawing/2014/main" id="{E1B9AEBF-6B38-57B0-1BCD-47B7C8CD7AF8}"/>
              </a:ext>
            </a:extLst>
          </p:cNvPr>
          <p:cNvPicPr preferRelativeResize="0"/>
          <p:nvPr/>
        </p:nvPicPr>
        <p:blipFill rotWithShape="1">
          <a:blip r:embed="rId2">
            <a:alphaModFix/>
          </a:blip>
          <a:srcRect/>
          <a:stretch/>
        </p:blipFill>
        <p:spPr>
          <a:xfrm>
            <a:off x="8319030" y="6"/>
            <a:ext cx="824970" cy="795591"/>
          </a:xfrm>
          <a:prstGeom prst="rect">
            <a:avLst/>
          </a:prstGeom>
          <a:noFill/>
          <a:ln>
            <a:noFill/>
          </a:ln>
        </p:spPr>
      </p:pic>
      <p:pic>
        <p:nvPicPr>
          <p:cNvPr id="5" name="Google Shape;71;p15">
            <a:extLst>
              <a:ext uri="{FF2B5EF4-FFF2-40B4-BE49-F238E27FC236}">
                <a16:creationId xmlns:a16="http://schemas.microsoft.com/office/drawing/2014/main" id="{08E814DF-C1A8-DAEF-9395-C7F2D7EBDD49}"/>
              </a:ext>
            </a:extLst>
          </p:cNvPr>
          <p:cNvPicPr preferRelativeResize="0"/>
          <p:nvPr/>
        </p:nvPicPr>
        <p:blipFill rotWithShape="1">
          <a:blip r:embed="rId3">
            <a:alphaModFix/>
          </a:blip>
          <a:srcRect/>
          <a:stretch/>
        </p:blipFill>
        <p:spPr>
          <a:xfrm>
            <a:off x="0" y="0"/>
            <a:ext cx="762558" cy="762395"/>
          </a:xfrm>
          <a:prstGeom prst="rect">
            <a:avLst/>
          </a:prstGeom>
          <a:noFill/>
          <a:ln>
            <a:noFill/>
          </a:ln>
        </p:spPr>
      </p:pic>
      <p:sp>
        <p:nvSpPr>
          <p:cNvPr id="6" name="Rectangle 2">
            <a:extLst>
              <a:ext uri="{FF2B5EF4-FFF2-40B4-BE49-F238E27FC236}">
                <a16:creationId xmlns:a16="http://schemas.microsoft.com/office/drawing/2014/main" id="{E06AABE1-310C-1FCC-799D-2285503DD421}"/>
              </a:ext>
            </a:extLst>
          </p:cNvPr>
          <p:cNvSpPr>
            <a:spLocks noGrp="1" noChangeArrowheads="1"/>
          </p:cNvSpPr>
          <p:nvPr>
            <p:ph type="body" idx="1"/>
          </p:nvPr>
        </p:nvSpPr>
        <p:spPr bwMode="auto">
          <a:xfrm>
            <a:off x="622950" y="1153551"/>
            <a:ext cx="828929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Object-Oriented Programming (OOP)</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modular and reusable code, encapsulating functionalities like car management, booking, and user authentication.</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Event Handling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manage user inputs and actions such as button clicks, form submissions, and menu selections.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Storage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of text files or simple databases to store information about available cars, bookings, and user credentials.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Exception Handling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ensure system robustness by managing runtime errors gracefully. </a:t>
            </a:r>
          </a:p>
        </p:txBody>
      </p:sp>
    </p:spTree>
    <p:extLst>
      <p:ext uri="{BB962C8B-B14F-4D97-AF65-F5344CB8AC3E}">
        <p14:creationId xmlns:p14="http://schemas.microsoft.com/office/powerpoint/2010/main" val="3742239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6"/>
          <p:cNvPicPr preferRelativeResize="0"/>
          <p:nvPr/>
        </p:nvPicPr>
        <p:blipFill rotWithShape="1">
          <a:blip r:embed="rId3">
            <a:alphaModFix/>
          </a:blip>
          <a:srcRect/>
          <a:stretch/>
        </p:blipFill>
        <p:spPr>
          <a:xfrm>
            <a:off x="172386" y="120747"/>
            <a:ext cx="762558" cy="762395"/>
          </a:xfrm>
          <a:prstGeom prst="rect">
            <a:avLst/>
          </a:prstGeom>
          <a:noFill/>
          <a:ln>
            <a:noFill/>
          </a:ln>
        </p:spPr>
      </p:pic>
      <p:pic>
        <p:nvPicPr>
          <p:cNvPr id="79" name="Google Shape;79;p16"/>
          <p:cNvPicPr preferRelativeResize="0"/>
          <p:nvPr/>
        </p:nvPicPr>
        <p:blipFill rotWithShape="1">
          <a:blip r:embed="rId4">
            <a:alphaModFix/>
          </a:blip>
          <a:srcRect/>
          <a:stretch/>
        </p:blipFill>
        <p:spPr>
          <a:xfrm>
            <a:off x="8177850" y="165491"/>
            <a:ext cx="824970" cy="795591"/>
          </a:xfrm>
          <a:prstGeom prst="rect">
            <a:avLst/>
          </a:prstGeom>
          <a:noFill/>
          <a:ln>
            <a:noFill/>
          </a:ln>
        </p:spPr>
      </p:pic>
      <p:sp>
        <p:nvSpPr>
          <p:cNvPr id="80" name="Google Shape;80;p16"/>
          <p:cNvSpPr txBox="1"/>
          <p:nvPr/>
        </p:nvSpPr>
        <p:spPr>
          <a:xfrm>
            <a:off x="-166969" y="276489"/>
            <a:ext cx="90678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dirty="0">
                <a:solidFill>
                  <a:schemeClr val="tx1">
                    <a:lumMod val="85000"/>
                    <a:lumOff val="15000"/>
                  </a:schemeClr>
                </a:solidFill>
              </a:rPr>
              <a:t>FLOW DIAGRAM</a:t>
            </a:r>
            <a:endParaRPr sz="2400">
              <a:solidFill>
                <a:schemeClr val="tx1">
                  <a:lumMod val="85000"/>
                  <a:lumOff val="15000"/>
                </a:schemeClr>
              </a:solidFill>
              <a:latin typeface="Calibri"/>
              <a:ea typeface="Calibri"/>
              <a:cs typeface="Calibri"/>
              <a:sym typeface="Calibri"/>
            </a:endParaRPr>
          </a:p>
        </p:txBody>
      </p:sp>
      <p:sp>
        <p:nvSpPr>
          <p:cNvPr id="19" name="TextBox 18">
            <a:extLst>
              <a:ext uri="{FF2B5EF4-FFF2-40B4-BE49-F238E27FC236}">
                <a16:creationId xmlns:a16="http://schemas.microsoft.com/office/drawing/2014/main" id="{73E9C686-4A08-78D1-D7CC-2B04283B182F}"/>
              </a:ext>
            </a:extLst>
          </p:cNvPr>
          <p:cNvSpPr txBox="1"/>
          <p:nvPr/>
        </p:nvSpPr>
        <p:spPr>
          <a:xfrm>
            <a:off x="326184" y="3038211"/>
            <a:ext cx="1828800" cy="1828800"/>
          </a:xfrm>
          <a:prstGeom prst="rect">
            <a:avLst/>
          </a:prstGeom>
          <a:noFill/>
        </p:spPr>
        <p:txBody>
          <a:bodyPr wrap="square" rtlCol="0">
            <a:spAutoFit/>
          </a:bodyPr>
          <a:lstStyle/>
          <a:p>
            <a:pPr algn="l"/>
            <a:endParaRPr lang="en-US" dirty="0"/>
          </a:p>
        </p:txBody>
      </p:sp>
      <p:pic>
        <p:nvPicPr>
          <p:cNvPr id="2" name="image8.jpeg" descr="IoT-Assisted Blockchain-Based Car Rental System Supporting Traceability |  SpringerLink">
            <a:extLst>
              <a:ext uri="{FF2B5EF4-FFF2-40B4-BE49-F238E27FC236}">
                <a16:creationId xmlns:a16="http://schemas.microsoft.com/office/drawing/2014/main" id="{A881E159-FB79-6839-589A-6DF20BC85020}"/>
              </a:ext>
            </a:extLst>
          </p:cNvPr>
          <p:cNvPicPr>
            <a:picLocks noChangeAspect="1"/>
          </p:cNvPicPr>
          <p:nvPr/>
        </p:nvPicPr>
        <p:blipFill>
          <a:blip r:embed="rId5" cstate="print"/>
          <a:stretch>
            <a:fillRect/>
          </a:stretch>
        </p:blipFill>
        <p:spPr>
          <a:xfrm>
            <a:off x="1087413" y="1054842"/>
            <a:ext cx="6338015" cy="381216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85" name="Google Shape;85;p17"/>
          <p:cNvPicPr preferRelativeResize="0"/>
          <p:nvPr/>
        </p:nvPicPr>
        <p:blipFill rotWithShape="1">
          <a:blip r:embed="rId3">
            <a:alphaModFix/>
          </a:blip>
          <a:srcRect/>
          <a:stretch/>
        </p:blipFill>
        <p:spPr>
          <a:xfrm>
            <a:off x="38100" y="91593"/>
            <a:ext cx="762558" cy="762395"/>
          </a:xfrm>
          <a:prstGeom prst="rect">
            <a:avLst/>
          </a:prstGeom>
          <a:noFill/>
          <a:ln>
            <a:noFill/>
          </a:ln>
        </p:spPr>
      </p:pic>
      <p:pic>
        <p:nvPicPr>
          <p:cNvPr id="86" name="Google Shape;86;p17"/>
          <p:cNvPicPr preferRelativeResize="0"/>
          <p:nvPr/>
        </p:nvPicPr>
        <p:blipFill rotWithShape="1">
          <a:blip r:embed="rId4">
            <a:alphaModFix/>
          </a:blip>
          <a:srcRect/>
          <a:stretch/>
        </p:blipFill>
        <p:spPr>
          <a:xfrm>
            <a:off x="8280930" y="74996"/>
            <a:ext cx="824970" cy="795591"/>
          </a:xfrm>
          <a:prstGeom prst="rect">
            <a:avLst/>
          </a:prstGeom>
          <a:noFill/>
          <a:ln>
            <a:noFill/>
          </a:ln>
        </p:spPr>
      </p:pic>
      <p:sp>
        <p:nvSpPr>
          <p:cNvPr id="87" name="Google Shape;87;p17"/>
          <p:cNvSpPr txBox="1"/>
          <p:nvPr/>
        </p:nvSpPr>
        <p:spPr>
          <a:xfrm>
            <a:off x="0" y="179499"/>
            <a:ext cx="9105900" cy="553968"/>
          </a:xfrm>
          <a:prstGeom prst="rect">
            <a:avLst/>
          </a:prstGeom>
          <a:noFill/>
          <a:ln>
            <a:noFill/>
          </a:ln>
        </p:spPr>
        <p:txBody>
          <a:bodyPr spcFirstLastPara="1" wrap="square" lIns="91425" tIns="91425" rIns="91425" bIns="91425" anchor="t" anchorCtr="0">
            <a:spAutoFit/>
          </a:bodyPr>
          <a:lstStyle/>
          <a:p>
            <a:pPr algn="ctr">
              <a:buSzPts val="2400"/>
            </a:pPr>
            <a:r>
              <a:rPr lang="en" sz="2400" b="1" dirty="0">
                <a:solidFill>
                  <a:schemeClr val="tx1">
                    <a:lumMod val="85000"/>
                    <a:lumOff val="15000"/>
                  </a:schemeClr>
                </a:solidFill>
              </a:rPr>
              <a:t>MODULE DESCRIPTION</a:t>
            </a:r>
          </a:p>
        </p:txBody>
      </p:sp>
      <p:sp>
        <p:nvSpPr>
          <p:cNvPr id="2" name="TextBox 1"/>
          <p:cNvSpPr txBox="1"/>
          <p:nvPr/>
        </p:nvSpPr>
        <p:spPr>
          <a:xfrm>
            <a:off x="800658" y="1190667"/>
            <a:ext cx="7918067" cy="2646878"/>
          </a:xfrm>
          <a:prstGeom prst="rect">
            <a:avLst/>
          </a:prstGeom>
          <a:noFill/>
        </p:spPr>
        <p:txBody>
          <a:bodyPr wrap="square" rtlCol="0">
            <a:spAutoFit/>
          </a:bodyPr>
          <a:lstStyle/>
          <a:p>
            <a:pPr algn="just"/>
            <a:r>
              <a:rPr lang="en-IN" sz="2000" b="1" dirty="0">
                <a:latin typeface="Times New Roman" panose="02020603050405020304" pitchFamily="18" charset="0"/>
                <a:cs typeface="Times New Roman" panose="02020603050405020304" pitchFamily="18" charset="0"/>
              </a:rPr>
              <a:t>1. Quiz Application Module :</a:t>
            </a:r>
          </a:p>
          <a:p>
            <a:pPr marL="285750" indent="-285750" algn="just">
              <a:buFont typeface="Wingdings" panose="05000000000000000000" pitchFamily="2" charset="2"/>
              <a:buChar char="Ø"/>
            </a:pPr>
            <a:r>
              <a:rPr lang="en-US" sz="1800" kern="0" dirty="0">
                <a:effectLst/>
                <a:latin typeface="Times New Roman" panose="02020603050405020304" pitchFamily="18" charset="0"/>
                <a:ea typeface="Times New Roman" panose="02020603050405020304" pitchFamily="18" charset="0"/>
              </a:rPr>
              <a:t>Manages the quiz flow, including:</a:t>
            </a:r>
          </a:p>
          <a:p>
            <a:pPr algn="just"/>
            <a:r>
              <a:rPr lang="en-US" sz="1800" kern="0" dirty="0" err="1">
                <a:effectLst/>
                <a:latin typeface="Times New Roman" panose="02020603050405020304" pitchFamily="18" charset="0"/>
                <a:ea typeface="Times New Roman" panose="02020603050405020304" pitchFamily="18" charset="0"/>
              </a:rPr>
              <a:t>loadQuestions</a:t>
            </a:r>
            <a:r>
              <a:rPr lang="en-US" sz="1800" kern="0" dirty="0">
                <a:effectLst/>
                <a:latin typeface="Times New Roman" panose="02020603050405020304" pitchFamily="18" charset="0"/>
                <a:ea typeface="Times New Roman" panose="02020603050405020304" pitchFamily="18" charset="0"/>
              </a:rPr>
              <a:t>(): Reads and filters questions by category.</a:t>
            </a:r>
          </a:p>
          <a:p>
            <a:pPr algn="just"/>
            <a:r>
              <a:rPr lang="en-US" sz="1800" kern="0" dirty="0" err="1">
                <a:effectLst/>
                <a:latin typeface="Times New Roman" panose="02020603050405020304" pitchFamily="18" charset="0"/>
                <a:ea typeface="Times New Roman" panose="02020603050405020304" pitchFamily="18" charset="0"/>
              </a:rPr>
              <a:t>startQuiz</a:t>
            </a:r>
            <a:r>
              <a:rPr lang="en-US" sz="1800" kern="0" dirty="0">
                <a:effectLst/>
                <a:latin typeface="Times New Roman" panose="02020603050405020304" pitchFamily="18" charset="0"/>
                <a:ea typeface="Times New Roman" panose="02020603050405020304" pitchFamily="18" charset="0"/>
              </a:rPr>
              <a:t>(): Initiates the quiz with randomly selected questions.</a:t>
            </a:r>
          </a:p>
          <a:p>
            <a:pPr algn="just"/>
            <a:r>
              <a:rPr lang="en-US" sz="1800" kern="0" dirty="0" err="1">
                <a:effectLst/>
                <a:latin typeface="Times New Roman" panose="02020603050405020304" pitchFamily="18" charset="0"/>
                <a:ea typeface="Times New Roman" panose="02020603050405020304" pitchFamily="18" charset="0"/>
              </a:rPr>
              <a:t>loadQuestion</a:t>
            </a:r>
            <a:r>
              <a:rPr lang="en-US" sz="1800" kern="0" dirty="0">
                <a:effectLst/>
                <a:latin typeface="Times New Roman" panose="02020603050405020304" pitchFamily="18" charset="0"/>
                <a:ea typeface="Times New Roman" panose="02020603050405020304" pitchFamily="18" charset="0"/>
              </a:rPr>
              <a:t>(): Displays the current question and options.</a:t>
            </a:r>
          </a:p>
          <a:p>
            <a:pPr algn="just"/>
            <a:r>
              <a:rPr lang="en-US" sz="1800" kern="0" dirty="0" err="1">
                <a:effectLst/>
                <a:latin typeface="Times New Roman" panose="02020603050405020304" pitchFamily="18" charset="0"/>
                <a:ea typeface="Times New Roman" panose="02020603050405020304" pitchFamily="18" charset="0"/>
              </a:rPr>
              <a:t>displayScore</a:t>
            </a:r>
            <a:r>
              <a:rPr lang="en-US" sz="1800" kern="0" dirty="0">
                <a:effectLst/>
                <a:latin typeface="Times New Roman" panose="02020603050405020304" pitchFamily="18" charset="0"/>
                <a:ea typeface="Times New Roman" panose="02020603050405020304" pitchFamily="18" charset="0"/>
              </a:rPr>
              <a:t>(): Shows the final score after the quiz.</a:t>
            </a:r>
          </a:p>
          <a:p>
            <a:pPr algn="just"/>
            <a:endParaRPr lang="en-IN" sz="1800" dirty="0">
              <a:latin typeface="Times New Roman" panose="02020603050405020304" pitchFamily="18" charset="0"/>
              <a:cs typeface="Times New Roman" panose="02020603050405020304" pitchFamily="18" charset="0"/>
            </a:endParaRPr>
          </a:p>
          <a:p>
            <a:pPr algn="just"/>
            <a:r>
              <a:rPr lang="en-IN" sz="1800" b="1" dirty="0">
                <a:latin typeface="Times New Roman" panose="02020603050405020304" pitchFamily="18" charset="0"/>
                <a:cs typeface="Times New Roman" panose="02020603050405020304" pitchFamily="18" charset="0"/>
              </a:rPr>
              <a:t>2. </a:t>
            </a:r>
            <a:r>
              <a:rPr lang="en-IN" sz="2000" b="1" dirty="0">
                <a:latin typeface="Times New Roman" panose="02020603050405020304" pitchFamily="18" charset="0"/>
                <a:cs typeface="Times New Roman" panose="02020603050405020304" pitchFamily="18" charset="0"/>
              </a:rPr>
              <a:t>GUI Module :</a:t>
            </a:r>
          </a:p>
          <a:p>
            <a:pPr marL="285750" indent="-285750" algn="just">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Built using AWT and Swing components for interaction.</a:t>
            </a:r>
            <a:endParaRPr lang="en-IN"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
          <a:extLst>
            <a:ext uri="{FF2B5EF4-FFF2-40B4-BE49-F238E27FC236}">
              <a16:creationId xmlns:a16="http://schemas.microsoft.com/office/drawing/2014/main" id="{8181914B-AE0D-E9E6-E2A4-9B7F36B736A6}"/>
            </a:ext>
          </a:extLst>
        </p:cNvPr>
        <p:cNvGrpSpPr/>
        <p:nvPr/>
      </p:nvGrpSpPr>
      <p:grpSpPr>
        <a:xfrm>
          <a:off x="0" y="0"/>
          <a:ext cx="0" cy="0"/>
          <a:chOff x="0" y="0"/>
          <a:chExt cx="0" cy="0"/>
        </a:xfrm>
      </p:grpSpPr>
      <p:pic>
        <p:nvPicPr>
          <p:cNvPr id="85" name="Google Shape;85;p17">
            <a:extLst>
              <a:ext uri="{FF2B5EF4-FFF2-40B4-BE49-F238E27FC236}">
                <a16:creationId xmlns:a16="http://schemas.microsoft.com/office/drawing/2014/main" id="{440968C4-7A80-4266-A599-6B29AF05A7FD}"/>
              </a:ext>
            </a:extLst>
          </p:cNvPr>
          <p:cNvPicPr preferRelativeResize="0"/>
          <p:nvPr/>
        </p:nvPicPr>
        <p:blipFill rotWithShape="1">
          <a:blip r:embed="rId3">
            <a:alphaModFix/>
          </a:blip>
          <a:srcRect/>
          <a:stretch/>
        </p:blipFill>
        <p:spPr>
          <a:xfrm>
            <a:off x="38100" y="91593"/>
            <a:ext cx="762558" cy="762395"/>
          </a:xfrm>
          <a:prstGeom prst="rect">
            <a:avLst/>
          </a:prstGeom>
          <a:noFill/>
          <a:ln>
            <a:noFill/>
          </a:ln>
        </p:spPr>
      </p:pic>
      <p:pic>
        <p:nvPicPr>
          <p:cNvPr id="86" name="Google Shape;86;p17">
            <a:extLst>
              <a:ext uri="{FF2B5EF4-FFF2-40B4-BE49-F238E27FC236}">
                <a16:creationId xmlns:a16="http://schemas.microsoft.com/office/drawing/2014/main" id="{C5747098-3D8E-8F2C-C67A-BC54F16D59C6}"/>
              </a:ext>
            </a:extLst>
          </p:cNvPr>
          <p:cNvPicPr preferRelativeResize="0"/>
          <p:nvPr/>
        </p:nvPicPr>
        <p:blipFill rotWithShape="1">
          <a:blip r:embed="rId4">
            <a:alphaModFix/>
          </a:blip>
          <a:srcRect/>
          <a:stretch/>
        </p:blipFill>
        <p:spPr>
          <a:xfrm>
            <a:off x="8280930" y="74996"/>
            <a:ext cx="824970" cy="795591"/>
          </a:xfrm>
          <a:prstGeom prst="rect">
            <a:avLst/>
          </a:prstGeom>
          <a:noFill/>
          <a:ln>
            <a:noFill/>
          </a:ln>
        </p:spPr>
      </p:pic>
      <p:sp>
        <p:nvSpPr>
          <p:cNvPr id="87" name="Google Shape;87;p17">
            <a:extLst>
              <a:ext uri="{FF2B5EF4-FFF2-40B4-BE49-F238E27FC236}">
                <a16:creationId xmlns:a16="http://schemas.microsoft.com/office/drawing/2014/main" id="{B62A08A0-C7EE-8415-0738-4379F9BB36B5}"/>
              </a:ext>
            </a:extLst>
          </p:cNvPr>
          <p:cNvSpPr txBox="1"/>
          <p:nvPr/>
        </p:nvSpPr>
        <p:spPr>
          <a:xfrm>
            <a:off x="0" y="316619"/>
            <a:ext cx="9105900" cy="553968"/>
          </a:xfrm>
          <a:prstGeom prst="rect">
            <a:avLst/>
          </a:prstGeom>
          <a:noFill/>
          <a:ln>
            <a:noFill/>
          </a:ln>
        </p:spPr>
        <p:txBody>
          <a:bodyPr spcFirstLastPara="1" wrap="square" lIns="91425" tIns="91425" rIns="91425" bIns="91425" anchor="t" anchorCtr="0">
            <a:spAutoFit/>
          </a:bodyPr>
          <a:lstStyle/>
          <a:p>
            <a:pPr algn="ctr">
              <a:buSzPts val="2400"/>
            </a:pPr>
            <a:r>
              <a:rPr lang="en" sz="2400" b="1" dirty="0">
                <a:solidFill>
                  <a:schemeClr val="tx1">
                    <a:lumMod val="85000"/>
                    <a:lumOff val="15000"/>
                  </a:schemeClr>
                </a:solidFill>
              </a:rPr>
              <a:t>MODULE DESCRIPTION</a:t>
            </a:r>
          </a:p>
        </p:txBody>
      </p:sp>
      <p:sp>
        <p:nvSpPr>
          <p:cNvPr id="3" name="Rectangle 1">
            <a:extLst>
              <a:ext uri="{FF2B5EF4-FFF2-40B4-BE49-F238E27FC236}">
                <a16:creationId xmlns:a16="http://schemas.microsoft.com/office/drawing/2014/main" id="{132289B5-8B52-6B25-CA68-275CB4ADED5A}"/>
              </a:ext>
            </a:extLst>
          </p:cNvPr>
          <p:cNvSpPr>
            <a:spLocks noChangeArrowheads="1"/>
          </p:cNvSpPr>
          <p:nvPr/>
        </p:nvSpPr>
        <p:spPr bwMode="auto">
          <a:xfrm>
            <a:off x="482511" y="1519099"/>
            <a:ext cx="761256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Authentication Module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Car Management Module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Car Search and Booking Module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Payment Module </a:t>
            </a:r>
          </a:p>
        </p:txBody>
      </p:sp>
    </p:spTree>
    <p:extLst>
      <p:ext uri="{BB962C8B-B14F-4D97-AF65-F5344CB8AC3E}">
        <p14:creationId xmlns:p14="http://schemas.microsoft.com/office/powerpoint/2010/main" val="403999666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618</TotalTime>
  <Words>530</Words>
  <Application>Microsoft Office PowerPoint</Application>
  <PresentationFormat>On-screen Show (16:9)</PresentationFormat>
  <Paragraphs>68</Paragraphs>
  <Slides>13</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Narrow</vt:lpstr>
      <vt:lpstr>Calibri</vt:lpstr>
      <vt:lpstr>Times New Roman</vt:lpstr>
      <vt:lpstr>Wingdings</vt:lpstr>
      <vt:lpstr>Simple Light</vt:lpstr>
      <vt:lpstr>PowerPoint Presentation</vt:lpstr>
      <vt:lpstr>PowerPoint Presentation</vt:lpstr>
      <vt:lpstr>OBJECTIVE</vt:lpstr>
      <vt:lpstr>PowerPoint Presentation</vt:lpstr>
      <vt:lpstr>   PROBLEM STATEMENT</vt:lpstr>
      <vt:lpstr>METHODOLOGIES (PROGRAMMING CONCEPTS RELEVANT TO PROBLEM STATEMENT) </vt:lpstr>
      <vt:lpstr>PowerPoint Presentation</vt:lpstr>
      <vt:lpstr>PowerPoint Presentation</vt:lpstr>
      <vt:lpstr>PowerPoint Presentation</vt:lpstr>
      <vt:lpstr>MERITS </vt:lpstr>
      <vt:lpstr>  RESULT AND DISCUSSION</vt:lpstr>
      <vt:lpstr>  RESULT AND DISCUSSION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VIJESH S S</dc:creator>
  <cp:lastModifiedBy>visvapravin R</cp:lastModifiedBy>
  <cp:revision>27</cp:revision>
  <dcterms:modified xsi:type="dcterms:W3CDTF">2024-12-06T04:17:18Z</dcterms:modified>
</cp:coreProperties>
</file>