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23"/>
  </p:notesMasterIdLst>
  <p:sldIdLst>
    <p:sldId id="256" r:id="rId2"/>
    <p:sldId id="257" r:id="rId3"/>
    <p:sldId id="260" r:id="rId4"/>
    <p:sldId id="279" r:id="rId5"/>
    <p:sldId id="261" r:id="rId6"/>
    <p:sldId id="264" r:id="rId7"/>
    <p:sldId id="265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99" autoAdjust="0"/>
  </p:normalViewPr>
  <p:slideViewPr>
    <p:cSldViewPr snapToGrid="0">
      <p:cViewPr varScale="1">
        <p:scale>
          <a:sx n="88" d="100"/>
          <a:sy n="88" d="100"/>
        </p:scale>
        <p:origin x="3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AgencyPMG/ProgrammingChallenges/tree/master/sql-assessment#sql-challeng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AgencyPMG/ProgrammingChallenges/tree/master/sql-assessment#sql-challeng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A0D65-D56D-463A-A579-ED797998D98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A05B44-83E2-4FBD-B3E4-840BF23CF57A}">
      <dgm:prSet phldrT="[Text]" custT="1"/>
      <dgm:spPr/>
      <dgm:t>
        <a:bodyPr/>
        <a:lstStyle/>
        <a:p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DB creation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gm:t>
    </dgm:pt>
    <dgm:pt modelId="{2265D828-E97C-48E1-BD69-FC35A2B7138B}" type="parTrans" cxnId="{792F09F2-BE1C-4905-AEE5-21E5B6F7FC27}">
      <dgm:prSet/>
      <dgm:spPr/>
      <dgm:t>
        <a:bodyPr/>
        <a:lstStyle/>
        <a:p>
          <a:endParaRPr lang="en-US"/>
        </a:p>
      </dgm:t>
    </dgm:pt>
    <dgm:pt modelId="{61BF1AB3-15C2-4F71-BBEA-4C1AF80F308D}" type="sibTrans" cxnId="{792F09F2-BE1C-4905-AEE5-21E5B6F7FC27}">
      <dgm:prSet/>
      <dgm:spPr/>
      <dgm:t>
        <a:bodyPr/>
        <a:lstStyle/>
        <a:p>
          <a:endParaRPr lang="en-US"/>
        </a:p>
      </dgm:t>
    </dgm:pt>
    <dgm:pt modelId="{BDC04CF4-8563-43F7-9740-2A6D984F624D}">
      <dgm:prSet phldrT="[Text]" custT="1"/>
      <dgm:spPr/>
      <dgm:t>
        <a:bodyPr/>
        <a:lstStyle/>
        <a:p>
          <a:r>
            <a:rPr lang="en-US" sz="1100"/>
            <a:t>I used SSMS (Microsoft SQL server) for creation of Data Base (PMG_SQL_TASK) </a:t>
          </a:r>
          <a:endParaRPr lang="en-US" sz="1100" dirty="0"/>
        </a:p>
      </dgm:t>
    </dgm:pt>
    <dgm:pt modelId="{48D5FD26-935A-4BE2-B4C4-3A11660D82D1}" type="parTrans" cxnId="{809096F6-D5FE-4421-8E34-A78E1825D922}">
      <dgm:prSet/>
      <dgm:spPr/>
      <dgm:t>
        <a:bodyPr/>
        <a:lstStyle/>
        <a:p>
          <a:endParaRPr lang="en-US"/>
        </a:p>
      </dgm:t>
    </dgm:pt>
    <dgm:pt modelId="{9574B44B-1317-4591-A17F-BAE135B4EE4F}" type="sibTrans" cxnId="{809096F6-D5FE-4421-8E34-A78E1825D922}">
      <dgm:prSet/>
      <dgm:spPr/>
      <dgm:t>
        <a:bodyPr/>
        <a:lstStyle/>
        <a:p>
          <a:endParaRPr lang="en-US"/>
        </a:p>
      </dgm:t>
    </dgm:pt>
    <dgm:pt modelId="{B7564B0A-5B9B-4C81-9836-29178D4D0BF4}">
      <dgm:prSet phldrT="[Text]" custT="1"/>
      <dgm:spPr/>
      <dgm:t>
        <a:bodyPr/>
        <a:lstStyle/>
        <a:p>
          <a:r>
            <a:rPr lang="en-US" sz="1100"/>
            <a:t>Using the Table </a:t>
          </a:r>
          <a:r>
            <a:rPr lang="en-US" sz="1100">
              <a:hlinkClick xmlns:r="http://schemas.openxmlformats.org/officeDocument/2006/relationships" r:id="rId1"/>
            </a:rPr>
            <a:t>creation statements</a:t>
          </a:r>
          <a:r>
            <a:rPr lang="en-US" sz="1100"/>
            <a:t> from the given assessment, I created campaign_info, marketing_data, and website_revenue tables </a:t>
          </a:r>
          <a:endParaRPr lang="en-US" sz="1100" dirty="0"/>
        </a:p>
      </dgm:t>
    </dgm:pt>
    <dgm:pt modelId="{11BBDD53-84A0-48B1-9581-0C12B0389697}" type="parTrans" cxnId="{DD4C68CA-A670-4A80-AC3B-00B76C0364D8}">
      <dgm:prSet/>
      <dgm:spPr/>
      <dgm:t>
        <a:bodyPr/>
        <a:lstStyle/>
        <a:p>
          <a:endParaRPr lang="en-US"/>
        </a:p>
      </dgm:t>
    </dgm:pt>
    <dgm:pt modelId="{AF558A10-5A21-4878-A553-A4619EAD2947}" type="sibTrans" cxnId="{DD4C68CA-A670-4A80-AC3B-00B76C0364D8}">
      <dgm:prSet/>
      <dgm:spPr/>
      <dgm:t>
        <a:bodyPr/>
        <a:lstStyle/>
        <a:p>
          <a:endParaRPr lang="en-US"/>
        </a:p>
      </dgm:t>
    </dgm:pt>
    <dgm:pt modelId="{7325BCE9-0D87-4DF9-B46E-983F40476C93}">
      <dgm:prSet phldrT="[Text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Data ingestion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gm:t>
    </dgm:pt>
    <dgm:pt modelId="{D8939A6C-B54F-4A57-B1B0-524E06E7B5FC}" type="parTrans" cxnId="{6A2311F6-0DBB-40C5-AF95-4E670CC44C78}">
      <dgm:prSet/>
      <dgm:spPr/>
      <dgm:t>
        <a:bodyPr/>
        <a:lstStyle/>
        <a:p>
          <a:endParaRPr lang="en-US"/>
        </a:p>
      </dgm:t>
    </dgm:pt>
    <dgm:pt modelId="{5ABC92BB-19D2-444B-A09A-2EB45B37523F}" type="sibTrans" cxnId="{6A2311F6-0DBB-40C5-AF95-4E670CC44C78}">
      <dgm:prSet/>
      <dgm:spPr/>
      <dgm:t>
        <a:bodyPr/>
        <a:lstStyle/>
        <a:p>
          <a:endParaRPr lang="en-US"/>
        </a:p>
      </dgm:t>
    </dgm:pt>
    <dgm:pt modelId="{D7646C73-D040-4FF0-B028-5858E23ACD68}">
      <dgm:prSet phldrT="[Text]" custT="1"/>
      <dgm:spPr/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I used Tableau prep builder, ETL tool to ingest the data from CSV files(source system ) to the tables created in SSMS data base server (Target).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</dgm:t>
    </dgm:pt>
    <dgm:pt modelId="{CFEE501F-C276-427F-A4E4-FB08A7427E16}" type="parTrans" cxnId="{644CF740-76BF-4DEC-B3F2-1DF186423307}">
      <dgm:prSet/>
      <dgm:spPr/>
      <dgm:t>
        <a:bodyPr/>
        <a:lstStyle/>
        <a:p>
          <a:endParaRPr lang="en-US"/>
        </a:p>
      </dgm:t>
    </dgm:pt>
    <dgm:pt modelId="{CBA297AF-5185-4FAC-A903-6FDB5D6E5901}" type="sibTrans" cxnId="{644CF740-76BF-4DEC-B3F2-1DF186423307}">
      <dgm:prSet/>
      <dgm:spPr/>
      <dgm:t>
        <a:bodyPr/>
        <a:lstStyle/>
        <a:p>
          <a:endParaRPr lang="en-US"/>
        </a:p>
      </dgm:t>
    </dgm:pt>
    <dgm:pt modelId="{14E60DBA-D59A-4A88-B592-016E8305AEF0}">
      <dgm:prSet phldrT="[Text]" custT="1"/>
      <dgm:spPr/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Imported CSV as a source  to the tableau prep builder then created a cleaning step for data validation then a connection is established between tableau prep and SQL server, then I loaded data to the Data base tables.  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</dgm:t>
    </dgm:pt>
    <dgm:pt modelId="{83523A17-EC22-4387-A540-A498C3691E4B}" type="parTrans" cxnId="{5DC7D2E7-807C-4FB5-9211-AAC70A63FC36}">
      <dgm:prSet/>
      <dgm:spPr/>
      <dgm:t>
        <a:bodyPr/>
        <a:lstStyle/>
        <a:p>
          <a:endParaRPr lang="en-US"/>
        </a:p>
      </dgm:t>
    </dgm:pt>
    <dgm:pt modelId="{4D353C7C-966F-4C03-80FE-8DDBB0255951}" type="sibTrans" cxnId="{5DC7D2E7-807C-4FB5-9211-AAC70A63FC36}">
      <dgm:prSet/>
      <dgm:spPr/>
      <dgm:t>
        <a:bodyPr/>
        <a:lstStyle/>
        <a:p>
          <a:endParaRPr lang="en-US"/>
        </a:p>
      </dgm:t>
    </dgm:pt>
    <dgm:pt modelId="{E43304B4-49D7-45DC-92B0-62186F96930B}">
      <dgm:prSet phldrT="[Text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Analytical operation</a:t>
          </a:r>
          <a:endParaRPr lang="en-US" sz="115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gm:t>
    </dgm:pt>
    <dgm:pt modelId="{A759DB04-A317-415F-987C-F4EBB5A7F43B}" type="parTrans" cxnId="{31D15136-4755-48D0-855E-72E93C1CCE3C}">
      <dgm:prSet/>
      <dgm:spPr/>
      <dgm:t>
        <a:bodyPr/>
        <a:lstStyle/>
        <a:p>
          <a:endParaRPr lang="en-US"/>
        </a:p>
      </dgm:t>
    </dgm:pt>
    <dgm:pt modelId="{6D3C84CD-7FA9-42ED-AD6F-A641EBA66584}" type="sibTrans" cxnId="{31D15136-4755-48D0-855E-72E93C1CCE3C}">
      <dgm:prSet/>
      <dgm:spPr/>
      <dgm:t>
        <a:bodyPr/>
        <a:lstStyle/>
        <a:p>
          <a:endParaRPr lang="en-US"/>
        </a:p>
      </dgm:t>
    </dgm:pt>
    <dgm:pt modelId="{634513BA-9777-427F-9B09-13C9DCBDAF18}">
      <dgm:prSet phldrT="[Text]" custT="1"/>
      <dgm:spPr/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Using joins, CTEs (common term expressions) and nested queries I solve the questions asked in the “SQL Challenge”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</dgm:t>
    </dgm:pt>
    <dgm:pt modelId="{76D8D400-F5B9-459A-BC76-FE0E8E76DF78}" type="parTrans" cxnId="{3B3124D9-969C-4282-8689-F3920CF1EEA6}">
      <dgm:prSet/>
      <dgm:spPr/>
      <dgm:t>
        <a:bodyPr/>
        <a:lstStyle/>
        <a:p>
          <a:endParaRPr lang="en-US"/>
        </a:p>
      </dgm:t>
    </dgm:pt>
    <dgm:pt modelId="{34B89307-E1FF-4746-8BB4-448024F84A0D}" type="sibTrans" cxnId="{3B3124D9-969C-4282-8689-F3920CF1EEA6}">
      <dgm:prSet/>
      <dgm:spPr/>
      <dgm:t>
        <a:bodyPr/>
        <a:lstStyle/>
        <a:p>
          <a:endParaRPr lang="en-US"/>
        </a:p>
      </dgm:t>
    </dgm:pt>
    <dgm:pt modelId="{5C1F8E95-0D29-460A-B3FA-CF1457DDE5BA}">
      <dgm:prSet phldrT="[Text]" custT="1"/>
      <dgm:spPr/>
      <dgm:t>
        <a:bodyPr/>
        <a:lstStyle/>
        <a:p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Report Building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gm:t>
    </dgm:pt>
    <dgm:pt modelId="{4A600090-70E3-44E8-95E6-51F807E1D463}" type="sibTrans" cxnId="{B618898D-73D6-4703-8502-DD37C11017DF}">
      <dgm:prSet/>
      <dgm:spPr/>
      <dgm:t>
        <a:bodyPr/>
        <a:lstStyle/>
        <a:p>
          <a:endParaRPr lang="en-US"/>
        </a:p>
      </dgm:t>
    </dgm:pt>
    <dgm:pt modelId="{1F626F43-F89A-4CBE-ADAC-2AD18988BA3A}" type="parTrans" cxnId="{B618898D-73D6-4703-8502-DD37C11017DF}">
      <dgm:prSet/>
      <dgm:spPr/>
      <dgm:t>
        <a:bodyPr/>
        <a:lstStyle/>
        <a:p>
          <a:endParaRPr lang="en-US"/>
        </a:p>
      </dgm:t>
    </dgm:pt>
    <dgm:pt modelId="{6AF5D6E0-BED1-4ECB-9C1F-B7C677D54E6C}">
      <dgm:prSet custT="1"/>
      <dgm:spPr/>
      <dgm:t>
        <a:bodyPr/>
        <a:lstStyle/>
        <a:p>
          <a:r>
            <a:rPr 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Tableau is used for the Visual reporting of the SQL queries asked in the challenge.</a:t>
          </a:r>
        </a:p>
      </dgm:t>
    </dgm:pt>
    <dgm:pt modelId="{28B09727-601A-4A43-8317-27BAE4CABBE9}" type="parTrans" cxnId="{914C0ADB-1EB1-454F-9091-B4CC71B65D35}">
      <dgm:prSet/>
      <dgm:spPr/>
      <dgm:t>
        <a:bodyPr/>
        <a:lstStyle/>
        <a:p>
          <a:endParaRPr lang="en-US"/>
        </a:p>
      </dgm:t>
    </dgm:pt>
    <dgm:pt modelId="{33E0249A-8206-43FA-9820-CDA96E066A62}" type="sibTrans" cxnId="{914C0ADB-1EB1-454F-9091-B4CC71B65D35}">
      <dgm:prSet/>
      <dgm:spPr/>
      <dgm:t>
        <a:bodyPr/>
        <a:lstStyle/>
        <a:p>
          <a:endParaRPr lang="en-US"/>
        </a:p>
      </dgm:t>
    </dgm:pt>
    <dgm:pt modelId="{710FBA60-01EB-4B90-85D3-4AA144CA2C77}" type="pres">
      <dgm:prSet presAssocID="{F0CA0D65-D56D-463A-A579-ED797998D98F}" presName="linearFlow" presStyleCnt="0">
        <dgm:presLayoutVars>
          <dgm:dir/>
          <dgm:animLvl val="lvl"/>
          <dgm:resizeHandles val="exact"/>
        </dgm:presLayoutVars>
      </dgm:prSet>
      <dgm:spPr/>
    </dgm:pt>
    <dgm:pt modelId="{90717D30-0488-4FD2-96E6-9AAE59F20FCB}" type="pres">
      <dgm:prSet presAssocID="{43A05B44-83E2-4FBD-B3E4-840BF23CF57A}" presName="composite" presStyleCnt="0"/>
      <dgm:spPr/>
    </dgm:pt>
    <dgm:pt modelId="{DFF1ABDA-3DB4-4BEE-BC38-127AA970B82D}" type="pres">
      <dgm:prSet presAssocID="{43A05B44-83E2-4FBD-B3E4-840BF23CF57A}" presName="parentText" presStyleLbl="alignNode1" presStyleIdx="0" presStyleCnt="4" custLinFactNeighborY="0">
        <dgm:presLayoutVars>
          <dgm:chMax val="1"/>
          <dgm:bulletEnabled val="1"/>
        </dgm:presLayoutVars>
      </dgm:prSet>
      <dgm:spPr/>
    </dgm:pt>
    <dgm:pt modelId="{9D049364-BB63-4253-A094-169866FFD63E}" type="pres">
      <dgm:prSet presAssocID="{43A05B44-83E2-4FBD-B3E4-840BF23CF57A}" presName="descendantText" presStyleLbl="alignAcc1" presStyleIdx="0" presStyleCnt="4" custLinFactNeighborX="78">
        <dgm:presLayoutVars>
          <dgm:bulletEnabled val="1"/>
        </dgm:presLayoutVars>
      </dgm:prSet>
      <dgm:spPr/>
    </dgm:pt>
    <dgm:pt modelId="{0188D0F6-6608-4E66-A3AA-D2CD64C57D09}" type="pres">
      <dgm:prSet presAssocID="{61BF1AB3-15C2-4F71-BBEA-4C1AF80F308D}" presName="sp" presStyleCnt="0"/>
      <dgm:spPr/>
    </dgm:pt>
    <dgm:pt modelId="{73E3A154-3032-4408-ABFB-83794EAE6E41}" type="pres">
      <dgm:prSet presAssocID="{7325BCE9-0D87-4DF9-B46E-983F40476C93}" presName="composite" presStyleCnt="0"/>
      <dgm:spPr/>
    </dgm:pt>
    <dgm:pt modelId="{D74B4786-39A4-4D7D-86EC-2939F14494A2}" type="pres">
      <dgm:prSet presAssocID="{7325BCE9-0D87-4DF9-B46E-983F40476C9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A99C05F-FA59-4871-8632-4540CFE0047B}" type="pres">
      <dgm:prSet presAssocID="{7325BCE9-0D87-4DF9-B46E-983F40476C93}" presName="descendantText" presStyleLbl="alignAcc1" presStyleIdx="1" presStyleCnt="4" custScaleY="149914" custLinFactNeighborX="0">
        <dgm:presLayoutVars>
          <dgm:bulletEnabled val="1"/>
        </dgm:presLayoutVars>
      </dgm:prSet>
      <dgm:spPr/>
    </dgm:pt>
    <dgm:pt modelId="{DCB30647-7BED-480F-8198-57FCD9E29B55}" type="pres">
      <dgm:prSet presAssocID="{5ABC92BB-19D2-444B-A09A-2EB45B37523F}" presName="sp" presStyleCnt="0"/>
      <dgm:spPr/>
    </dgm:pt>
    <dgm:pt modelId="{84A70C28-089F-44F3-9605-992DB9C9B093}" type="pres">
      <dgm:prSet presAssocID="{E43304B4-49D7-45DC-92B0-62186F96930B}" presName="composite" presStyleCnt="0"/>
      <dgm:spPr/>
    </dgm:pt>
    <dgm:pt modelId="{5061C3D9-DA7A-4F15-B6DE-8F4B26FEED69}" type="pres">
      <dgm:prSet presAssocID="{E43304B4-49D7-45DC-92B0-62186F96930B}" presName="parentText" presStyleLbl="alignNode1" presStyleIdx="2" presStyleCnt="4" custLinFactNeighborY="0">
        <dgm:presLayoutVars>
          <dgm:chMax val="1"/>
          <dgm:bulletEnabled val="1"/>
        </dgm:presLayoutVars>
      </dgm:prSet>
      <dgm:spPr/>
    </dgm:pt>
    <dgm:pt modelId="{C5B81B1A-40FC-4DF9-A28F-D0248EFA7AD2}" type="pres">
      <dgm:prSet presAssocID="{E43304B4-49D7-45DC-92B0-62186F96930B}" presName="descendantText" presStyleLbl="alignAcc1" presStyleIdx="2" presStyleCnt="4" custLinFactNeighborY="0">
        <dgm:presLayoutVars>
          <dgm:bulletEnabled val="1"/>
        </dgm:presLayoutVars>
      </dgm:prSet>
      <dgm:spPr/>
    </dgm:pt>
    <dgm:pt modelId="{CB10BCD4-8D4A-4A11-A25F-5B46E5F3B6E5}" type="pres">
      <dgm:prSet presAssocID="{6D3C84CD-7FA9-42ED-AD6F-A641EBA66584}" presName="sp" presStyleCnt="0"/>
      <dgm:spPr/>
    </dgm:pt>
    <dgm:pt modelId="{BF6E8C51-00FB-41F0-8119-9E298C579370}" type="pres">
      <dgm:prSet presAssocID="{5C1F8E95-0D29-460A-B3FA-CF1457DDE5BA}" presName="composite" presStyleCnt="0"/>
      <dgm:spPr/>
    </dgm:pt>
    <dgm:pt modelId="{390EBF42-3A11-47C0-8BA6-D50AB05CDBBE}" type="pres">
      <dgm:prSet presAssocID="{5C1F8E95-0D29-460A-B3FA-CF1457DDE5B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A55A8BA-E4C1-4A5C-A4F3-C6CFAB473747}" type="pres">
      <dgm:prSet presAssocID="{5C1F8E95-0D29-460A-B3FA-CF1457DDE5BA}" presName="descendantText" presStyleLbl="alignAcc1" presStyleIdx="3" presStyleCnt="4" custLinFactNeighborX="0" custLinFactNeighborY="1444">
        <dgm:presLayoutVars>
          <dgm:bulletEnabled val="1"/>
        </dgm:presLayoutVars>
      </dgm:prSet>
      <dgm:spPr/>
    </dgm:pt>
  </dgm:ptLst>
  <dgm:cxnLst>
    <dgm:cxn modelId="{9AC2672B-8ACA-464C-8A87-583BCCAE2D4B}" type="presOf" srcId="{5C1F8E95-0D29-460A-B3FA-CF1457DDE5BA}" destId="{390EBF42-3A11-47C0-8BA6-D50AB05CDBBE}" srcOrd="0" destOrd="0" presId="urn:microsoft.com/office/officeart/2005/8/layout/chevron2"/>
    <dgm:cxn modelId="{08C2402C-C8A7-4C8B-A674-74A7AFA0EFFE}" type="presOf" srcId="{43A05B44-83E2-4FBD-B3E4-840BF23CF57A}" destId="{DFF1ABDA-3DB4-4BEE-BC38-127AA970B82D}" srcOrd="0" destOrd="0" presId="urn:microsoft.com/office/officeart/2005/8/layout/chevron2"/>
    <dgm:cxn modelId="{0ABE3631-50FA-4BB2-A3F9-D702AA608BCA}" type="presOf" srcId="{B7564B0A-5B9B-4C81-9836-29178D4D0BF4}" destId="{9D049364-BB63-4253-A094-169866FFD63E}" srcOrd="0" destOrd="1" presId="urn:microsoft.com/office/officeart/2005/8/layout/chevron2"/>
    <dgm:cxn modelId="{31D15136-4755-48D0-855E-72E93C1CCE3C}" srcId="{F0CA0D65-D56D-463A-A579-ED797998D98F}" destId="{E43304B4-49D7-45DC-92B0-62186F96930B}" srcOrd="2" destOrd="0" parTransId="{A759DB04-A317-415F-987C-F4EBB5A7F43B}" sibTransId="{6D3C84CD-7FA9-42ED-AD6F-A641EBA66584}"/>
    <dgm:cxn modelId="{644CF740-76BF-4DEC-B3F2-1DF186423307}" srcId="{7325BCE9-0D87-4DF9-B46E-983F40476C93}" destId="{D7646C73-D040-4FF0-B028-5858E23ACD68}" srcOrd="0" destOrd="0" parTransId="{CFEE501F-C276-427F-A4E4-FB08A7427E16}" sibTransId="{CBA297AF-5185-4FAC-A903-6FDB5D6E5901}"/>
    <dgm:cxn modelId="{94B5275F-7D7F-4B11-B752-22305EDA62C0}" type="presOf" srcId="{F0CA0D65-D56D-463A-A579-ED797998D98F}" destId="{710FBA60-01EB-4B90-85D3-4AA144CA2C77}" srcOrd="0" destOrd="0" presId="urn:microsoft.com/office/officeart/2005/8/layout/chevron2"/>
    <dgm:cxn modelId="{C91D0669-D269-4C95-A908-C7E61FF1F0D9}" type="presOf" srcId="{6AF5D6E0-BED1-4ECB-9C1F-B7C677D54E6C}" destId="{8A55A8BA-E4C1-4A5C-A4F3-C6CFAB473747}" srcOrd="0" destOrd="0" presId="urn:microsoft.com/office/officeart/2005/8/layout/chevron2"/>
    <dgm:cxn modelId="{4E30C579-6602-4D9C-A908-C37B8F890FBE}" type="presOf" srcId="{E43304B4-49D7-45DC-92B0-62186F96930B}" destId="{5061C3D9-DA7A-4F15-B6DE-8F4B26FEED69}" srcOrd="0" destOrd="0" presId="urn:microsoft.com/office/officeart/2005/8/layout/chevron2"/>
    <dgm:cxn modelId="{523DF47D-5CA2-4D41-8D5C-49795D8AFA0B}" type="presOf" srcId="{BDC04CF4-8563-43F7-9740-2A6D984F624D}" destId="{9D049364-BB63-4253-A094-169866FFD63E}" srcOrd="0" destOrd="0" presId="urn:microsoft.com/office/officeart/2005/8/layout/chevron2"/>
    <dgm:cxn modelId="{A266A085-2BEA-489F-9415-22509D8A44B4}" type="presOf" srcId="{634513BA-9777-427F-9B09-13C9DCBDAF18}" destId="{C5B81B1A-40FC-4DF9-A28F-D0248EFA7AD2}" srcOrd="0" destOrd="0" presId="urn:microsoft.com/office/officeart/2005/8/layout/chevron2"/>
    <dgm:cxn modelId="{B618898D-73D6-4703-8502-DD37C11017DF}" srcId="{F0CA0D65-D56D-463A-A579-ED797998D98F}" destId="{5C1F8E95-0D29-460A-B3FA-CF1457DDE5BA}" srcOrd="3" destOrd="0" parTransId="{1F626F43-F89A-4CBE-ADAC-2AD18988BA3A}" sibTransId="{4A600090-70E3-44E8-95E6-51F807E1D463}"/>
    <dgm:cxn modelId="{45A2D0B1-5F63-49B7-9729-814B642BBE1F}" type="presOf" srcId="{14E60DBA-D59A-4A88-B592-016E8305AEF0}" destId="{CA99C05F-FA59-4871-8632-4540CFE0047B}" srcOrd="0" destOrd="1" presId="urn:microsoft.com/office/officeart/2005/8/layout/chevron2"/>
    <dgm:cxn modelId="{DD4C68CA-A670-4A80-AC3B-00B76C0364D8}" srcId="{43A05B44-83E2-4FBD-B3E4-840BF23CF57A}" destId="{B7564B0A-5B9B-4C81-9836-29178D4D0BF4}" srcOrd="1" destOrd="0" parTransId="{11BBDD53-84A0-48B1-9581-0C12B0389697}" sibTransId="{AF558A10-5A21-4878-A553-A4619EAD2947}"/>
    <dgm:cxn modelId="{3B3124D9-969C-4282-8689-F3920CF1EEA6}" srcId="{E43304B4-49D7-45DC-92B0-62186F96930B}" destId="{634513BA-9777-427F-9B09-13C9DCBDAF18}" srcOrd="0" destOrd="0" parTransId="{76D8D400-F5B9-459A-BC76-FE0E8E76DF78}" sibTransId="{34B89307-E1FF-4746-8BB4-448024F84A0D}"/>
    <dgm:cxn modelId="{3AAFC4DA-103F-4F4A-9D49-1C8029869BA2}" type="presOf" srcId="{7325BCE9-0D87-4DF9-B46E-983F40476C93}" destId="{D74B4786-39A4-4D7D-86EC-2939F14494A2}" srcOrd="0" destOrd="0" presId="urn:microsoft.com/office/officeart/2005/8/layout/chevron2"/>
    <dgm:cxn modelId="{914C0ADB-1EB1-454F-9091-B4CC71B65D35}" srcId="{5C1F8E95-0D29-460A-B3FA-CF1457DDE5BA}" destId="{6AF5D6E0-BED1-4ECB-9C1F-B7C677D54E6C}" srcOrd="0" destOrd="0" parTransId="{28B09727-601A-4A43-8317-27BAE4CABBE9}" sibTransId="{33E0249A-8206-43FA-9820-CDA96E066A62}"/>
    <dgm:cxn modelId="{5DC7D2E7-807C-4FB5-9211-AAC70A63FC36}" srcId="{7325BCE9-0D87-4DF9-B46E-983F40476C93}" destId="{14E60DBA-D59A-4A88-B592-016E8305AEF0}" srcOrd="1" destOrd="0" parTransId="{83523A17-EC22-4387-A540-A498C3691E4B}" sibTransId="{4D353C7C-966F-4C03-80FE-8DDBB0255951}"/>
    <dgm:cxn modelId="{792F09F2-BE1C-4905-AEE5-21E5B6F7FC27}" srcId="{F0CA0D65-D56D-463A-A579-ED797998D98F}" destId="{43A05B44-83E2-4FBD-B3E4-840BF23CF57A}" srcOrd="0" destOrd="0" parTransId="{2265D828-E97C-48E1-BD69-FC35A2B7138B}" sibTransId="{61BF1AB3-15C2-4F71-BBEA-4C1AF80F308D}"/>
    <dgm:cxn modelId="{78F633F5-7778-4E46-A91C-9E726F47DE62}" type="presOf" srcId="{D7646C73-D040-4FF0-B028-5858E23ACD68}" destId="{CA99C05F-FA59-4871-8632-4540CFE0047B}" srcOrd="0" destOrd="0" presId="urn:microsoft.com/office/officeart/2005/8/layout/chevron2"/>
    <dgm:cxn modelId="{6A2311F6-0DBB-40C5-AF95-4E670CC44C78}" srcId="{F0CA0D65-D56D-463A-A579-ED797998D98F}" destId="{7325BCE9-0D87-4DF9-B46E-983F40476C93}" srcOrd="1" destOrd="0" parTransId="{D8939A6C-B54F-4A57-B1B0-524E06E7B5FC}" sibTransId="{5ABC92BB-19D2-444B-A09A-2EB45B37523F}"/>
    <dgm:cxn modelId="{809096F6-D5FE-4421-8E34-A78E1825D922}" srcId="{43A05B44-83E2-4FBD-B3E4-840BF23CF57A}" destId="{BDC04CF4-8563-43F7-9740-2A6D984F624D}" srcOrd="0" destOrd="0" parTransId="{48D5FD26-935A-4BE2-B4C4-3A11660D82D1}" sibTransId="{9574B44B-1317-4591-A17F-BAE135B4EE4F}"/>
    <dgm:cxn modelId="{BF025605-4FAA-47A5-8912-DA36D4B7BCA2}" type="presParOf" srcId="{710FBA60-01EB-4B90-85D3-4AA144CA2C77}" destId="{90717D30-0488-4FD2-96E6-9AAE59F20FCB}" srcOrd="0" destOrd="0" presId="urn:microsoft.com/office/officeart/2005/8/layout/chevron2"/>
    <dgm:cxn modelId="{5A6CA9D3-3DB8-4857-8D0A-8D5D18880D82}" type="presParOf" srcId="{90717D30-0488-4FD2-96E6-9AAE59F20FCB}" destId="{DFF1ABDA-3DB4-4BEE-BC38-127AA970B82D}" srcOrd="0" destOrd="0" presId="urn:microsoft.com/office/officeart/2005/8/layout/chevron2"/>
    <dgm:cxn modelId="{A7112B40-3082-4E58-B936-9E6E9C1A4494}" type="presParOf" srcId="{90717D30-0488-4FD2-96E6-9AAE59F20FCB}" destId="{9D049364-BB63-4253-A094-169866FFD63E}" srcOrd="1" destOrd="0" presId="urn:microsoft.com/office/officeart/2005/8/layout/chevron2"/>
    <dgm:cxn modelId="{E5E0F6CA-BC4A-4D08-9369-5F6501C564B6}" type="presParOf" srcId="{710FBA60-01EB-4B90-85D3-4AA144CA2C77}" destId="{0188D0F6-6608-4E66-A3AA-D2CD64C57D09}" srcOrd="1" destOrd="0" presId="urn:microsoft.com/office/officeart/2005/8/layout/chevron2"/>
    <dgm:cxn modelId="{E2C1DA69-661C-4B4E-9851-AF391CD51DEF}" type="presParOf" srcId="{710FBA60-01EB-4B90-85D3-4AA144CA2C77}" destId="{73E3A154-3032-4408-ABFB-83794EAE6E41}" srcOrd="2" destOrd="0" presId="urn:microsoft.com/office/officeart/2005/8/layout/chevron2"/>
    <dgm:cxn modelId="{38285792-77DB-4DDA-9684-92E5D8D598C4}" type="presParOf" srcId="{73E3A154-3032-4408-ABFB-83794EAE6E41}" destId="{D74B4786-39A4-4D7D-86EC-2939F14494A2}" srcOrd="0" destOrd="0" presId="urn:microsoft.com/office/officeart/2005/8/layout/chevron2"/>
    <dgm:cxn modelId="{B4458890-CDDB-4CE3-9EFA-3B5178BE6A25}" type="presParOf" srcId="{73E3A154-3032-4408-ABFB-83794EAE6E41}" destId="{CA99C05F-FA59-4871-8632-4540CFE0047B}" srcOrd="1" destOrd="0" presId="urn:microsoft.com/office/officeart/2005/8/layout/chevron2"/>
    <dgm:cxn modelId="{92B91E7C-4544-4F8B-93B5-5ED21708BFF5}" type="presParOf" srcId="{710FBA60-01EB-4B90-85D3-4AA144CA2C77}" destId="{DCB30647-7BED-480F-8198-57FCD9E29B55}" srcOrd="3" destOrd="0" presId="urn:microsoft.com/office/officeart/2005/8/layout/chevron2"/>
    <dgm:cxn modelId="{DFE22023-9A47-442D-9B0A-688EDE1411F8}" type="presParOf" srcId="{710FBA60-01EB-4B90-85D3-4AA144CA2C77}" destId="{84A70C28-089F-44F3-9605-992DB9C9B093}" srcOrd="4" destOrd="0" presId="urn:microsoft.com/office/officeart/2005/8/layout/chevron2"/>
    <dgm:cxn modelId="{04D8509B-9DBF-4810-814D-45BD706B841F}" type="presParOf" srcId="{84A70C28-089F-44F3-9605-992DB9C9B093}" destId="{5061C3D9-DA7A-4F15-B6DE-8F4B26FEED69}" srcOrd="0" destOrd="0" presId="urn:microsoft.com/office/officeart/2005/8/layout/chevron2"/>
    <dgm:cxn modelId="{6164FB9B-1081-4AA2-BEA9-58807B9E9AA0}" type="presParOf" srcId="{84A70C28-089F-44F3-9605-992DB9C9B093}" destId="{C5B81B1A-40FC-4DF9-A28F-D0248EFA7AD2}" srcOrd="1" destOrd="0" presId="urn:microsoft.com/office/officeart/2005/8/layout/chevron2"/>
    <dgm:cxn modelId="{B3B1E3F8-BE68-4BF8-B0E2-8B2985B08BAA}" type="presParOf" srcId="{710FBA60-01EB-4B90-85D3-4AA144CA2C77}" destId="{CB10BCD4-8D4A-4A11-A25F-5B46E5F3B6E5}" srcOrd="5" destOrd="0" presId="urn:microsoft.com/office/officeart/2005/8/layout/chevron2"/>
    <dgm:cxn modelId="{B43B835F-66BF-4356-A839-0A7F818328CE}" type="presParOf" srcId="{710FBA60-01EB-4B90-85D3-4AA144CA2C77}" destId="{BF6E8C51-00FB-41F0-8119-9E298C579370}" srcOrd="6" destOrd="0" presId="urn:microsoft.com/office/officeart/2005/8/layout/chevron2"/>
    <dgm:cxn modelId="{EAD43D80-C427-4E25-9B21-2EFBD47130FE}" type="presParOf" srcId="{BF6E8C51-00FB-41F0-8119-9E298C579370}" destId="{390EBF42-3A11-47C0-8BA6-D50AB05CDBBE}" srcOrd="0" destOrd="0" presId="urn:microsoft.com/office/officeart/2005/8/layout/chevron2"/>
    <dgm:cxn modelId="{31CE9D5C-2D23-40C5-A1BB-DC1EE2DCD1C6}" type="presParOf" srcId="{BF6E8C51-00FB-41F0-8119-9E298C579370}" destId="{8A55A8BA-E4C1-4A5C-A4F3-C6CFAB4737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1ABDA-3DB4-4BEE-BC38-127AA970B82D}">
      <dsp:nvSpPr>
        <dsp:cNvPr id="0" name=""/>
        <dsp:cNvSpPr/>
      </dsp:nvSpPr>
      <dsp:spPr>
        <a:xfrm rot="5400000">
          <a:off x="-171166" y="174047"/>
          <a:ext cx="1141113" cy="798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DB creation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sp:txBody>
      <dsp:txXfrm rot="-5400000">
        <a:off x="2" y="402270"/>
        <a:ext cx="798779" cy="342334"/>
      </dsp:txXfrm>
    </dsp:sp>
    <dsp:sp modelId="{9D049364-BB63-4253-A094-169866FFD63E}">
      <dsp:nvSpPr>
        <dsp:cNvPr id="0" name=""/>
        <dsp:cNvSpPr/>
      </dsp:nvSpPr>
      <dsp:spPr>
        <a:xfrm rot="5400000">
          <a:off x="5137181" y="-4335521"/>
          <a:ext cx="742113" cy="9418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 used SSMS (Microsoft SQL server) for creation of Data Base (PMG_SQL_TASK)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Using the Table </a:t>
          </a:r>
          <a:r>
            <a:rPr lang="en-US" sz="1100" kern="1200">
              <a:hlinkClick xmlns:r="http://schemas.openxmlformats.org/officeDocument/2006/relationships" r:id="rId1"/>
            </a:rPr>
            <a:t>creation statements</a:t>
          </a:r>
          <a:r>
            <a:rPr lang="en-US" sz="1100" kern="1200"/>
            <a:t> from the given assessment, I created campaign_info, marketing_data, and website_revenue tables </a:t>
          </a:r>
          <a:endParaRPr lang="en-US" sz="1100" kern="1200" dirty="0"/>
        </a:p>
      </dsp:txBody>
      <dsp:txXfrm rot="-5400000">
        <a:off x="798780" y="39107"/>
        <a:ext cx="9382690" cy="669659"/>
      </dsp:txXfrm>
    </dsp:sp>
    <dsp:sp modelId="{D74B4786-39A4-4D7D-86EC-2939F14494A2}">
      <dsp:nvSpPr>
        <dsp:cNvPr id="0" name=""/>
        <dsp:cNvSpPr/>
      </dsp:nvSpPr>
      <dsp:spPr>
        <a:xfrm rot="5400000">
          <a:off x="-171166" y="1359166"/>
          <a:ext cx="1141113" cy="798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Data ingestion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sp:txBody>
      <dsp:txXfrm rot="-5400000">
        <a:off x="2" y="1587389"/>
        <a:ext cx="798779" cy="342334"/>
      </dsp:txXfrm>
    </dsp:sp>
    <dsp:sp modelId="{CA99C05F-FA59-4871-8632-4540CFE0047B}">
      <dsp:nvSpPr>
        <dsp:cNvPr id="0" name=""/>
        <dsp:cNvSpPr/>
      </dsp:nvSpPr>
      <dsp:spPr>
        <a:xfrm rot="5400000">
          <a:off x="4952264" y="-3150597"/>
          <a:ext cx="1111947" cy="9418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I used Tableau prep builder, ETL tool to ingest the data from CSV files(source system ) to the tables created in SSMS data base server (Target).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Imported CSV as a source  to the tableau prep builder then created a cleaning step for data validation then a connection is established between tableau prep and SQL server, then I loaded data to the Data base tables.  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</dsp:txBody>
      <dsp:txXfrm rot="-5400000">
        <a:off x="798780" y="1057168"/>
        <a:ext cx="9364636" cy="1003385"/>
      </dsp:txXfrm>
    </dsp:sp>
    <dsp:sp modelId="{5061C3D9-DA7A-4F15-B6DE-8F4B26FEED69}">
      <dsp:nvSpPr>
        <dsp:cNvPr id="0" name=""/>
        <dsp:cNvSpPr/>
      </dsp:nvSpPr>
      <dsp:spPr>
        <a:xfrm rot="5400000">
          <a:off x="-171166" y="2359174"/>
          <a:ext cx="1141113" cy="798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Analytical operation</a:t>
          </a:r>
          <a:endParaRPr lang="en-US" sz="115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sp:txBody>
      <dsp:txXfrm rot="-5400000">
        <a:off x="2" y="2587397"/>
        <a:ext cx="798779" cy="342334"/>
      </dsp:txXfrm>
    </dsp:sp>
    <dsp:sp modelId="{C5B81B1A-40FC-4DF9-A28F-D0248EFA7AD2}">
      <dsp:nvSpPr>
        <dsp:cNvPr id="0" name=""/>
        <dsp:cNvSpPr/>
      </dsp:nvSpPr>
      <dsp:spPr>
        <a:xfrm rot="5400000">
          <a:off x="5137376" y="-2150590"/>
          <a:ext cx="741723" cy="9418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Using joins, CTEs (common term expressions) and nested queries I solve the questions asked in the “SQL Challenge”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</dsp:txBody>
      <dsp:txXfrm rot="-5400000">
        <a:off x="798779" y="2224215"/>
        <a:ext cx="9382709" cy="669307"/>
      </dsp:txXfrm>
    </dsp:sp>
    <dsp:sp modelId="{390EBF42-3A11-47C0-8BA6-D50AB05CDBBE}">
      <dsp:nvSpPr>
        <dsp:cNvPr id="0" name=""/>
        <dsp:cNvSpPr/>
      </dsp:nvSpPr>
      <dsp:spPr>
        <a:xfrm rot="5400000">
          <a:off x="-171166" y="3359181"/>
          <a:ext cx="1141113" cy="798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Report Building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sp:txBody>
      <dsp:txXfrm rot="-5400000">
        <a:off x="2" y="3587404"/>
        <a:ext cx="798779" cy="342334"/>
      </dsp:txXfrm>
    </dsp:sp>
    <dsp:sp modelId="{8A55A8BA-E4C1-4A5C-A4F3-C6CFAB473747}">
      <dsp:nvSpPr>
        <dsp:cNvPr id="0" name=""/>
        <dsp:cNvSpPr/>
      </dsp:nvSpPr>
      <dsp:spPr>
        <a:xfrm rot="5400000">
          <a:off x="5137376" y="-1139872"/>
          <a:ext cx="741723" cy="9418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Tableau is used for the Visual reporting of the SQL queries asked in the challenge.</a:t>
          </a:r>
        </a:p>
      </dsp:txBody>
      <dsp:txXfrm rot="-5400000">
        <a:off x="798779" y="3234933"/>
        <a:ext cx="9382709" cy="669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4BBF9-7926-40EC-BB0B-D12B0C47C42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B4E56-BFB3-4312-8EC5-E0AB25CD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by functions are used to aggregate the impressions for each 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B4E56-BFB3-4312-8EC5-E0AB25CDF9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SQL query consolidates campaign performance data from two primary sources: </a:t>
            </a:r>
            <a:r>
              <a:rPr lang="en-US" dirty="0" err="1"/>
              <a:t>marketing_data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dirty="0" err="1"/>
              <a:t>website_revenue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Initially, it aggregates key metrics from </a:t>
            </a:r>
            <a:r>
              <a:rPr lang="en-US" dirty="0" err="1"/>
              <a:t>marketing_data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such as cost, impressions, and clicks for each campaign, pairing these metrics with their respective campaign names using a join operation with the </a:t>
            </a:r>
            <a:r>
              <a:rPr lang="en-US" dirty="0" err="1"/>
              <a:t>campaign_info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table, resulting in the intermediate </a:t>
            </a:r>
            <a:r>
              <a:rPr lang="en-US" dirty="0"/>
              <a:t>table_1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Concurrently, it computes the total revenue for each campaign from </a:t>
            </a:r>
            <a:r>
              <a:rPr lang="en-US" dirty="0" err="1"/>
              <a:t>website_revenue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again linking it with </a:t>
            </a:r>
            <a:r>
              <a:rPr lang="en-US" dirty="0" err="1"/>
              <a:t>campaign_info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naming, resulting in the intermediate </a:t>
            </a:r>
            <a:r>
              <a:rPr lang="en-US" dirty="0"/>
              <a:t>table_2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In the final segment of the query, these two intermediate tables are joined on their campaign IDs, creating a consolidated view that combines both marketing metrics and revenue for each campaign.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B4E56-BFB3-4312-8EC5-E0AB25CDF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4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3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3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6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2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4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2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9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11" r:id="rId4"/>
    <p:sldLayoutId id="2147483912" r:id="rId5"/>
    <p:sldLayoutId id="2147483917" r:id="rId6"/>
    <p:sldLayoutId id="2147483913" r:id="rId7"/>
    <p:sldLayoutId id="2147483914" r:id="rId8"/>
    <p:sldLayoutId id="2147483915" r:id="rId9"/>
    <p:sldLayoutId id="2147483916" r:id="rId10"/>
    <p:sldLayoutId id="214748391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harun-kumar-a385441a7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arunKouda/PMG_SQL_Challenge_tharun_kumar_kouda/blob/main/Question_3.sq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TharunKouda/PMG_SQL_Challenge_tharun_kumar_kouda/blob/main/PMG_SQL_CHALLENGE_tableau.twb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harunKouda/PMG_SQL_Challenge_tharun_kumar_kouda/blob/main/Question_4.sq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TharunKouda/PMG_SQL_Challenge_tharun_kumar_kouda/blob/main/PMG_SQL_CHALLENGE_tableau.twb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TharunKouda/PMG_SQL_Challenge_tharun_kumar_kouda/blob/main/Question_5.sq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TharunKouda/PMG_SQL_Challenge_tharun_kumar_kouda/blob/main/Question_5.sq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TharunKouda/PMG_SQL_Challenge_tharun_kumar_kouda/blob/main/PMG_SQL_CHALLENGE_tableau.twb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TharunKouda/PMG_SQL_Challenge_tharun_kumar_kouda/blob/main/Question_6_bonus.sq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TharunKouda/PMG_SQL_Challenge_tharun_kumar_kouda/blob/main/Question_6_bonus.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TharunKouda/PMG_SQL_Challenge_tharun_kumar_kouda/blob/main/PMG_SQL_CHALLENGE_tableau.twb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harunKouda/PMG_SQL_Challenge_tharun_kumar_kouda/blob/main/Data_base_creation.sq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harunKouda/PMG_SQL_Challenge_tharun_kumar_kouda/blob/main/Data_transfer.tfl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arunKouda/PMG_SQL_Challenge_tharun_kumar_kouda/blob/main/Question_1.sq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harunKouda/PMG_SQL_Challenge_tharun_kumar_kouda/blob/main/PMG_SQL_CHALLENGE_tableau.twb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harunKouda/PMG_SQL_Challenge_tharun_kumar_kouda/blob/main/Question_1.sq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harunKouda/PMG_SQL_Challenge_tharun_kumar_kouda/blob/main/Question_2.sq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harunKouda/PMG_SQL_Challenge_tharun_kumar_kouda/blob/main/PMG_SQL_CHALLENGE_tableau.twb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arunKouda/PMG_SQL_Challenge_tharun_kumar_kouda/blob/main/OH_third_H_revenue_state.s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966A4229-49E0-04B9-9BC4-62DD6736F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9" r="15415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A3AB6-F510-2C57-38C4-1123D907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3076368"/>
            <a:ext cx="6666980" cy="1044184"/>
          </a:xfrm>
        </p:spPr>
        <p:txBody>
          <a:bodyPr anchor="b">
            <a:normAutofit fontScale="90000"/>
          </a:bodyPr>
          <a:lstStyle/>
          <a:p>
            <a:r>
              <a:rPr lang="en-US" sz="4000" b="1" dirty="0">
                <a:solidFill>
                  <a:srgbClr val="1F2328"/>
                </a:solidFill>
                <a:latin typeface="-apple-system"/>
              </a:rPr>
              <a:t>PMG SQL Challenge</a:t>
            </a:r>
            <a:br>
              <a:rPr lang="en-US" sz="4000" b="1" dirty="0">
                <a:solidFill>
                  <a:srgbClr val="1F2328"/>
                </a:solidFill>
                <a:latin typeface="-apple-system"/>
              </a:rPr>
            </a:br>
            <a:endParaRPr lang="en-US" sz="4000" b="1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3E71-ABBE-C7EB-37DE-E8EF1693A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1" y="4528887"/>
            <a:ext cx="6666980" cy="117220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Tharun kumar kouda</a:t>
            </a:r>
          </a:p>
          <a:p>
            <a:r>
              <a:rPr lang="en-US" dirty="0"/>
              <a:t>5086155928, </a:t>
            </a:r>
            <a:r>
              <a:rPr lang="en-US" dirty="0" err="1">
                <a:hlinkClick r:id="rId3"/>
              </a:rPr>
              <a:t>Tharun_linkedin</a:t>
            </a:r>
            <a:endParaRPr lang="en-US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07598-2964-143D-3D36-9379A25DA399}"/>
              </a:ext>
            </a:extLst>
          </p:cNvPr>
          <p:cNvSpPr txBox="1"/>
          <p:nvPr/>
        </p:nvSpPr>
        <p:spPr>
          <a:xfrm>
            <a:off x="3048610" y="3246163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F2328"/>
                </a:solidFill>
                <a:latin typeface="-apple-system"/>
              </a:rPr>
              <a:t>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6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3.Write a query that shows total cost, impressions, clicks, and revenue of each campaign. Make sure to include the campaign name in the output.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3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5"/>
            <a:ext cx="5200708" cy="205697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6389609" y="2350576"/>
            <a:ext cx="55686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table_1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[cost]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[impressions]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TotalImpressions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[clicks]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TotalClicks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md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campaign_info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table_2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revenue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website_revenue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campaign_info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TotalImpressions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TotalClicks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Total_Revenue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table_2 t2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table_1 t1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t2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CampaignID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841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3.Write a query that shows total cost, impressions, clicks, and revenue of each campaign. Make sure to include the campaign name in the output.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0" y="2428314"/>
            <a:ext cx="10601811" cy="293196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1188900" y="5715138"/>
            <a:ext cx="10601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above chart shows the KPI of the campaign that is cost, impressions, clicks and revenue generated. From the chart it is evident that campaign 3 is the highest revenue generated  campaign.</a:t>
            </a:r>
          </a:p>
        </p:txBody>
      </p:sp>
    </p:spTree>
    <p:extLst>
      <p:ext uri="{BB962C8B-B14F-4D97-AF65-F5344CB8AC3E}">
        <p14:creationId xmlns:p14="http://schemas.microsoft.com/office/powerpoint/2010/main" val="271333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4. Write a query to get the number of conversions of Campaign5 by state. Which state generated the most conversions for this campaign?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205472" y="2553005"/>
            <a:ext cx="427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output we can see that Georgia state has the highest conversions for the “campaign-5”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2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4. Write a query to get the number of conversions of Campaign5 by state. Which state generated the most conversions for this campaign?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205472" y="2553005"/>
            <a:ext cx="4279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bar graph shows the number of conversions made</a:t>
            </a:r>
          </a:p>
        </p:txBody>
      </p:sp>
    </p:spTree>
    <p:extLst>
      <p:ext uri="{BB962C8B-B14F-4D97-AF65-F5344CB8AC3E}">
        <p14:creationId xmlns:p14="http://schemas.microsoft.com/office/powerpoint/2010/main" val="340522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5.In your opinion, which campaign was the most efficient, and why?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20566-BB6E-DBC7-526E-0857F126C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28" y="2391770"/>
            <a:ext cx="10014857" cy="376954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solve this question, I used two KPIs t decide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Return on Investment (ROI)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 %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:It indicates how much revenue you earn for each dollar spent. A higher ROI indicates a more efficient campaign.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              ROI=(Total Revenue−Total Cost)/Total Cost​</a:t>
            </a:r>
            <a:r>
              <a:rPr lang="en-US" b="0" dirty="0">
                <a:solidFill>
                  <a:srgbClr val="374151"/>
                </a:solidFill>
                <a:latin typeface="KaTeX_Main"/>
              </a:rPr>
              <a:t>*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100 %.</a:t>
            </a:r>
          </a:p>
          <a:p>
            <a:r>
              <a:rPr lang="en-US" b="0" dirty="0">
                <a:solidFill>
                  <a:srgbClr val="374151"/>
                </a:solidFill>
                <a:latin typeface="KaTeX_Main"/>
              </a:rPr>
              <a:t>2. </a:t>
            </a:r>
            <a:r>
              <a:rPr lang="en-US" b="1" i="0" dirty="0">
                <a:effectLst/>
                <a:latin typeface="Söhne"/>
              </a:rPr>
              <a:t>Cost Per Acquisition (CPA)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It is calculated as the total cost of the campaign divided by the number of conversions. A lower CPA indicates higher efficiency, as it means you're spending less for each conversion</a:t>
            </a:r>
          </a:p>
          <a:p>
            <a:r>
              <a:rPr lang="en-US" dirty="0">
                <a:effectLst/>
              </a:rPr>
              <a:t>             CPA=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Total Cost/Total Conversions.​</a:t>
            </a:r>
            <a:b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</a:br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5.In your opinion, which campaign was the most efficient, and why?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388122"/>
            <a:ext cx="4480233" cy="222552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6030686" y="2244358"/>
            <a:ext cx="59218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CampaignCPA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NULLIF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conversions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CPA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campaign_info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md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revenue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website_revenue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NULLIF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100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ROI_Percentage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CampaignCPA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md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ROI_Percentage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CPA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 Prioritize higher ROI and then lower CPA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334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5.In your opinion, which campaign was the most efficient, and why?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388122"/>
            <a:ext cx="4480233" cy="222552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9B0E71-68A9-32C5-CF6E-841C1BCACB9E}"/>
              </a:ext>
            </a:extLst>
          </p:cNvPr>
          <p:cNvSpPr txBox="1"/>
          <p:nvPr/>
        </p:nvSpPr>
        <p:spPr>
          <a:xfrm>
            <a:off x="5882566" y="240233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result you can see that “campaign-5” is having the highest ROI percentage of 7706.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consider the Cost per acquisition “campaign-4” is having the lowest CPA, so we can consider “campaign-4” is the better campaign.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business requirements we have to choose KPI to be considered.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5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5.In your opinion, which campaign was the most efficient, and why?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388121"/>
            <a:ext cx="7858846" cy="390382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9047747" y="2388119"/>
            <a:ext cx="27276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following Tree graph shows the ROI percentage for each campaign.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the graph it is evident that the campaign-5 is having the highest ROI and campaign-1 is having the lowest ROI.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most efficient one will be the campaign-5 and least efficient is campaign-1</a:t>
            </a:r>
          </a:p>
        </p:txBody>
      </p:sp>
    </p:spTree>
    <p:extLst>
      <p:ext uri="{BB962C8B-B14F-4D97-AF65-F5344CB8AC3E}">
        <p14:creationId xmlns:p14="http://schemas.microsoft.com/office/powerpoint/2010/main" val="379210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6.Write a query that showcases the best day of the week (e.g., Sunday, Monday, Tuesday, etc.) to run ads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5"/>
            <a:ext cx="5200708" cy="177357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6507736" y="2244357"/>
            <a:ext cx="49771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DaywiseData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DayOfWeek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conversions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TotalConversions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md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DaywiseRevenue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DayOfWeek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revenue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website_revenue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DayOfWeek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TotalConversions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TotalConversions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CPA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NULLIF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100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ROI_Percentage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DaywiseData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dd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DaywiseRevenue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DayOfWeek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DayOfWeek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ROI_Percentage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90220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6.Write a query that showcases the best day of the week (e.g., Sunday, Monday, Tuesday, etc.) to run ads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388122"/>
            <a:ext cx="4480233" cy="222552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9B0E71-68A9-32C5-CF6E-841C1BCACB9E}"/>
              </a:ext>
            </a:extLst>
          </p:cNvPr>
          <p:cNvSpPr txBox="1"/>
          <p:nvPr/>
        </p:nvSpPr>
        <p:spPr>
          <a:xfrm>
            <a:off x="5882566" y="240233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result you can see that “Friday” is having the highest ROI percentage of 14962.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consider the Cost per acquisition “Friday” is having the lowest CPA, so we can consider “Friday” is the better campaign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per the result </a:t>
            </a:r>
            <a:r>
              <a:rPr lang="en-US" dirty="0">
                <a:highlight>
                  <a:srgbClr val="FFFF00"/>
                </a:highlight>
              </a:rPr>
              <a:t>“ Friday”</a:t>
            </a:r>
            <a:r>
              <a:rPr lang="en-US" dirty="0"/>
              <a:t> is the most efficient day to conduct the campaigns.</a:t>
            </a:r>
          </a:p>
        </p:txBody>
      </p:sp>
    </p:spTree>
    <p:extLst>
      <p:ext uri="{BB962C8B-B14F-4D97-AF65-F5344CB8AC3E}">
        <p14:creationId xmlns:p14="http://schemas.microsoft.com/office/powerpoint/2010/main" val="221570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Approach to the SQL challenge</a:t>
            </a:r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BFED8E-D65A-CDD7-AC63-4F95188B4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053827"/>
              </p:ext>
            </p:extLst>
          </p:nvPr>
        </p:nvGraphicFramePr>
        <p:xfrm>
          <a:off x="1331366" y="2244357"/>
          <a:ext cx="10217697" cy="4332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897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source configuration in tableau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553" y="4044166"/>
            <a:ext cx="4480233" cy="134771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9B0E71-68A9-32C5-CF6E-841C1BCACB9E}"/>
              </a:ext>
            </a:extLst>
          </p:cNvPr>
          <p:cNvSpPr txBox="1"/>
          <p:nvPr/>
        </p:nvSpPr>
        <p:spPr>
          <a:xfrm>
            <a:off x="5882566" y="240233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is the image how the csv files are joined to solve the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“id” from campaign info file is equated to campaign id of marketing performance csv file.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one to one cardinal relation is established between the campaign id for website revenue and campaign info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441DE81A-CF12-817C-2095-6CB3418BA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553" y="2716991"/>
            <a:ext cx="4480232" cy="10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9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Magnifying glass on clear background">
            <a:extLst>
              <a:ext uri="{FF2B5EF4-FFF2-40B4-BE49-F238E27FC236}">
                <a16:creationId xmlns:a16="http://schemas.microsoft.com/office/drawing/2014/main" id="{A4BA93E7-4E11-E44C-47DB-B0C075FCA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DFA21-D1A5-3CEF-4F45-974881DF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 cap="all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548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 Creation.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8901" y="2450085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205472" y="2553005"/>
            <a:ext cx="4279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SQL script provided in the challenge statement, the following “</a:t>
            </a:r>
            <a:r>
              <a:rPr lang="en-US" dirty="0" err="1"/>
              <a:t>PMG_SQL_Task</a:t>
            </a:r>
            <a:r>
              <a:rPr lang="en-US" dirty="0"/>
              <a:t>” data base is created then </a:t>
            </a:r>
            <a:r>
              <a:rPr lang="en-US" dirty="0" err="1"/>
              <a:t>Campaign_info</a:t>
            </a:r>
            <a:r>
              <a:rPr lang="en-US" dirty="0"/>
              <a:t>, </a:t>
            </a:r>
            <a:r>
              <a:rPr lang="en-US" dirty="0" err="1"/>
              <a:t>marketing_data</a:t>
            </a:r>
            <a:r>
              <a:rPr lang="en-US" dirty="0"/>
              <a:t>, and </a:t>
            </a:r>
            <a:r>
              <a:rPr lang="en-US" dirty="0" err="1"/>
              <a:t>Website_revenue</a:t>
            </a:r>
            <a:r>
              <a:rPr lang="en-US" dirty="0"/>
              <a:t> tables are created.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2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 Flow from CSV files to SSMS DB servers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8667" y="2350548"/>
            <a:ext cx="9042172" cy="4301636"/>
          </a:xfrm>
        </p:spPr>
      </p:pic>
    </p:spTree>
    <p:extLst>
      <p:ext uri="{BB962C8B-B14F-4D97-AF65-F5344CB8AC3E}">
        <p14:creationId xmlns:p14="http://schemas.microsoft.com/office/powerpoint/2010/main" val="261558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1. Write a query to get the sum of impressions by day.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3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6664147" y="2553005"/>
            <a:ext cx="48207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[impressions]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TotalImpressions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PMG_SQL_Task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1.Write a query to get the sum of impressions by day.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944996" cy="389014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543800" y="2553006"/>
            <a:ext cx="3941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image shows the Impression for each day of the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8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1. Write a query to get the sum of impressions by day.(alternative solution)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944996" cy="389014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543800" y="2553006"/>
            <a:ext cx="3941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DayName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Convert datetime to date to group by days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[impressions]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TotalImpressions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6859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2. Write a query to get the top three revenue-generating states in order of best to worst. How much revenue did the third best state generate?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205472" y="2553005"/>
            <a:ext cx="4279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Ohio is the third best revenue collected state.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 [state]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[revenue]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PMG_SQL_Task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website_revenue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[state]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704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2. Write a query to get the top three revenue-generating states in order of best to worst. How much revenue did the third best state generate?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205472" y="2553005"/>
            <a:ext cx="4279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Geo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 Heat map showing the revenue generated, from the image it is evident that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ohio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is the third best revenue collected state.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link for </a:t>
            </a:r>
            <a:r>
              <a:rPr lang="en-US" dirty="0" err="1">
                <a:hlinkClick r:id="rId4"/>
              </a:rPr>
              <a:t>sql</a:t>
            </a:r>
            <a:r>
              <a:rPr lang="en-US" dirty="0">
                <a:hlinkClick r:id="rId4"/>
              </a:rPr>
              <a:t> script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1715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1887</Words>
  <Application>Microsoft Office PowerPoint</Application>
  <PresentationFormat>Widescreen</PresentationFormat>
  <Paragraphs>169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Meiryo</vt:lpstr>
      <vt:lpstr>-apple-system</vt:lpstr>
      <vt:lpstr>Arial</vt:lpstr>
      <vt:lpstr>Calibri</vt:lpstr>
      <vt:lpstr>Consolas</vt:lpstr>
      <vt:lpstr>Corbel</vt:lpstr>
      <vt:lpstr>KaTeX_Main</vt:lpstr>
      <vt:lpstr>Söhne</vt:lpstr>
      <vt:lpstr>ShojiVTI</vt:lpstr>
      <vt:lpstr>PMG SQL Challenge </vt:lpstr>
      <vt:lpstr>Approach to the SQL challenge</vt:lpstr>
      <vt:lpstr>Database Creation.</vt:lpstr>
      <vt:lpstr>Data Flow from CSV files to SSMS DB servers</vt:lpstr>
      <vt:lpstr>1. Write a query to get the sum of impressions by day.</vt:lpstr>
      <vt:lpstr>1.Write a query to get the sum of impressions by day.</vt:lpstr>
      <vt:lpstr>1. Write a query to get the sum of impressions by day.(alternative solution)</vt:lpstr>
      <vt:lpstr>2. Write a query to get the top three revenue-generating states in order of best to worst. How much revenue did the third best state generate?</vt:lpstr>
      <vt:lpstr>2. Write a query to get the top three revenue-generating states in order of best to worst. How much revenue did the third best state generate?</vt:lpstr>
      <vt:lpstr>3.Write a query that shows total cost, impressions, clicks, and revenue of each campaign. Make sure to include the campaign name in the output.</vt:lpstr>
      <vt:lpstr>3.Write a query that shows total cost, impressions, clicks, and revenue of each campaign. Make sure to include the campaign name in the output.</vt:lpstr>
      <vt:lpstr>4. Write a query to get the number of conversions of Campaign5 by state. Which state generated the most conversions for this campaign?</vt:lpstr>
      <vt:lpstr>4. Write a query to get the number of conversions of Campaign5 by state. Which state generated the most conversions for this campaign?</vt:lpstr>
      <vt:lpstr>5.In your opinion, which campaign was the most efficient, and why?</vt:lpstr>
      <vt:lpstr>5.In your opinion, which campaign was the most efficient, and why?</vt:lpstr>
      <vt:lpstr>5.In your opinion, which campaign was the most efficient, and why?</vt:lpstr>
      <vt:lpstr>5.In your opinion, which campaign was the most efficient, and why?</vt:lpstr>
      <vt:lpstr>6.Write a query that showcases the best day of the week (e.g., Sunday, Monday, Tuesday, etc.) to run ads</vt:lpstr>
      <vt:lpstr>6.Write a query that showcases the best day of the week (e.g., Sunday, Monday, Tuesday, etc.) to run ads</vt:lpstr>
      <vt:lpstr>Data source configuration in tableau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PMG SQL Challenge </dc:title>
  <dc:creator>Kouda, Tharun Kumar</dc:creator>
  <cp:lastModifiedBy>Kouda, Tharun Kumar</cp:lastModifiedBy>
  <cp:revision>4</cp:revision>
  <dcterms:created xsi:type="dcterms:W3CDTF">2023-08-29T21:32:26Z</dcterms:created>
  <dcterms:modified xsi:type="dcterms:W3CDTF">2023-08-30T01:20:02Z</dcterms:modified>
</cp:coreProperties>
</file>