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6" r:id="rId2"/>
    <p:sldId id="263" r:id="rId3"/>
    <p:sldId id="265" r:id="rId4"/>
    <p:sldId id="262"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F4C5F9-A93A-4ACD-8F1C-747F712D4CC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6A632D3-C47E-4599-A55B-7D3B5971F46E}">
      <dgm:prSet/>
      <dgm:spPr/>
      <dgm:t>
        <a:bodyPr/>
        <a:lstStyle/>
        <a:p>
          <a:r>
            <a:rPr lang="en-US" i="0"/>
            <a:t>NAME_EDUCATION_TYPE: Academic degree has less defaults.</a:t>
          </a:r>
          <a:endParaRPr lang="en-US"/>
        </a:p>
      </dgm:t>
    </dgm:pt>
    <dgm:pt modelId="{760FB339-1C01-4096-AFF2-3D258011FC96}" type="parTrans" cxnId="{119CD806-DE40-4D89-9031-19C40460D028}">
      <dgm:prSet/>
      <dgm:spPr/>
      <dgm:t>
        <a:bodyPr/>
        <a:lstStyle/>
        <a:p>
          <a:endParaRPr lang="en-US"/>
        </a:p>
      </dgm:t>
    </dgm:pt>
    <dgm:pt modelId="{6D8476B5-3544-4F08-9BCD-716718BBD278}" type="sibTrans" cxnId="{119CD806-DE40-4D89-9031-19C40460D028}">
      <dgm:prSet/>
      <dgm:spPr/>
      <dgm:t>
        <a:bodyPr/>
        <a:lstStyle/>
        <a:p>
          <a:endParaRPr lang="en-US"/>
        </a:p>
      </dgm:t>
    </dgm:pt>
    <dgm:pt modelId="{32D28381-8466-4386-9675-BDFA0960681E}">
      <dgm:prSet/>
      <dgm:spPr/>
      <dgm:t>
        <a:bodyPr/>
        <a:lstStyle/>
        <a:p>
          <a:r>
            <a:rPr lang="en-US" i="0"/>
            <a:t>NAME_INCOME_TYPE: Student and Businessmen have no defaults.</a:t>
          </a:r>
          <a:endParaRPr lang="en-US"/>
        </a:p>
      </dgm:t>
    </dgm:pt>
    <dgm:pt modelId="{59295BFF-575B-4987-AC1A-52D00C9B741B}" type="parTrans" cxnId="{51EC3298-A938-451E-9526-764F51E3CEB8}">
      <dgm:prSet/>
      <dgm:spPr/>
      <dgm:t>
        <a:bodyPr/>
        <a:lstStyle/>
        <a:p>
          <a:endParaRPr lang="en-US"/>
        </a:p>
      </dgm:t>
    </dgm:pt>
    <dgm:pt modelId="{C6DC93D5-493C-4292-AADA-D409739A870C}" type="sibTrans" cxnId="{51EC3298-A938-451E-9526-764F51E3CEB8}">
      <dgm:prSet/>
      <dgm:spPr/>
      <dgm:t>
        <a:bodyPr/>
        <a:lstStyle/>
        <a:p>
          <a:endParaRPr lang="en-US"/>
        </a:p>
      </dgm:t>
    </dgm:pt>
    <dgm:pt modelId="{8CF7C4D8-1ADD-4E27-98B1-100438785857}">
      <dgm:prSet/>
      <dgm:spPr/>
      <dgm:t>
        <a:bodyPr/>
        <a:lstStyle/>
        <a:p>
          <a:r>
            <a:rPr lang="en-US" i="0"/>
            <a:t>REGION_RATING_CLIENT: RATING 1 is safer.</a:t>
          </a:r>
          <a:endParaRPr lang="en-US"/>
        </a:p>
      </dgm:t>
    </dgm:pt>
    <dgm:pt modelId="{F291F64A-69CD-4C36-A501-0C8218D8D7F6}" type="parTrans" cxnId="{FE927178-244D-4749-8AB4-56978C518F20}">
      <dgm:prSet/>
      <dgm:spPr/>
      <dgm:t>
        <a:bodyPr/>
        <a:lstStyle/>
        <a:p>
          <a:endParaRPr lang="en-US"/>
        </a:p>
      </dgm:t>
    </dgm:pt>
    <dgm:pt modelId="{B5F0D66C-AF73-4549-8E16-3C7570ADDCA8}" type="sibTrans" cxnId="{FE927178-244D-4749-8AB4-56978C518F20}">
      <dgm:prSet/>
      <dgm:spPr/>
      <dgm:t>
        <a:bodyPr/>
        <a:lstStyle/>
        <a:p>
          <a:endParaRPr lang="en-US"/>
        </a:p>
      </dgm:t>
    </dgm:pt>
    <dgm:pt modelId="{12F6A16C-FAC0-4F86-A665-4124704AE572}">
      <dgm:prSet/>
      <dgm:spPr/>
      <dgm:t>
        <a:bodyPr/>
        <a:lstStyle/>
        <a:p>
          <a:r>
            <a:rPr lang="en-US" i="0"/>
            <a:t>ORGANIZATION_TYPE: Clients with Trade Type 4 and 5 and Industry type 8 have defaulted less than 3%</a:t>
          </a:r>
          <a:endParaRPr lang="en-US"/>
        </a:p>
      </dgm:t>
    </dgm:pt>
    <dgm:pt modelId="{50109945-C7C3-48F3-A4AE-1947A7E600D8}" type="parTrans" cxnId="{FA84750A-7FC2-48BC-90F4-7C918639D9B8}">
      <dgm:prSet/>
      <dgm:spPr/>
      <dgm:t>
        <a:bodyPr/>
        <a:lstStyle/>
        <a:p>
          <a:endParaRPr lang="en-US"/>
        </a:p>
      </dgm:t>
    </dgm:pt>
    <dgm:pt modelId="{B5C154C7-D901-4856-965B-F7F8156600CE}" type="sibTrans" cxnId="{FA84750A-7FC2-48BC-90F4-7C918639D9B8}">
      <dgm:prSet/>
      <dgm:spPr/>
      <dgm:t>
        <a:bodyPr/>
        <a:lstStyle/>
        <a:p>
          <a:endParaRPr lang="en-US"/>
        </a:p>
      </dgm:t>
    </dgm:pt>
    <dgm:pt modelId="{991F96E1-3E10-4BA3-B3BA-ED38672A730F}">
      <dgm:prSet/>
      <dgm:spPr/>
      <dgm:t>
        <a:bodyPr/>
        <a:lstStyle/>
        <a:p>
          <a:r>
            <a:rPr lang="en-US" i="0"/>
            <a:t>DAYS_BIRTH: People above age of 50 have low probability of defaulting</a:t>
          </a:r>
          <a:endParaRPr lang="en-US"/>
        </a:p>
      </dgm:t>
    </dgm:pt>
    <dgm:pt modelId="{A179A440-2987-4C50-936D-AFBF42FDB49F}" type="parTrans" cxnId="{73768F1E-BF48-4E19-A9DA-B2BAB76D9513}">
      <dgm:prSet/>
      <dgm:spPr/>
      <dgm:t>
        <a:bodyPr/>
        <a:lstStyle/>
        <a:p>
          <a:endParaRPr lang="en-US"/>
        </a:p>
      </dgm:t>
    </dgm:pt>
    <dgm:pt modelId="{16926736-451C-42A9-BAF4-C470B790E5ED}" type="sibTrans" cxnId="{73768F1E-BF48-4E19-A9DA-B2BAB76D9513}">
      <dgm:prSet/>
      <dgm:spPr/>
      <dgm:t>
        <a:bodyPr/>
        <a:lstStyle/>
        <a:p>
          <a:endParaRPr lang="en-US"/>
        </a:p>
      </dgm:t>
    </dgm:pt>
    <dgm:pt modelId="{4D7B1048-AEA4-49AB-B74B-8E5EBA0917AE}">
      <dgm:prSet/>
      <dgm:spPr/>
      <dgm:t>
        <a:bodyPr/>
        <a:lstStyle/>
        <a:p>
          <a:r>
            <a:rPr lang="en-US" i="0"/>
            <a:t>DAYS_EMPLOYED: Clients with 40+ year experience having less than 1% default rate</a:t>
          </a:r>
          <a:endParaRPr lang="en-US"/>
        </a:p>
      </dgm:t>
    </dgm:pt>
    <dgm:pt modelId="{D8A60334-FFF4-4A78-BB90-A43444575476}" type="parTrans" cxnId="{3CAA056C-AAA7-403C-98EB-B8EFEC9886C6}">
      <dgm:prSet/>
      <dgm:spPr/>
      <dgm:t>
        <a:bodyPr/>
        <a:lstStyle/>
        <a:p>
          <a:endParaRPr lang="en-US"/>
        </a:p>
      </dgm:t>
    </dgm:pt>
    <dgm:pt modelId="{3AC293E5-4F99-47F1-8A75-410101FCEDF8}" type="sibTrans" cxnId="{3CAA056C-AAA7-403C-98EB-B8EFEC9886C6}">
      <dgm:prSet/>
      <dgm:spPr/>
      <dgm:t>
        <a:bodyPr/>
        <a:lstStyle/>
        <a:p>
          <a:endParaRPr lang="en-US"/>
        </a:p>
      </dgm:t>
    </dgm:pt>
    <dgm:pt modelId="{F3B57347-3EAA-4202-B7F4-D468EE8C964D}">
      <dgm:prSet/>
      <dgm:spPr/>
      <dgm:t>
        <a:bodyPr/>
        <a:lstStyle/>
        <a:p>
          <a:r>
            <a:rPr lang="en-US" i="0"/>
            <a:t>AMT_INCOME_TOTAL:Applicant with Income more than 700,000 are less likely to default</a:t>
          </a:r>
          <a:endParaRPr lang="en-US"/>
        </a:p>
      </dgm:t>
    </dgm:pt>
    <dgm:pt modelId="{19A7F52B-81F1-4F20-80C2-F22685A97C2D}" type="parTrans" cxnId="{C9B51007-9B4E-4748-9E4D-02875DF37E69}">
      <dgm:prSet/>
      <dgm:spPr/>
      <dgm:t>
        <a:bodyPr/>
        <a:lstStyle/>
        <a:p>
          <a:endParaRPr lang="en-US"/>
        </a:p>
      </dgm:t>
    </dgm:pt>
    <dgm:pt modelId="{EAB98F8F-1231-4B90-B2DC-E5B521B426C4}" type="sibTrans" cxnId="{C9B51007-9B4E-4748-9E4D-02875DF37E69}">
      <dgm:prSet/>
      <dgm:spPr/>
      <dgm:t>
        <a:bodyPr/>
        <a:lstStyle/>
        <a:p>
          <a:endParaRPr lang="en-US"/>
        </a:p>
      </dgm:t>
    </dgm:pt>
    <dgm:pt modelId="{54527714-B5BC-4D9B-B97F-633C330F8B6E}">
      <dgm:prSet/>
      <dgm:spPr/>
      <dgm:t>
        <a:bodyPr/>
        <a:lstStyle/>
        <a:p>
          <a:r>
            <a:rPr lang="en-US" i="0"/>
            <a:t>NAME_CASH_LOAN_PURPOSE: Loans bought for Hobby, Buying garage are being repayed mostly.</a:t>
          </a:r>
          <a:endParaRPr lang="en-US"/>
        </a:p>
      </dgm:t>
    </dgm:pt>
    <dgm:pt modelId="{330888CD-586E-4BE3-A50A-4475412BD80C}" type="parTrans" cxnId="{B470A6E4-1468-4A29-8582-D51C184EA7A0}">
      <dgm:prSet/>
      <dgm:spPr/>
      <dgm:t>
        <a:bodyPr/>
        <a:lstStyle/>
        <a:p>
          <a:endParaRPr lang="en-US"/>
        </a:p>
      </dgm:t>
    </dgm:pt>
    <dgm:pt modelId="{F8EA3434-892B-4AD6-86AD-4D884BA8A18F}" type="sibTrans" cxnId="{B470A6E4-1468-4A29-8582-D51C184EA7A0}">
      <dgm:prSet/>
      <dgm:spPr/>
      <dgm:t>
        <a:bodyPr/>
        <a:lstStyle/>
        <a:p>
          <a:endParaRPr lang="en-US"/>
        </a:p>
      </dgm:t>
    </dgm:pt>
    <dgm:pt modelId="{AB68C07E-A767-4A39-99F2-184918032DE4}">
      <dgm:prSet/>
      <dgm:spPr/>
      <dgm:t>
        <a:bodyPr/>
        <a:lstStyle/>
        <a:p>
          <a:r>
            <a:rPr lang="en-US" i="0"/>
            <a:t>CNT_CHILDREN: People with zero to two children tend to repay the loans.</a:t>
          </a:r>
          <a:endParaRPr lang="en-US"/>
        </a:p>
      </dgm:t>
    </dgm:pt>
    <dgm:pt modelId="{ED889A32-206F-4289-876B-2186B3AF4192}" type="parTrans" cxnId="{6CAFA0DE-0004-4F35-BFE5-CE629219C1E3}">
      <dgm:prSet/>
      <dgm:spPr/>
      <dgm:t>
        <a:bodyPr/>
        <a:lstStyle/>
        <a:p>
          <a:endParaRPr lang="en-US"/>
        </a:p>
      </dgm:t>
    </dgm:pt>
    <dgm:pt modelId="{91ED50DD-7492-49EA-8380-9745644FE845}" type="sibTrans" cxnId="{6CAFA0DE-0004-4F35-BFE5-CE629219C1E3}">
      <dgm:prSet/>
      <dgm:spPr/>
      <dgm:t>
        <a:bodyPr/>
        <a:lstStyle/>
        <a:p>
          <a:endParaRPr lang="en-US"/>
        </a:p>
      </dgm:t>
    </dgm:pt>
    <dgm:pt modelId="{46ED99DB-43E8-46DB-958D-B1414150261D}" type="pres">
      <dgm:prSet presAssocID="{1EF4C5F9-A93A-4ACD-8F1C-747F712D4CCC}" presName="linear" presStyleCnt="0">
        <dgm:presLayoutVars>
          <dgm:animLvl val="lvl"/>
          <dgm:resizeHandles val="exact"/>
        </dgm:presLayoutVars>
      </dgm:prSet>
      <dgm:spPr/>
    </dgm:pt>
    <dgm:pt modelId="{8DA421D6-3D09-4CA0-A9DD-39043DC60904}" type="pres">
      <dgm:prSet presAssocID="{06A632D3-C47E-4599-A55B-7D3B5971F46E}" presName="parentText" presStyleLbl="node1" presStyleIdx="0" presStyleCnt="9">
        <dgm:presLayoutVars>
          <dgm:chMax val="0"/>
          <dgm:bulletEnabled val="1"/>
        </dgm:presLayoutVars>
      </dgm:prSet>
      <dgm:spPr/>
    </dgm:pt>
    <dgm:pt modelId="{463D3CC7-8AA7-4455-A829-9DB4DE868F92}" type="pres">
      <dgm:prSet presAssocID="{6D8476B5-3544-4F08-9BCD-716718BBD278}" presName="spacer" presStyleCnt="0"/>
      <dgm:spPr/>
    </dgm:pt>
    <dgm:pt modelId="{71F801DF-48C3-4460-81D5-006FEBE57DF0}" type="pres">
      <dgm:prSet presAssocID="{32D28381-8466-4386-9675-BDFA0960681E}" presName="parentText" presStyleLbl="node1" presStyleIdx="1" presStyleCnt="9">
        <dgm:presLayoutVars>
          <dgm:chMax val="0"/>
          <dgm:bulletEnabled val="1"/>
        </dgm:presLayoutVars>
      </dgm:prSet>
      <dgm:spPr/>
    </dgm:pt>
    <dgm:pt modelId="{1FC248FB-608C-4362-B0DD-BDBD263F9C77}" type="pres">
      <dgm:prSet presAssocID="{C6DC93D5-493C-4292-AADA-D409739A870C}" presName="spacer" presStyleCnt="0"/>
      <dgm:spPr/>
    </dgm:pt>
    <dgm:pt modelId="{18DB9EBC-B5A0-472E-93E7-53CB5A527A6B}" type="pres">
      <dgm:prSet presAssocID="{8CF7C4D8-1ADD-4E27-98B1-100438785857}" presName="parentText" presStyleLbl="node1" presStyleIdx="2" presStyleCnt="9">
        <dgm:presLayoutVars>
          <dgm:chMax val="0"/>
          <dgm:bulletEnabled val="1"/>
        </dgm:presLayoutVars>
      </dgm:prSet>
      <dgm:spPr/>
    </dgm:pt>
    <dgm:pt modelId="{761D3E66-8714-4F51-BCAA-BE187EBD3E9A}" type="pres">
      <dgm:prSet presAssocID="{B5F0D66C-AF73-4549-8E16-3C7570ADDCA8}" presName="spacer" presStyleCnt="0"/>
      <dgm:spPr/>
    </dgm:pt>
    <dgm:pt modelId="{884498AE-422F-4460-860F-875AF8FB569A}" type="pres">
      <dgm:prSet presAssocID="{12F6A16C-FAC0-4F86-A665-4124704AE572}" presName="parentText" presStyleLbl="node1" presStyleIdx="3" presStyleCnt="9">
        <dgm:presLayoutVars>
          <dgm:chMax val="0"/>
          <dgm:bulletEnabled val="1"/>
        </dgm:presLayoutVars>
      </dgm:prSet>
      <dgm:spPr/>
    </dgm:pt>
    <dgm:pt modelId="{7E474EE7-1705-42FA-9ADF-BAE23882DD4A}" type="pres">
      <dgm:prSet presAssocID="{B5C154C7-D901-4856-965B-F7F8156600CE}" presName="spacer" presStyleCnt="0"/>
      <dgm:spPr/>
    </dgm:pt>
    <dgm:pt modelId="{B0132FDA-63BF-44F5-A3B2-D1D2F6CC630C}" type="pres">
      <dgm:prSet presAssocID="{991F96E1-3E10-4BA3-B3BA-ED38672A730F}" presName="parentText" presStyleLbl="node1" presStyleIdx="4" presStyleCnt="9">
        <dgm:presLayoutVars>
          <dgm:chMax val="0"/>
          <dgm:bulletEnabled val="1"/>
        </dgm:presLayoutVars>
      </dgm:prSet>
      <dgm:spPr/>
    </dgm:pt>
    <dgm:pt modelId="{304A1BC6-9B1A-41E3-AF32-63D112E08453}" type="pres">
      <dgm:prSet presAssocID="{16926736-451C-42A9-BAF4-C470B790E5ED}" presName="spacer" presStyleCnt="0"/>
      <dgm:spPr/>
    </dgm:pt>
    <dgm:pt modelId="{58DAE106-42B1-4668-8CF1-D7E1CD2524BE}" type="pres">
      <dgm:prSet presAssocID="{4D7B1048-AEA4-49AB-B74B-8E5EBA0917AE}" presName="parentText" presStyleLbl="node1" presStyleIdx="5" presStyleCnt="9">
        <dgm:presLayoutVars>
          <dgm:chMax val="0"/>
          <dgm:bulletEnabled val="1"/>
        </dgm:presLayoutVars>
      </dgm:prSet>
      <dgm:spPr/>
    </dgm:pt>
    <dgm:pt modelId="{1F5AF706-3668-4DEA-A0E7-5BA8D4733DAC}" type="pres">
      <dgm:prSet presAssocID="{3AC293E5-4F99-47F1-8A75-410101FCEDF8}" presName="spacer" presStyleCnt="0"/>
      <dgm:spPr/>
    </dgm:pt>
    <dgm:pt modelId="{4E54B8EB-426D-4FEB-B382-CBD86428C614}" type="pres">
      <dgm:prSet presAssocID="{F3B57347-3EAA-4202-B7F4-D468EE8C964D}" presName="parentText" presStyleLbl="node1" presStyleIdx="6" presStyleCnt="9">
        <dgm:presLayoutVars>
          <dgm:chMax val="0"/>
          <dgm:bulletEnabled val="1"/>
        </dgm:presLayoutVars>
      </dgm:prSet>
      <dgm:spPr/>
    </dgm:pt>
    <dgm:pt modelId="{3D972DD8-8792-4F30-9730-1A6D65486EFD}" type="pres">
      <dgm:prSet presAssocID="{EAB98F8F-1231-4B90-B2DC-E5B521B426C4}" presName="spacer" presStyleCnt="0"/>
      <dgm:spPr/>
    </dgm:pt>
    <dgm:pt modelId="{768BA012-38B9-46BF-A076-B19DBFE61598}" type="pres">
      <dgm:prSet presAssocID="{54527714-B5BC-4D9B-B97F-633C330F8B6E}" presName="parentText" presStyleLbl="node1" presStyleIdx="7" presStyleCnt="9">
        <dgm:presLayoutVars>
          <dgm:chMax val="0"/>
          <dgm:bulletEnabled val="1"/>
        </dgm:presLayoutVars>
      </dgm:prSet>
      <dgm:spPr/>
    </dgm:pt>
    <dgm:pt modelId="{4D3EBE83-CF9A-4278-9E42-5D1F995D870D}" type="pres">
      <dgm:prSet presAssocID="{F8EA3434-892B-4AD6-86AD-4D884BA8A18F}" presName="spacer" presStyleCnt="0"/>
      <dgm:spPr/>
    </dgm:pt>
    <dgm:pt modelId="{32BC2E35-188E-4F7A-B45B-6691177F29CE}" type="pres">
      <dgm:prSet presAssocID="{AB68C07E-A767-4A39-99F2-184918032DE4}" presName="parentText" presStyleLbl="node1" presStyleIdx="8" presStyleCnt="9">
        <dgm:presLayoutVars>
          <dgm:chMax val="0"/>
          <dgm:bulletEnabled val="1"/>
        </dgm:presLayoutVars>
      </dgm:prSet>
      <dgm:spPr/>
    </dgm:pt>
  </dgm:ptLst>
  <dgm:cxnLst>
    <dgm:cxn modelId="{119CD806-DE40-4D89-9031-19C40460D028}" srcId="{1EF4C5F9-A93A-4ACD-8F1C-747F712D4CCC}" destId="{06A632D3-C47E-4599-A55B-7D3B5971F46E}" srcOrd="0" destOrd="0" parTransId="{760FB339-1C01-4096-AFF2-3D258011FC96}" sibTransId="{6D8476B5-3544-4F08-9BCD-716718BBD278}"/>
    <dgm:cxn modelId="{C9B51007-9B4E-4748-9E4D-02875DF37E69}" srcId="{1EF4C5F9-A93A-4ACD-8F1C-747F712D4CCC}" destId="{F3B57347-3EAA-4202-B7F4-D468EE8C964D}" srcOrd="6" destOrd="0" parTransId="{19A7F52B-81F1-4F20-80C2-F22685A97C2D}" sibTransId="{EAB98F8F-1231-4B90-B2DC-E5B521B426C4}"/>
    <dgm:cxn modelId="{FA84750A-7FC2-48BC-90F4-7C918639D9B8}" srcId="{1EF4C5F9-A93A-4ACD-8F1C-747F712D4CCC}" destId="{12F6A16C-FAC0-4F86-A665-4124704AE572}" srcOrd="3" destOrd="0" parTransId="{50109945-C7C3-48F3-A4AE-1947A7E600D8}" sibTransId="{B5C154C7-D901-4856-965B-F7F8156600CE}"/>
    <dgm:cxn modelId="{31661510-0F6F-4E86-84CB-2E5160A038F2}" type="presOf" srcId="{F3B57347-3EAA-4202-B7F4-D468EE8C964D}" destId="{4E54B8EB-426D-4FEB-B382-CBD86428C614}" srcOrd="0" destOrd="0" presId="urn:microsoft.com/office/officeart/2005/8/layout/vList2"/>
    <dgm:cxn modelId="{73768F1E-BF48-4E19-A9DA-B2BAB76D9513}" srcId="{1EF4C5F9-A93A-4ACD-8F1C-747F712D4CCC}" destId="{991F96E1-3E10-4BA3-B3BA-ED38672A730F}" srcOrd="4" destOrd="0" parTransId="{A179A440-2987-4C50-936D-AFBF42FDB49F}" sibTransId="{16926736-451C-42A9-BAF4-C470B790E5ED}"/>
    <dgm:cxn modelId="{F79A7144-BD9E-4181-BE5F-C33BEB2C0AFB}" type="presOf" srcId="{AB68C07E-A767-4A39-99F2-184918032DE4}" destId="{32BC2E35-188E-4F7A-B45B-6691177F29CE}" srcOrd="0" destOrd="0" presId="urn:microsoft.com/office/officeart/2005/8/layout/vList2"/>
    <dgm:cxn modelId="{A6BC7247-9ED3-43AB-92BE-611F9B50C95F}" type="presOf" srcId="{8CF7C4D8-1ADD-4E27-98B1-100438785857}" destId="{18DB9EBC-B5A0-472E-93E7-53CB5A527A6B}" srcOrd="0" destOrd="0" presId="urn:microsoft.com/office/officeart/2005/8/layout/vList2"/>
    <dgm:cxn modelId="{B084D847-787E-4831-81DD-35DDA17AFC8C}" type="presOf" srcId="{991F96E1-3E10-4BA3-B3BA-ED38672A730F}" destId="{B0132FDA-63BF-44F5-A3B2-D1D2F6CC630C}" srcOrd="0" destOrd="0" presId="urn:microsoft.com/office/officeart/2005/8/layout/vList2"/>
    <dgm:cxn modelId="{3CAA056C-AAA7-403C-98EB-B8EFEC9886C6}" srcId="{1EF4C5F9-A93A-4ACD-8F1C-747F712D4CCC}" destId="{4D7B1048-AEA4-49AB-B74B-8E5EBA0917AE}" srcOrd="5" destOrd="0" parTransId="{D8A60334-FFF4-4A78-BB90-A43444575476}" sibTransId="{3AC293E5-4F99-47F1-8A75-410101FCEDF8}"/>
    <dgm:cxn modelId="{7821CD71-81C0-43F3-8215-1213C8074391}" type="presOf" srcId="{4D7B1048-AEA4-49AB-B74B-8E5EBA0917AE}" destId="{58DAE106-42B1-4668-8CF1-D7E1CD2524BE}" srcOrd="0" destOrd="0" presId="urn:microsoft.com/office/officeart/2005/8/layout/vList2"/>
    <dgm:cxn modelId="{B534C675-3729-4B26-929E-B412E554A16A}" type="presOf" srcId="{12F6A16C-FAC0-4F86-A665-4124704AE572}" destId="{884498AE-422F-4460-860F-875AF8FB569A}" srcOrd="0" destOrd="0" presId="urn:microsoft.com/office/officeart/2005/8/layout/vList2"/>
    <dgm:cxn modelId="{FE927178-244D-4749-8AB4-56978C518F20}" srcId="{1EF4C5F9-A93A-4ACD-8F1C-747F712D4CCC}" destId="{8CF7C4D8-1ADD-4E27-98B1-100438785857}" srcOrd="2" destOrd="0" parTransId="{F291F64A-69CD-4C36-A501-0C8218D8D7F6}" sibTransId="{B5F0D66C-AF73-4549-8E16-3C7570ADDCA8}"/>
    <dgm:cxn modelId="{AF56ED89-5B2B-44FF-9C49-EBE04AE627CA}" type="presOf" srcId="{06A632D3-C47E-4599-A55B-7D3B5971F46E}" destId="{8DA421D6-3D09-4CA0-A9DD-39043DC60904}" srcOrd="0" destOrd="0" presId="urn:microsoft.com/office/officeart/2005/8/layout/vList2"/>
    <dgm:cxn modelId="{51EC3298-A938-451E-9526-764F51E3CEB8}" srcId="{1EF4C5F9-A93A-4ACD-8F1C-747F712D4CCC}" destId="{32D28381-8466-4386-9675-BDFA0960681E}" srcOrd="1" destOrd="0" parTransId="{59295BFF-575B-4987-AC1A-52D00C9B741B}" sibTransId="{C6DC93D5-493C-4292-AADA-D409739A870C}"/>
    <dgm:cxn modelId="{9B1F1D9A-15D0-4143-ADD4-792F800447CC}" type="presOf" srcId="{54527714-B5BC-4D9B-B97F-633C330F8B6E}" destId="{768BA012-38B9-46BF-A076-B19DBFE61598}" srcOrd="0" destOrd="0" presId="urn:microsoft.com/office/officeart/2005/8/layout/vList2"/>
    <dgm:cxn modelId="{CD9339C5-8F99-42A4-87F3-49D41F6B3706}" type="presOf" srcId="{32D28381-8466-4386-9675-BDFA0960681E}" destId="{71F801DF-48C3-4460-81D5-006FEBE57DF0}" srcOrd="0" destOrd="0" presId="urn:microsoft.com/office/officeart/2005/8/layout/vList2"/>
    <dgm:cxn modelId="{6CAFA0DE-0004-4F35-BFE5-CE629219C1E3}" srcId="{1EF4C5F9-A93A-4ACD-8F1C-747F712D4CCC}" destId="{AB68C07E-A767-4A39-99F2-184918032DE4}" srcOrd="8" destOrd="0" parTransId="{ED889A32-206F-4289-876B-2186B3AF4192}" sibTransId="{91ED50DD-7492-49EA-8380-9745644FE845}"/>
    <dgm:cxn modelId="{B470A6E4-1468-4A29-8582-D51C184EA7A0}" srcId="{1EF4C5F9-A93A-4ACD-8F1C-747F712D4CCC}" destId="{54527714-B5BC-4D9B-B97F-633C330F8B6E}" srcOrd="7" destOrd="0" parTransId="{330888CD-586E-4BE3-A50A-4475412BD80C}" sibTransId="{F8EA3434-892B-4AD6-86AD-4D884BA8A18F}"/>
    <dgm:cxn modelId="{FDDCACEF-6CC2-4555-B1D5-9D3C384221BC}" type="presOf" srcId="{1EF4C5F9-A93A-4ACD-8F1C-747F712D4CCC}" destId="{46ED99DB-43E8-46DB-958D-B1414150261D}" srcOrd="0" destOrd="0" presId="urn:microsoft.com/office/officeart/2005/8/layout/vList2"/>
    <dgm:cxn modelId="{260FB6F8-91B9-4E17-B505-899714C0F7AD}" type="presParOf" srcId="{46ED99DB-43E8-46DB-958D-B1414150261D}" destId="{8DA421D6-3D09-4CA0-A9DD-39043DC60904}" srcOrd="0" destOrd="0" presId="urn:microsoft.com/office/officeart/2005/8/layout/vList2"/>
    <dgm:cxn modelId="{49C7A0EE-4407-44A9-B16A-AF1BCE8038DE}" type="presParOf" srcId="{46ED99DB-43E8-46DB-958D-B1414150261D}" destId="{463D3CC7-8AA7-4455-A829-9DB4DE868F92}" srcOrd="1" destOrd="0" presId="urn:microsoft.com/office/officeart/2005/8/layout/vList2"/>
    <dgm:cxn modelId="{4D81C6C9-7DE6-4AF3-8E58-FC09A07BA89D}" type="presParOf" srcId="{46ED99DB-43E8-46DB-958D-B1414150261D}" destId="{71F801DF-48C3-4460-81D5-006FEBE57DF0}" srcOrd="2" destOrd="0" presId="urn:microsoft.com/office/officeart/2005/8/layout/vList2"/>
    <dgm:cxn modelId="{F442840F-008F-4599-A307-E3681BFD61C3}" type="presParOf" srcId="{46ED99DB-43E8-46DB-958D-B1414150261D}" destId="{1FC248FB-608C-4362-B0DD-BDBD263F9C77}" srcOrd="3" destOrd="0" presId="urn:microsoft.com/office/officeart/2005/8/layout/vList2"/>
    <dgm:cxn modelId="{4EC3BD56-BA3A-4A06-B2B4-F1B1946FAFB0}" type="presParOf" srcId="{46ED99DB-43E8-46DB-958D-B1414150261D}" destId="{18DB9EBC-B5A0-472E-93E7-53CB5A527A6B}" srcOrd="4" destOrd="0" presId="urn:microsoft.com/office/officeart/2005/8/layout/vList2"/>
    <dgm:cxn modelId="{6D3D9271-AF55-47AE-8455-E5E05AEBE025}" type="presParOf" srcId="{46ED99DB-43E8-46DB-958D-B1414150261D}" destId="{761D3E66-8714-4F51-BCAA-BE187EBD3E9A}" srcOrd="5" destOrd="0" presId="urn:microsoft.com/office/officeart/2005/8/layout/vList2"/>
    <dgm:cxn modelId="{07EF5534-A5E1-47B1-B68C-E01B4FFB0945}" type="presParOf" srcId="{46ED99DB-43E8-46DB-958D-B1414150261D}" destId="{884498AE-422F-4460-860F-875AF8FB569A}" srcOrd="6" destOrd="0" presId="urn:microsoft.com/office/officeart/2005/8/layout/vList2"/>
    <dgm:cxn modelId="{1A5310F7-9CE5-4A52-B6FD-B7500C35DC19}" type="presParOf" srcId="{46ED99DB-43E8-46DB-958D-B1414150261D}" destId="{7E474EE7-1705-42FA-9ADF-BAE23882DD4A}" srcOrd="7" destOrd="0" presId="urn:microsoft.com/office/officeart/2005/8/layout/vList2"/>
    <dgm:cxn modelId="{B211A704-644C-47C1-A22A-474FBC9DF98E}" type="presParOf" srcId="{46ED99DB-43E8-46DB-958D-B1414150261D}" destId="{B0132FDA-63BF-44F5-A3B2-D1D2F6CC630C}" srcOrd="8" destOrd="0" presId="urn:microsoft.com/office/officeart/2005/8/layout/vList2"/>
    <dgm:cxn modelId="{09EBE59A-A56E-435A-A3E7-3F1C702F5261}" type="presParOf" srcId="{46ED99DB-43E8-46DB-958D-B1414150261D}" destId="{304A1BC6-9B1A-41E3-AF32-63D112E08453}" srcOrd="9" destOrd="0" presId="urn:microsoft.com/office/officeart/2005/8/layout/vList2"/>
    <dgm:cxn modelId="{BCCC35CA-13A5-471D-805C-D801E200315D}" type="presParOf" srcId="{46ED99DB-43E8-46DB-958D-B1414150261D}" destId="{58DAE106-42B1-4668-8CF1-D7E1CD2524BE}" srcOrd="10" destOrd="0" presId="urn:microsoft.com/office/officeart/2005/8/layout/vList2"/>
    <dgm:cxn modelId="{9488BB2A-0ECC-41A1-B986-D5084B62411B}" type="presParOf" srcId="{46ED99DB-43E8-46DB-958D-B1414150261D}" destId="{1F5AF706-3668-4DEA-A0E7-5BA8D4733DAC}" srcOrd="11" destOrd="0" presId="urn:microsoft.com/office/officeart/2005/8/layout/vList2"/>
    <dgm:cxn modelId="{4C38724E-E706-47AB-930A-1E50FDB95FA0}" type="presParOf" srcId="{46ED99DB-43E8-46DB-958D-B1414150261D}" destId="{4E54B8EB-426D-4FEB-B382-CBD86428C614}" srcOrd="12" destOrd="0" presId="urn:microsoft.com/office/officeart/2005/8/layout/vList2"/>
    <dgm:cxn modelId="{FE417401-AF04-4268-BCBB-8C0A057C040A}" type="presParOf" srcId="{46ED99DB-43E8-46DB-958D-B1414150261D}" destId="{3D972DD8-8792-4F30-9730-1A6D65486EFD}" srcOrd="13" destOrd="0" presId="urn:microsoft.com/office/officeart/2005/8/layout/vList2"/>
    <dgm:cxn modelId="{D7B18581-E059-4FE2-94AA-4690914A4CF9}" type="presParOf" srcId="{46ED99DB-43E8-46DB-958D-B1414150261D}" destId="{768BA012-38B9-46BF-A076-B19DBFE61598}" srcOrd="14" destOrd="0" presId="urn:microsoft.com/office/officeart/2005/8/layout/vList2"/>
    <dgm:cxn modelId="{8947FFBB-536E-478E-A0DC-FB627B827F6E}" type="presParOf" srcId="{46ED99DB-43E8-46DB-958D-B1414150261D}" destId="{4D3EBE83-CF9A-4278-9E42-5D1F995D870D}" srcOrd="15" destOrd="0" presId="urn:microsoft.com/office/officeart/2005/8/layout/vList2"/>
    <dgm:cxn modelId="{E37BBDA1-2A3B-45DC-AA91-A62C16464A31}" type="presParOf" srcId="{46ED99DB-43E8-46DB-958D-B1414150261D}" destId="{32BC2E35-188E-4F7A-B45B-6691177F29CE}"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421D6-3D09-4CA0-A9DD-39043DC60904}">
      <dsp:nvSpPr>
        <dsp:cNvPr id="0" name=""/>
        <dsp:cNvSpPr/>
      </dsp:nvSpPr>
      <dsp:spPr>
        <a:xfrm>
          <a:off x="0" y="305238"/>
          <a:ext cx="8596312" cy="327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0" kern="1200"/>
            <a:t>NAME_EDUCATION_TYPE: Academic degree has less defaults.</a:t>
          </a:r>
          <a:endParaRPr lang="en-US" sz="1400" kern="1200"/>
        </a:p>
      </dsp:txBody>
      <dsp:txXfrm>
        <a:off x="15992" y="321230"/>
        <a:ext cx="8564328" cy="295616"/>
      </dsp:txXfrm>
    </dsp:sp>
    <dsp:sp modelId="{71F801DF-48C3-4460-81D5-006FEBE57DF0}">
      <dsp:nvSpPr>
        <dsp:cNvPr id="0" name=""/>
        <dsp:cNvSpPr/>
      </dsp:nvSpPr>
      <dsp:spPr>
        <a:xfrm>
          <a:off x="0" y="673158"/>
          <a:ext cx="8596312" cy="327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0" kern="1200"/>
            <a:t>NAME_INCOME_TYPE: Student and Businessmen have no defaults.</a:t>
          </a:r>
          <a:endParaRPr lang="en-US" sz="1400" kern="1200"/>
        </a:p>
      </dsp:txBody>
      <dsp:txXfrm>
        <a:off x="15992" y="689150"/>
        <a:ext cx="8564328" cy="295616"/>
      </dsp:txXfrm>
    </dsp:sp>
    <dsp:sp modelId="{18DB9EBC-B5A0-472E-93E7-53CB5A527A6B}">
      <dsp:nvSpPr>
        <dsp:cNvPr id="0" name=""/>
        <dsp:cNvSpPr/>
      </dsp:nvSpPr>
      <dsp:spPr>
        <a:xfrm>
          <a:off x="0" y="1041078"/>
          <a:ext cx="8596312" cy="327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0" kern="1200"/>
            <a:t>REGION_RATING_CLIENT: RATING 1 is safer.</a:t>
          </a:r>
          <a:endParaRPr lang="en-US" sz="1400" kern="1200"/>
        </a:p>
      </dsp:txBody>
      <dsp:txXfrm>
        <a:off x="15992" y="1057070"/>
        <a:ext cx="8564328" cy="295616"/>
      </dsp:txXfrm>
    </dsp:sp>
    <dsp:sp modelId="{884498AE-422F-4460-860F-875AF8FB569A}">
      <dsp:nvSpPr>
        <dsp:cNvPr id="0" name=""/>
        <dsp:cNvSpPr/>
      </dsp:nvSpPr>
      <dsp:spPr>
        <a:xfrm>
          <a:off x="0" y="1408998"/>
          <a:ext cx="8596312" cy="327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0" kern="1200"/>
            <a:t>ORGANIZATION_TYPE: Clients with Trade Type 4 and 5 and Industry type 8 have defaulted less than 3%</a:t>
          </a:r>
          <a:endParaRPr lang="en-US" sz="1400" kern="1200"/>
        </a:p>
      </dsp:txBody>
      <dsp:txXfrm>
        <a:off x="15992" y="1424990"/>
        <a:ext cx="8564328" cy="295616"/>
      </dsp:txXfrm>
    </dsp:sp>
    <dsp:sp modelId="{B0132FDA-63BF-44F5-A3B2-D1D2F6CC630C}">
      <dsp:nvSpPr>
        <dsp:cNvPr id="0" name=""/>
        <dsp:cNvSpPr/>
      </dsp:nvSpPr>
      <dsp:spPr>
        <a:xfrm>
          <a:off x="0" y="1776918"/>
          <a:ext cx="8596312" cy="327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0" kern="1200"/>
            <a:t>DAYS_BIRTH: People above age of 50 have low probability of defaulting</a:t>
          </a:r>
          <a:endParaRPr lang="en-US" sz="1400" kern="1200"/>
        </a:p>
      </dsp:txBody>
      <dsp:txXfrm>
        <a:off x="15992" y="1792910"/>
        <a:ext cx="8564328" cy="295616"/>
      </dsp:txXfrm>
    </dsp:sp>
    <dsp:sp modelId="{58DAE106-42B1-4668-8CF1-D7E1CD2524BE}">
      <dsp:nvSpPr>
        <dsp:cNvPr id="0" name=""/>
        <dsp:cNvSpPr/>
      </dsp:nvSpPr>
      <dsp:spPr>
        <a:xfrm>
          <a:off x="0" y="2144838"/>
          <a:ext cx="8596312" cy="327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0" kern="1200"/>
            <a:t>DAYS_EMPLOYED: Clients with 40+ year experience having less than 1% default rate</a:t>
          </a:r>
          <a:endParaRPr lang="en-US" sz="1400" kern="1200"/>
        </a:p>
      </dsp:txBody>
      <dsp:txXfrm>
        <a:off x="15992" y="2160830"/>
        <a:ext cx="8564328" cy="295616"/>
      </dsp:txXfrm>
    </dsp:sp>
    <dsp:sp modelId="{4E54B8EB-426D-4FEB-B382-CBD86428C614}">
      <dsp:nvSpPr>
        <dsp:cNvPr id="0" name=""/>
        <dsp:cNvSpPr/>
      </dsp:nvSpPr>
      <dsp:spPr>
        <a:xfrm>
          <a:off x="0" y="2512758"/>
          <a:ext cx="8596312" cy="327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0" kern="1200"/>
            <a:t>AMT_INCOME_TOTAL:Applicant with Income more than 700,000 are less likely to default</a:t>
          </a:r>
          <a:endParaRPr lang="en-US" sz="1400" kern="1200"/>
        </a:p>
      </dsp:txBody>
      <dsp:txXfrm>
        <a:off x="15992" y="2528750"/>
        <a:ext cx="8564328" cy="295616"/>
      </dsp:txXfrm>
    </dsp:sp>
    <dsp:sp modelId="{768BA012-38B9-46BF-A076-B19DBFE61598}">
      <dsp:nvSpPr>
        <dsp:cNvPr id="0" name=""/>
        <dsp:cNvSpPr/>
      </dsp:nvSpPr>
      <dsp:spPr>
        <a:xfrm>
          <a:off x="0" y="2880678"/>
          <a:ext cx="8596312" cy="327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0" kern="1200"/>
            <a:t>NAME_CASH_LOAN_PURPOSE: Loans bought for Hobby, Buying garage are being repayed mostly.</a:t>
          </a:r>
          <a:endParaRPr lang="en-US" sz="1400" kern="1200"/>
        </a:p>
      </dsp:txBody>
      <dsp:txXfrm>
        <a:off x="15992" y="2896670"/>
        <a:ext cx="8564328" cy="295616"/>
      </dsp:txXfrm>
    </dsp:sp>
    <dsp:sp modelId="{32BC2E35-188E-4F7A-B45B-6691177F29CE}">
      <dsp:nvSpPr>
        <dsp:cNvPr id="0" name=""/>
        <dsp:cNvSpPr/>
      </dsp:nvSpPr>
      <dsp:spPr>
        <a:xfrm>
          <a:off x="0" y="3248598"/>
          <a:ext cx="8596312" cy="327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0" kern="1200"/>
            <a:t>CNT_CHILDREN: People with zero to two children tend to repay the loans.</a:t>
          </a:r>
          <a:endParaRPr lang="en-US" sz="1400" kern="1200"/>
        </a:p>
      </dsp:txBody>
      <dsp:txXfrm>
        <a:off x="15992" y="3264590"/>
        <a:ext cx="8564328" cy="2956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1F9E2F-41AA-4E4B-8525-A60E2BF88D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B5268-7BB5-4935-A9E9-51C5F7B67970}" type="slidenum">
              <a:rPr lang="en-US" smtClean="0"/>
              <a:t>‹#›</a:t>
            </a:fld>
            <a:endParaRPr lang="en-US"/>
          </a:p>
        </p:txBody>
      </p:sp>
    </p:spTree>
    <p:extLst>
      <p:ext uri="{BB962C8B-B14F-4D97-AF65-F5344CB8AC3E}">
        <p14:creationId xmlns:p14="http://schemas.microsoft.com/office/powerpoint/2010/main" val="3083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F9E2F-41AA-4E4B-8525-A60E2BF88D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B5268-7BB5-4935-A9E9-51C5F7B67970}" type="slidenum">
              <a:rPr lang="en-US" smtClean="0"/>
              <a:t>‹#›</a:t>
            </a:fld>
            <a:endParaRPr lang="en-US"/>
          </a:p>
        </p:txBody>
      </p:sp>
    </p:spTree>
    <p:extLst>
      <p:ext uri="{BB962C8B-B14F-4D97-AF65-F5344CB8AC3E}">
        <p14:creationId xmlns:p14="http://schemas.microsoft.com/office/powerpoint/2010/main" val="400116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F9E2F-41AA-4E4B-8525-A60E2BF88D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B5268-7BB5-4935-A9E9-51C5F7B6797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29792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F9E2F-41AA-4E4B-8525-A60E2BF88D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B5268-7BB5-4935-A9E9-51C5F7B67970}" type="slidenum">
              <a:rPr lang="en-US" smtClean="0"/>
              <a:t>‹#›</a:t>
            </a:fld>
            <a:endParaRPr lang="en-US"/>
          </a:p>
        </p:txBody>
      </p:sp>
    </p:spTree>
    <p:extLst>
      <p:ext uri="{BB962C8B-B14F-4D97-AF65-F5344CB8AC3E}">
        <p14:creationId xmlns:p14="http://schemas.microsoft.com/office/powerpoint/2010/main" val="2652225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F9E2F-41AA-4E4B-8525-A60E2BF88D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B5268-7BB5-4935-A9E9-51C5F7B6797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1176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F9E2F-41AA-4E4B-8525-A60E2BF88D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B5268-7BB5-4935-A9E9-51C5F7B67970}" type="slidenum">
              <a:rPr lang="en-US" smtClean="0"/>
              <a:t>‹#›</a:t>
            </a:fld>
            <a:endParaRPr lang="en-US"/>
          </a:p>
        </p:txBody>
      </p:sp>
    </p:spTree>
    <p:extLst>
      <p:ext uri="{BB962C8B-B14F-4D97-AF65-F5344CB8AC3E}">
        <p14:creationId xmlns:p14="http://schemas.microsoft.com/office/powerpoint/2010/main" val="3800194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1F9E2F-41AA-4E4B-8525-A60E2BF88D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B5268-7BB5-4935-A9E9-51C5F7B67970}" type="slidenum">
              <a:rPr lang="en-US" smtClean="0"/>
              <a:t>‹#›</a:t>
            </a:fld>
            <a:endParaRPr lang="en-US"/>
          </a:p>
        </p:txBody>
      </p:sp>
    </p:spTree>
    <p:extLst>
      <p:ext uri="{BB962C8B-B14F-4D97-AF65-F5344CB8AC3E}">
        <p14:creationId xmlns:p14="http://schemas.microsoft.com/office/powerpoint/2010/main" val="2991756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1F9E2F-41AA-4E4B-8525-A60E2BF88D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B5268-7BB5-4935-A9E9-51C5F7B67970}" type="slidenum">
              <a:rPr lang="en-US" smtClean="0"/>
              <a:t>‹#›</a:t>
            </a:fld>
            <a:endParaRPr lang="en-US"/>
          </a:p>
        </p:txBody>
      </p:sp>
    </p:spTree>
    <p:extLst>
      <p:ext uri="{BB962C8B-B14F-4D97-AF65-F5344CB8AC3E}">
        <p14:creationId xmlns:p14="http://schemas.microsoft.com/office/powerpoint/2010/main" val="179234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1F9E2F-41AA-4E4B-8525-A60E2BF88D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B5268-7BB5-4935-A9E9-51C5F7B67970}" type="slidenum">
              <a:rPr lang="en-US" smtClean="0"/>
              <a:t>‹#›</a:t>
            </a:fld>
            <a:endParaRPr lang="en-US"/>
          </a:p>
        </p:txBody>
      </p:sp>
    </p:spTree>
    <p:extLst>
      <p:ext uri="{BB962C8B-B14F-4D97-AF65-F5344CB8AC3E}">
        <p14:creationId xmlns:p14="http://schemas.microsoft.com/office/powerpoint/2010/main" val="1403457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F9E2F-41AA-4E4B-8525-A60E2BF88DF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B5268-7BB5-4935-A9E9-51C5F7B67970}" type="slidenum">
              <a:rPr lang="en-US" smtClean="0"/>
              <a:t>‹#›</a:t>
            </a:fld>
            <a:endParaRPr lang="en-US"/>
          </a:p>
        </p:txBody>
      </p:sp>
    </p:spTree>
    <p:extLst>
      <p:ext uri="{BB962C8B-B14F-4D97-AF65-F5344CB8AC3E}">
        <p14:creationId xmlns:p14="http://schemas.microsoft.com/office/powerpoint/2010/main" val="662187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1F9E2F-41AA-4E4B-8525-A60E2BF88DFB}"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B5268-7BB5-4935-A9E9-51C5F7B67970}" type="slidenum">
              <a:rPr lang="en-US" smtClean="0"/>
              <a:t>‹#›</a:t>
            </a:fld>
            <a:endParaRPr lang="en-US"/>
          </a:p>
        </p:txBody>
      </p:sp>
    </p:spTree>
    <p:extLst>
      <p:ext uri="{BB962C8B-B14F-4D97-AF65-F5344CB8AC3E}">
        <p14:creationId xmlns:p14="http://schemas.microsoft.com/office/powerpoint/2010/main" val="338789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1F9E2F-41AA-4E4B-8525-A60E2BF88DFB}" type="datetimeFigureOut">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2B5268-7BB5-4935-A9E9-51C5F7B67970}" type="slidenum">
              <a:rPr lang="en-US" smtClean="0"/>
              <a:t>‹#›</a:t>
            </a:fld>
            <a:endParaRPr lang="en-US"/>
          </a:p>
        </p:txBody>
      </p:sp>
    </p:spTree>
    <p:extLst>
      <p:ext uri="{BB962C8B-B14F-4D97-AF65-F5344CB8AC3E}">
        <p14:creationId xmlns:p14="http://schemas.microsoft.com/office/powerpoint/2010/main" val="4251703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1F9E2F-41AA-4E4B-8525-A60E2BF88DFB}" type="datetimeFigureOut">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2B5268-7BB5-4935-A9E9-51C5F7B67970}" type="slidenum">
              <a:rPr lang="en-US" smtClean="0"/>
              <a:t>‹#›</a:t>
            </a:fld>
            <a:endParaRPr lang="en-US"/>
          </a:p>
        </p:txBody>
      </p:sp>
    </p:spTree>
    <p:extLst>
      <p:ext uri="{BB962C8B-B14F-4D97-AF65-F5344CB8AC3E}">
        <p14:creationId xmlns:p14="http://schemas.microsoft.com/office/powerpoint/2010/main" val="113247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F9E2F-41AA-4E4B-8525-A60E2BF88DFB}" type="datetimeFigureOut">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2B5268-7BB5-4935-A9E9-51C5F7B67970}" type="slidenum">
              <a:rPr lang="en-US" smtClean="0"/>
              <a:t>‹#›</a:t>
            </a:fld>
            <a:endParaRPr lang="en-US"/>
          </a:p>
        </p:txBody>
      </p:sp>
    </p:spTree>
    <p:extLst>
      <p:ext uri="{BB962C8B-B14F-4D97-AF65-F5344CB8AC3E}">
        <p14:creationId xmlns:p14="http://schemas.microsoft.com/office/powerpoint/2010/main" val="3745242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1F9E2F-41AA-4E4B-8525-A60E2BF88DFB}"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B5268-7BB5-4935-A9E9-51C5F7B67970}" type="slidenum">
              <a:rPr lang="en-US" smtClean="0"/>
              <a:t>‹#›</a:t>
            </a:fld>
            <a:endParaRPr lang="en-US"/>
          </a:p>
        </p:txBody>
      </p:sp>
    </p:spTree>
    <p:extLst>
      <p:ext uri="{BB962C8B-B14F-4D97-AF65-F5344CB8AC3E}">
        <p14:creationId xmlns:p14="http://schemas.microsoft.com/office/powerpoint/2010/main" val="2489831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1F9E2F-41AA-4E4B-8525-A60E2BF88DFB}"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B5268-7BB5-4935-A9E9-51C5F7B67970}" type="slidenum">
              <a:rPr lang="en-US" smtClean="0"/>
              <a:t>‹#›</a:t>
            </a:fld>
            <a:endParaRPr lang="en-US"/>
          </a:p>
        </p:txBody>
      </p:sp>
    </p:spTree>
    <p:extLst>
      <p:ext uri="{BB962C8B-B14F-4D97-AF65-F5344CB8AC3E}">
        <p14:creationId xmlns:p14="http://schemas.microsoft.com/office/powerpoint/2010/main" val="142050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1F9E2F-41AA-4E4B-8525-A60E2BF88DFB}" type="datetimeFigureOut">
              <a:rPr lang="en-US" smtClean="0"/>
              <a:t>11/27/2022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2B5268-7BB5-4935-A9E9-51C5F7B67970}" type="slidenum">
              <a:rPr lang="en-US" smtClean="0"/>
              <a:t>‹#›</a:t>
            </a:fld>
            <a:endParaRPr lang="en-US"/>
          </a:p>
        </p:txBody>
      </p:sp>
    </p:spTree>
    <p:extLst>
      <p:ext uri="{BB962C8B-B14F-4D97-AF65-F5344CB8AC3E}">
        <p14:creationId xmlns:p14="http://schemas.microsoft.com/office/powerpoint/2010/main" val="346546972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BB9F-F74F-A2CA-ED7D-F17B132CE6B2}"/>
              </a:ext>
            </a:extLst>
          </p:cNvPr>
          <p:cNvSpPr>
            <a:spLocks noGrp="1"/>
          </p:cNvSpPr>
          <p:nvPr>
            <p:ph type="title"/>
          </p:nvPr>
        </p:nvSpPr>
        <p:spPr>
          <a:xfrm>
            <a:off x="838200" y="365126"/>
            <a:ext cx="10515600" cy="858764"/>
          </a:xfrm>
        </p:spPr>
        <p:txBody>
          <a:bodyPr/>
          <a:lstStyle/>
          <a:p>
            <a:r>
              <a:rPr lang="en-US" b="1" i="0" dirty="0">
                <a:solidFill>
                  <a:srgbClr val="091E42"/>
                </a:solidFill>
                <a:effectLst/>
                <a:latin typeface="circular"/>
              </a:rPr>
              <a:t>Problem Statement </a:t>
            </a:r>
            <a:endParaRPr lang="en-US" dirty="0"/>
          </a:p>
        </p:txBody>
      </p:sp>
      <p:sp>
        <p:nvSpPr>
          <p:cNvPr id="3" name="Content Placeholder 2">
            <a:extLst>
              <a:ext uri="{FF2B5EF4-FFF2-40B4-BE49-F238E27FC236}">
                <a16:creationId xmlns:a16="http://schemas.microsoft.com/office/drawing/2014/main" id="{A20A5F9B-1B0B-E8F6-A62B-FAE8581B95A2}"/>
              </a:ext>
            </a:extLst>
          </p:cNvPr>
          <p:cNvSpPr>
            <a:spLocks noGrp="1"/>
          </p:cNvSpPr>
          <p:nvPr>
            <p:ph idx="1"/>
          </p:nvPr>
        </p:nvSpPr>
        <p:spPr>
          <a:xfrm>
            <a:off x="838200" y="1223890"/>
            <a:ext cx="10515600" cy="5472332"/>
          </a:xfrm>
        </p:spPr>
        <p:txBody>
          <a:bodyPr>
            <a:normAutofit lnSpcReduction="10000"/>
          </a:bodyPr>
          <a:lstStyle/>
          <a:p>
            <a:pPr>
              <a:buFont typeface="Wingdings" panose="05000000000000000000" pitchFamily="2" charset="2"/>
              <a:buChar char="Ø"/>
            </a:pPr>
            <a:r>
              <a:rPr lang="en-US" sz="2400" b="0" i="0" dirty="0">
                <a:solidFill>
                  <a:srgbClr val="091E42"/>
                </a:solidFill>
                <a:effectLst/>
                <a:latin typeface="freight-text-pro"/>
              </a:rPr>
              <a:t>The loan providing companies find it hard to give loans to the people due to their insufficient or non-existent credit history. Because of that, some consumers use it as their advantage by becoming a defaulter. Suppose you work for a consumer finance company which </a:t>
            </a:r>
            <a:r>
              <a:rPr lang="en-US" sz="2400" b="0" i="0" dirty="0" err="1">
                <a:solidFill>
                  <a:srgbClr val="091E42"/>
                </a:solidFill>
                <a:effectLst/>
                <a:latin typeface="freight-text-pro"/>
              </a:rPr>
              <a:t>specialises</a:t>
            </a:r>
            <a:r>
              <a:rPr lang="en-US" sz="2400" b="0" i="0" dirty="0">
                <a:solidFill>
                  <a:srgbClr val="091E42"/>
                </a:solidFill>
                <a:effectLst/>
                <a:latin typeface="freight-text-pro"/>
              </a:rPr>
              <a:t> in lending various types of loans to urban customers.</a:t>
            </a:r>
          </a:p>
          <a:p>
            <a:pPr>
              <a:buFont typeface="Wingdings" panose="05000000000000000000" pitchFamily="2" charset="2"/>
              <a:buChar char="Ø"/>
            </a:pPr>
            <a:r>
              <a:rPr lang="en-US" sz="2400" dirty="0">
                <a:solidFill>
                  <a:srgbClr val="091E42"/>
                </a:solidFill>
                <a:latin typeface="freight-text-pro"/>
              </a:rPr>
              <a:t>Used </a:t>
            </a:r>
            <a:r>
              <a:rPr lang="en-US" sz="2400" b="0" i="0" dirty="0">
                <a:solidFill>
                  <a:srgbClr val="091E42"/>
                </a:solidFill>
                <a:effectLst/>
                <a:latin typeface="freight-text-pro"/>
              </a:rPr>
              <a:t>EDA to </a:t>
            </a:r>
            <a:r>
              <a:rPr lang="en-US" sz="2400" b="0" i="0" dirty="0" err="1">
                <a:solidFill>
                  <a:srgbClr val="091E42"/>
                </a:solidFill>
                <a:effectLst/>
                <a:latin typeface="freight-text-pro"/>
              </a:rPr>
              <a:t>analyse</a:t>
            </a:r>
            <a:r>
              <a:rPr lang="en-US" sz="2400" b="0" i="0" dirty="0">
                <a:solidFill>
                  <a:srgbClr val="091E42"/>
                </a:solidFill>
                <a:effectLst/>
                <a:latin typeface="freight-text-pro"/>
              </a:rPr>
              <a:t> the patterns present in the data. This will ensure that the applicants capable of repaying the loan are not rejected.</a:t>
            </a:r>
          </a:p>
          <a:p>
            <a:pPr algn="l" rtl="0">
              <a:buFont typeface="Wingdings" panose="05000000000000000000" pitchFamily="2" charset="2"/>
              <a:buChar char="Ø"/>
            </a:pPr>
            <a:r>
              <a:rPr lang="en-US" sz="2400" b="0" i="0" dirty="0">
                <a:solidFill>
                  <a:srgbClr val="091E42"/>
                </a:solidFill>
                <a:effectLst/>
                <a:latin typeface="freight-text-pro"/>
              </a:rPr>
              <a:t>When the company receives a loan application, the company has to decide for loan approval based on the applicant’s profile. Two types of risks are associated with the bank’s decision:</a:t>
            </a:r>
          </a:p>
          <a:p>
            <a:pPr marL="457200" indent="-457200" algn="l" rtl="0">
              <a:buFont typeface="+mj-lt"/>
              <a:buAutoNum type="arabicPeriod"/>
            </a:pPr>
            <a:r>
              <a:rPr lang="en-US" sz="2400" b="0" i="0" dirty="0">
                <a:solidFill>
                  <a:srgbClr val="091E42"/>
                </a:solidFill>
                <a:effectLst/>
                <a:latin typeface="freight-text-pro"/>
              </a:rPr>
              <a:t>If the applicant is likely to repay the loan, then not approving the loan results in a loss of business to the company</a:t>
            </a:r>
          </a:p>
          <a:p>
            <a:pPr marL="457200" indent="-457200" algn="l" rtl="0">
              <a:buFont typeface="+mj-lt"/>
              <a:buAutoNum type="arabicPeriod"/>
            </a:pPr>
            <a:r>
              <a:rPr lang="en-US" sz="2400" b="0" i="0" dirty="0">
                <a:solidFill>
                  <a:srgbClr val="091E42"/>
                </a:solidFill>
                <a:effectLst/>
                <a:latin typeface="freight-text-pro"/>
              </a:rPr>
              <a:t>If the applicant is not likely to repay the loan, i.e. he/she is likely to default, then approving the loan may lead to a financial loss for the company.</a:t>
            </a:r>
          </a:p>
          <a:p>
            <a:pPr marL="457200" indent="-457200">
              <a:buFont typeface="+mj-lt"/>
              <a:buAutoNum type="arabicPeriod"/>
            </a:pPr>
            <a:endParaRPr lang="en-US" sz="2400" b="0" i="0" dirty="0">
              <a:solidFill>
                <a:srgbClr val="091E42"/>
              </a:solidFill>
              <a:effectLst/>
              <a:latin typeface="freight-text-pro"/>
            </a:endParaRPr>
          </a:p>
          <a:p>
            <a:pPr marL="0" indent="0">
              <a:buNone/>
            </a:pPr>
            <a:endParaRPr lang="en-US" dirty="0"/>
          </a:p>
        </p:txBody>
      </p:sp>
    </p:spTree>
    <p:extLst>
      <p:ext uri="{BB962C8B-B14F-4D97-AF65-F5344CB8AC3E}">
        <p14:creationId xmlns:p14="http://schemas.microsoft.com/office/powerpoint/2010/main" val="345564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3A98-374A-D56F-7369-23515463491A}"/>
              </a:ext>
            </a:extLst>
          </p:cNvPr>
          <p:cNvSpPr>
            <a:spLocks noGrp="1"/>
          </p:cNvSpPr>
          <p:nvPr>
            <p:ph type="title"/>
          </p:nvPr>
        </p:nvSpPr>
        <p:spPr>
          <a:xfrm>
            <a:off x="838200" y="365126"/>
            <a:ext cx="10515600" cy="155380"/>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38E01186-2833-E2AE-1E4C-E2DA6991192D}"/>
              </a:ext>
            </a:extLst>
          </p:cNvPr>
          <p:cNvSpPr>
            <a:spLocks noGrp="1"/>
          </p:cNvSpPr>
          <p:nvPr>
            <p:ph idx="1"/>
          </p:nvPr>
        </p:nvSpPr>
        <p:spPr>
          <a:xfrm>
            <a:off x="838200" y="520506"/>
            <a:ext cx="10515600" cy="5656457"/>
          </a:xfrm>
        </p:spPr>
        <p:txBody>
          <a:bodyPr/>
          <a:lstStyle/>
          <a:p>
            <a:pPr algn="l" rtl="0"/>
            <a:r>
              <a:rPr lang="en-US" b="0" i="0" dirty="0">
                <a:solidFill>
                  <a:srgbClr val="091E42"/>
                </a:solidFill>
                <a:effectLst/>
                <a:latin typeface="freight-text-pro"/>
              </a:rPr>
              <a:t>The data given below contains the information about the loan application at the time of applying for the loan. It contains two types of scenarios:</a:t>
            </a:r>
          </a:p>
          <a:p>
            <a:pPr algn="l" rtl="0">
              <a:buFont typeface="Arial" panose="020B0604020202020204" pitchFamily="34" charset="0"/>
              <a:buChar char="•"/>
            </a:pPr>
            <a:r>
              <a:rPr lang="en-US" b="1" i="0" dirty="0">
                <a:solidFill>
                  <a:srgbClr val="091E42"/>
                </a:solidFill>
                <a:effectLst/>
                <a:latin typeface="freight-text-pro"/>
              </a:rPr>
              <a:t>The client with payment difficulties: </a:t>
            </a:r>
            <a:r>
              <a:rPr lang="en-US" b="0" i="0" dirty="0">
                <a:solidFill>
                  <a:srgbClr val="091E42"/>
                </a:solidFill>
                <a:effectLst/>
                <a:latin typeface="freight-text-pro"/>
              </a:rPr>
              <a:t>he/she had late payment more than X days on at least one of the first Y instalments of the loan in our sample,</a:t>
            </a:r>
          </a:p>
          <a:p>
            <a:pPr algn="l" rtl="0">
              <a:buFont typeface="Arial" panose="020B0604020202020204" pitchFamily="34" charset="0"/>
              <a:buChar char="•"/>
            </a:pPr>
            <a:r>
              <a:rPr lang="en-US" b="1" i="0" dirty="0">
                <a:solidFill>
                  <a:srgbClr val="091E42"/>
                </a:solidFill>
                <a:effectLst/>
                <a:latin typeface="freight-text-pro"/>
              </a:rPr>
              <a:t>All other cases:</a:t>
            </a:r>
            <a:r>
              <a:rPr lang="en-US" b="0" i="0" dirty="0">
                <a:solidFill>
                  <a:srgbClr val="091E42"/>
                </a:solidFill>
                <a:effectLst/>
                <a:latin typeface="freight-text-pro"/>
              </a:rPr>
              <a:t> All other cases when the payment is paid on time.</a:t>
            </a:r>
          </a:p>
          <a:p>
            <a:endParaRPr lang="en-US" dirty="0"/>
          </a:p>
        </p:txBody>
      </p:sp>
    </p:spTree>
    <p:extLst>
      <p:ext uri="{BB962C8B-B14F-4D97-AF65-F5344CB8AC3E}">
        <p14:creationId xmlns:p14="http://schemas.microsoft.com/office/powerpoint/2010/main" val="4127081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59AA-EDD3-FC39-6E09-2E99833D646F}"/>
              </a:ext>
            </a:extLst>
          </p:cNvPr>
          <p:cNvSpPr>
            <a:spLocks noGrp="1"/>
          </p:cNvSpPr>
          <p:nvPr>
            <p:ph type="title"/>
          </p:nvPr>
        </p:nvSpPr>
        <p:spPr>
          <a:xfrm>
            <a:off x="838200" y="365126"/>
            <a:ext cx="10515600" cy="315911"/>
          </a:xfrm>
        </p:spPr>
        <p:txBody>
          <a:bodyPr>
            <a:normAutofit fontScale="90000"/>
          </a:bodyPr>
          <a:lstStyle/>
          <a:p>
            <a:pPr algn="ctr"/>
            <a:r>
              <a:rPr lang="en-US" b="1" i="0" dirty="0">
                <a:solidFill>
                  <a:srgbClr val="45526C"/>
                </a:solidFill>
                <a:effectLst/>
                <a:latin typeface="circular"/>
              </a:rPr>
              <a:t>Business Objectives</a:t>
            </a:r>
            <a:br>
              <a:rPr lang="en-US" b="0" i="0" dirty="0">
                <a:solidFill>
                  <a:srgbClr val="45526C"/>
                </a:solidFill>
                <a:effectLst/>
                <a:latin typeface="circular"/>
              </a:rPr>
            </a:br>
            <a:endParaRPr lang="en-US" dirty="0"/>
          </a:p>
        </p:txBody>
      </p:sp>
      <p:sp>
        <p:nvSpPr>
          <p:cNvPr id="3" name="Content Placeholder 2">
            <a:extLst>
              <a:ext uri="{FF2B5EF4-FFF2-40B4-BE49-F238E27FC236}">
                <a16:creationId xmlns:a16="http://schemas.microsoft.com/office/drawing/2014/main" id="{069BF8AE-1B85-8EF6-DCD7-1C9D7098BB32}"/>
              </a:ext>
            </a:extLst>
          </p:cNvPr>
          <p:cNvSpPr>
            <a:spLocks noGrp="1"/>
          </p:cNvSpPr>
          <p:nvPr>
            <p:ph idx="1"/>
          </p:nvPr>
        </p:nvSpPr>
        <p:spPr>
          <a:xfrm>
            <a:off x="838200" y="826819"/>
            <a:ext cx="10515600" cy="4351338"/>
          </a:xfrm>
        </p:spPr>
        <p:txBody>
          <a:bodyPr>
            <a:noAutofit/>
          </a:bodyPr>
          <a:lstStyle/>
          <a:p>
            <a:pPr algn="l" rtl="0"/>
            <a:r>
              <a:rPr lang="en-US" sz="2400" b="0" i="0" dirty="0">
                <a:solidFill>
                  <a:srgbClr val="091E42"/>
                </a:solidFill>
                <a:effectLst/>
                <a:latin typeface="freight-text-pro"/>
              </a:rPr>
              <a:t>This case study identified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 </a:t>
            </a:r>
          </a:p>
          <a:p>
            <a:pPr algn="l" rtl="0"/>
            <a:r>
              <a:rPr lang="en-US" sz="2400" b="0" i="0" dirty="0">
                <a:solidFill>
                  <a:srgbClr val="091E42"/>
                </a:solidFill>
                <a:effectLst/>
                <a:latin typeface="freight-text-pro"/>
              </a:rPr>
              <a:t>In other words, the company wants to understand the driving factors (or driver variables) behind loan default, i.e. the variables which are strong indicators of default.  The company can </a:t>
            </a:r>
            <a:r>
              <a:rPr lang="en-US" sz="2400" b="0" i="0" dirty="0" err="1">
                <a:solidFill>
                  <a:srgbClr val="091E42"/>
                </a:solidFill>
                <a:effectLst/>
                <a:latin typeface="freight-text-pro"/>
              </a:rPr>
              <a:t>utilise</a:t>
            </a:r>
            <a:r>
              <a:rPr lang="en-US" sz="2400" b="0" i="0" dirty="0">
                <a:solidFill>
                  <a:srgbClr val="091E42"/>
                </a:solidFill>
                <a:effectLst/>
                <a:latin typeface="freight-text-pro"/>
              </a:rPr>
              <a:t> this knowledge for its portfolio and risk assessment.</a:t>
            </a:r>
          </a:p>
          <a:p>
            <a:endParaRPr lang="en-US" sz="2400" dirty="0"/>
          </a:p>
        </p:txBody>
      </p:sp>
    </p:spTree>
    <p:extLst>
      <p:ext uri="{BB962C8B-B14F-4D97-AF65-F5344CB8AC3E}">
        <p14:creationId xmlns:p14="http://schemas.microsoft.com/office/powerpoint/2010/main" val="321001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0756-D99F-4103-AEDE-1B81DF4CC4EC}"/>
              </a:ext>
            </a:extLst>
          </p:cNvPr>
          <p:cNvSpPr>
            <a:spLocks noGrp="1"/>
          </p:cNvSpPr>
          <p:nvPr>
            <p:ph type="title"/>
          </p:nvPr>
        </p:nvSpPr>
        <p:spPr>
          <a:xfrm>
            <a:off x="4965430" y="629268"/>
            <a:ext cx="6586491" cy="1286160"/>
          </a:xfrm>
        </p:spPr>
        <p:txBody>
          <a:bodyPr anchor="b">
            <a:normAutofit/>
          </a:bodyPr>
          <a:lstStyle/>
          <a:p>
            <a:r>
              <a:rPr lang="en-US" dirty="0"/>
              <a:t>Conclusions</a:t>
            </a:r>
          </a:p>
        </p:txBody>
      </p:sp>
      <p:sp>
        <p:nvSpPr>
          <p:cNvPr id="3" name="Content Placeholder 2">
            <a:extLst>
              <a:ext uri="{FF2B5EF4-FFF2-40B4-BE49-F238E27FC236}">
                <a16:creationId xmlns:a16="http://schemas.microsoft.com/office/drawing/2014/main" id="{D03E75FC-4D6E-4ABB-9336-730F53E7E417}"/>
              </a:ext>
            </a:extLst>
          </p:cNvPr>
          <p:cNvSpPr>
            <a:spLocks noGrp="1"/>
          </p:cNvSpPr>
          <p:nvPr>
            <p:ph idx="1"/>
          </p:nvPr>
        </p:nvSpPr>
        <p:spPr>
          <a:xfrm>
            <a:off x="4965431" y="2438400"/>
            <a:ext cx="6586489" cy="3785419"/>
          </a:xfrm>
        </p:spPr>
        <p:txBody>
          <a:bodyPr>
            <a:normAutofit/>
          </a:bodyPr>
          <a:lstStyle/>
          <a:p>
            <a:pPr marL="0" indent="0">
              <a:buNone/>
            </a:pPr>
            <a:r>
              <a:rPr lang="en-US" sz="2000" b="0" i="0" dirty="0">
                <a:effectLst/>
                <a:latin typeface="Inter"/>
              </a:rPr>
              <a:t>After </a:t>
            </a:r>
            <a:r>
              <a:rPr lang="en-US" sz="2000" b="0" i="0" dirty="0" err="1">
                <a:effectLst/>
                <a:latin typeface="Inter"/>
              </a:rPr>
              <a:t>analysing</a:t>
            </a:r>
            <a:r>
              <a:rPr lang="en-US" sz="2000" b="0" i="0" dirty="0">
                <a:effectLst/>
                <a:latin typeface="Inter"/>
              </a:rPr>
              <a:t> the datasets, there are few attributes of a client with which the bank would be able to identify if they will repay the loan or not. The analysis is </a:t>
            </a:r>
            <a:r>
              <a:rPr lang="en-US" sz="2000" b="0" i="0" dirty="0" err="1">
                <a:effectLst/>
                <a:latin typeface="Inter"/>
              </a:rPr>
              <a:t>consised</a:t>
            </a:r>
            <a:r>
              <a:rPr lang="en-US" sz="2000" b="0" i="0" dirty="0">
                <a:effectLst/>
                <a:latin typeface="Inter"/>
              </a:rPr>
              <a:t> as below with the contributing factors and categorization:</a:t>
            </a:r>
          </a:p>
          <a:p>
            <a:pPr marL="0" indent="0">
              <a:buNone/>
            </a:pPr>
            <a:endParaRPr lang="en-US" sz="2000" dirty="0"/>
          </a:p>
        </p:txBody>
      </p:sp>
      <p:pic>
        <p:nvPicPr>
          <p:cNvPr id="5" name="Picture 4" descr="Magnifying glass showing decling performance">
            <a:extLst>
              <a:ext uri="{FF2B5EF4-FFF2-40B4-BE49-F238E27FC236}">
                <a16:creationId xmlns:a16="http://schemas.microsoft.com/office/drawing/2014/main" id="{17CD2F28-30B9-E286-BFAF-B750CE8F51D4}"/>
              </a:ext>
            </a:extLst>
          </p:cNvPr>
          <p:cNvPicPr>
            <a:picLocks noChangeAspect="1"/>
          </p:cNvPicPr>
          <p:nvPr/>
        </p:nvPicPr>
        <p:blipFill rotWithShape="1">
          <a:blip r:embed="rId2"/>
          <a:srcRect l="12159" r="42722" b="-1"/>
          <a:stretch/>
        </p:blipFill>
        <p:spPr>
          <a:xfrm>
            <a:off x="20" y="10"/>
            <a:ext cx="4635571" cy="6857990"/>
          </a:xfrm>
          <a:prstGeom prst="rect">
            <a:avLst/>
          </a:prstGeom>
          <a:effectLst/>
        </p:spPr>
      </p:pic>
    </p:spTree>
    <p:extLst>
      <p:ext uri="{BB962C8B-B14F-4D97-AF65-F5344CB8AC3E}">
        <p14:creationId xmlns:p14="http://schemas.microsoft.com/office/powerpoint/2010/main" val="55458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E4F3-21CC-4A26-890F-FEFE606D53E0}"/>
              </a:ext>
            </a:extLst>
          </p:cNvPr>
          <p:cNvSpPr>
            <a:spLocks noGrp="1"/>
          </p:cNvSpPr>
          <p:nvPr>
            <p:ph type="title"/>
          </p:nvPr>
        </p:nvSpPr>
        <p:spPr/>
        <p:txBody>
          <a:bodyPr>
            <a:normAutofit fontScale="90000"/>
          </a:bodyPr>
          <a:lstStyle/>
          <a:p>
            <a:r>
              <a:rPr lang="en-US" sz="3600" b="0" i="0">
                <a:solidFill>
                  <a:srgbClr val="151515"/>
                </a:solidFill>
                <a:effectLst/>
                <a:latin typeface="Inter"/>
              </a:rPr>
              <a:t>A. Decisive Factor whether an applicant will be Repayer:</a:t>
            </a:r>
            <a:br>
              <a:rPr lang="en-US" b="0" i="0">
                <a:solidFill>
                  <a:srgbClr val="151515"/>
                </a:solidFill>
                <a:effectLst/>
                <a:latin typeface="Inter"/>
              </a:rPr>
            </a:br>
            <a:endParaRPr lang="en-US" dirty="0"/>
          </a:p>
        </p:txBody>
      </p:sp>
      <p:graphicFrame>
        <p:nvGraphicFramePr>
          <p:cNvPr id="5" name="Content Placeholder 2">
            <a:extLst>
              <a:ext uri="{FF2B5EF4-FFF2-40B4-BE49-F238E27FC236}">
                <a16:creationId xmlns:a16="http://schemas.microsoft.com/office/drawing/2014/main" id="{1D16964E-6D02-140B-CF82-60693FFB714C}"/>
              </a:ext>
            </a:extLst>
          </p:cNvPr>
          <p:cNvGraphicFramePr>
            <a:graphicFrameLocks noGrp="1"/>
          </p:cNvGraphicFramePr>
          <p:nvPr>
            <p:ph idx="1"/>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032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FF14-FD5A-49ED-A9C7-6F2D0F24D65C}"/>
              </a:ext>
            </a:extLst>
          </p:cNvPr>
          <p:cNvSpPr>
            <a:spLocks noGrp="1"/>
          </p:cNvSpPr>
          <p:nvPr>
            <p:ph type="title"/>
          </p:nvPr>
        </p:nvSpPr>
        <p:spPr>
          <a:xfrm>
            <a:off x="958506" y="800392"/>
            <a:ext cx="10264697" cy="1212102"/>
          </a:xfrm>
        </p:spPr>
        <p:txBody>
          <a:bodyPr>
            <a:normAutofit/>
          </a:bodyPr>
          <a:lstStyle/>
          <a:p>
            <a:r>
              <a:rPr lang="en-US" sz="2800" b="0" i="0">
                <a:solidFill>
                  <a:srgbClr val="FFFFFF"/>
                </a:solidFill>
                <a:effectLst/>
                <a:latin typeface="Inter"/>
              </a:rPr>
              <a:t>B. Decisive Factor whether an applicant will be Defaulter:</a:t>
            </a:r>
            <a:br>
              <a:rPr lang="en-US" sz="2800" b="0" i="0">
                <a:solidFill>
                  <a:srgbClr val="FFFFFF"/>
                </a:solidFill>
                <a:effectLst/>
                <a:latin typeface="Inter"/>
              </a:rPr>
            </a:br>
            <a:endParaRPr lang="en-US" sz="2800">
              <a:solidFill>
                <a:srgbClr val="FFFFFF"/>
              </a:solidFill>
            </a:endParaRPr>
          </a:p>
        </p:txBody>
      </p:sp>
      <p:sp>
        <p:nvSpPr>
          <p:cNvPr id="3" name="Content Placeholder 2">
            <a:extLst>
              <a:ext uri="{FF2B5EF4-FFF2-40B4-BE49-F238E27FC236}">
                <a16:creationId xmlns:a16="http://schemas.microsoft.com/office/drawing/2014/main" id="{4A1B0FE9-EE4C-474C-9FEB-4D870C356755}"/>
              </a:ext>
            </a:extLst>
          </p:cNvPr>
          <p:cNvSpPr>
            <a:spLocks noGrp="1"/>
          </p:cNvSpPr>
          <p:nvPr>
            <p:ph idx="1"/>
          </p:nvPr>
        </p:nvSpPr>
        <p:spPr>
          <a:xfrm>
            <a:off x="748646" y="605365"/>
            <a:ext cx="9708995" cy="5556284"/>
          </a:xfrm>
        </p:spPr>
        <p:txBody>
          <a:bodyPr anchor="ctr">
            <a:normAutofit/>
          </a:bodyPr>
          <a:lstStyle/>
          <a:p>
            <a:pPr>
              <a:buFont typeface="+mj-lt"/>
              <a:buAutoNum type="arabicPeriod"/>
            </a:pPr>
            <a:r>
              <a:rPr lang="en-US" sz="1500" i="0" dirty="0">
                <a:effectLst/>
                <a:latin typeface="Roboto" panose="02000000000000000000" pitchFamily="2" charset="0"/>
              </a:rPr>
              <a:t>CODE_GENDER: Men are at relatively higher default rate</a:t>
            </a:r>
          </a:p>
          <a:p>
            <a:pPr>
              <a:buFont typeface="+mj-lt"/>
              <a:buAutoNum type="arabicPeriod"/>
            </a:pPr>
            <a:r>
              <a:rPr lang="en-US" sz="1500" i="0" dirty="0">
                <a:effectLst/>
                <a:latin typeface="Roboto" panose="02000000000000000000" pitchFamily="2" charset="0"/>
              </a:rPr>
              <a:t>NAME_FAMILY_STATUS : People who have civil marriage or who are single default a lot.</a:t>
            </a:r>
          </a:p>
          <a:p>
            <a:pPr>
              <a:buFont typeface="+mj-lt"/>
              <a:buAutoNum type="arabicPeriod"/>
            </a:pPr>
            <a:r>
              <a:rPr lang="en-US" sz="1500" i="0" dirty="0">
                <a:effectLst/>
                <a:latin typeface="Roboto" panose="02000000000000000000" pitchFamily="2" charset="0"/>
              </a:rPr>
              <a:t>NAME_EDUCATION_TYPE: People with Lower Secondary &amp; Secondary education</a:t>
            </a:r>
          </a:p>
          <a:p>
            <a:pPr>
              <a:buFont typeface="+mj-lt"/>
              <a:buAutoNum type="arabicPeriod"/>
            </a:pPr>
            <a:r>
              <a:rPr lang="en-US" sz="1500" i="0" dirty="0">
                <a:effectLst/>
                <a:latin typeface="Roboto" panose="02000000000000000000" pitchFamily="2" charset="0"/>
              </a:rPr>
              <a:t>NAME_INCOME_TYPE: Clients who are either at Maternity leave OR Unemployed default a lot.</a:t>
            </a:r>
          </a:p>
          <a:p>
            <a:pPr>
              <a:buFont typeface="+mj-lt"/>
              <a:buAutoNum type="arabicPeriod"/>
            </a:pPr>
            <a:r>
              <a:rPr lang="en-US" sz="1500" i="0" dirty="0">
                <a:effectLst/>
                <a:latin typeface="Roboto" panose="02000000000000000000" pitchFamily="2" charset="0"/>
              </a:rPr>
              <a:t>REGION_RATING_CLIENT: People who live in Rating 3 has highest defaults.</a:t>
            </a:r>
          </a:p>
          <a:p>
            <a:pPr>
              <a:buFont typeface="+mj-lt"/>
              <a:buAutoNum type="arabicPeriod"/>
            </a:pPr>
            <a:r>
              <a:rPr lang="en-US" sz="1500" i="0" dirty="0">
                <a:effectLst/>
                <a:latin typeface="Roboto" panose="02000000000000000000" pitchFamily="2" charset="0"/>
              </a:rPr>
              <a:t>OCCUPATION_TYPE: Avoid Low-skill Laborers, Drivers and Waiters/barmen staff, Security staff, Laborers and Cooking staff as their default rate is huge.</a:t>
            </a:r>
          </a:p>
          <a:p>
            <a:pPr>
              <a:buFont typeface="+mj-lt"/>
              <a:buAutoNum type="arabicPeriod"/>
            </a:pPr>
            <a:r>
              <a:rPr lang="en-US" sz="1500" i="0" dirty="0">
                <a:effectLst/>
                <a:latin typeface="Roboto" panose="02000000000000000000" pitchFamily="2" charset="0"/>
              </a:rPr>
              <a:t>ORGANIZATION_TYPE: Organizations with highest percent of loans not repaid are Transport: type 3 (16%), Industry: type 13 (13.5%), Industry: type 8 (12.5%) and Restaurant (less than 12%). Self-employed people have relative high defaulting rate, and thus should be avoided to be approved for loan or provide loan with higher interest rate to mitigate the risk of defaulting.</a:t>
            </a:r>
          </a:p>
          <a:p>
            <a:pPr>
              <a:buFont typeface="+mj-lt"/>
              <a:buAutoNum type="arabicPeriod"/>
            </a:pPr>
            <a:r>
              <a:rPr lang="en-US" sz="1500" i="0" dirty="0">
                <a:effectLst/>
                <a:latin typeface="Roboto" panose="02000000000000000000" pitchFamily="2" charset="0"/>
              </a:rPr>
              <a:t>DAYS_BIRTH: Avoid young people who are in age group of 20-40 as they have higher probability of defaulting</a:t>
            </a:r>
          </a:p>
          <a:p>
            <a:pPr>
              <a:buFont typeface="+mj-lt"/>
              <a:buAutoNum type="arabicPeriod"/>
            </a:pPr>
            <a:r>
              <a:rPr lang="en-US" sz="1500" i="0" dirty="0">
                <a:effectLst/>
                <a:latin typeface="Roboto" panose="02000000000000000000" pitchFamily="2" charset="0"/>
              </a:rPr>
              <a:t>DAYS_EMPLOYED: People who have less than 5 years of employment have high default rate.</a:t>
            </a:r>
          </a:p>
          <a:p>
            <a:pPr>
              <a:buFont typeface="+mj-lt"/>
              <a:buAutoNum type="arabicPeriod"/>
            </a:pPr>
            <a:r>
              <a:rPr lang="en-US" sz="1500" i="0" dirty="0">
                <a:effectLst/>
                <a:latin typeface="Roboto" panose="02000000000000000000" pitchFamily="2" charset="0"/>
              </a:rPr>
              <a:t>CNT_CHILDREN &amp; CNT_FAM_MEMBERS: Client who have children equal to or more than 9 default 100% and hence their applications are to be rejected.</a:t>
            </a:r>
          </a:p>
          <a:p>
            <a:pPr>
              <a:buFont typeface="+mj-lt"/>
              <a:buAutoNum type="arabicPeriod"/>
            </a:pPr>
            <a:r>
              <a:rPr lang="en-US" sz="1500" i="0" dirty="0">
                <a:effectLst/>
                <a:latin typeface="Roboto" panose="02000000000000000000" pitchFamily="2" charset="0"/>
              </a:rPr>
              <a:t>AMT_GOODS_PRICE: When the credit amount goes beyond 3lakhs, there is an increase in defaulters.</a:t>
            </a:r>
          </a:p>
          <a:p>
            <a:endParaRPr lang="en-US" sz="1500" dirty="0"/>
          </a:p>
        </p:txBody>
      </p:sp>
    </p:spTree>
    <p:extLst>
      <p:ext uri="{BB962C8B-B14F-4D97-AF65-F5344CB8AC3E}">
        <p14:creationId xmlns:p14="http://schemas.microsoft.com/office/powerpoint/2010/main" val="172613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6F37-2262-45CA-A137-70D44D475B2D}"/>
              </a:ext>
            </a:extLst>
          </p:cNvPr>
          <p:cNvSpPr>
            <a:spLocks noGrp="1"/>
          </p:cNvSpPr>
          <p:nvPr>
            <p:ph type="title"/>
          </p:nvPr>
        </p:nvSpPr>
        <p:spPr>
          <a:xfrm>
            <a:off x="934872" y="982272"/>
            <a:ext cx="3388419" cy="4560970"/>
          </a:xfrm>
        </p:spPr>
        <p:txBody>
          <a:bodyPr>
            <a:normAutofit/>
          </a:bodyPr>
          <a:lstStyle/>
          <a:p>
            <a:r>
              <a:rPr lang="en-US" sz="3100" b="0" i="0" dirty="0">
                <a:solidFill>
                  <a:srgbClr val="FFFFFF"/>
                </a:solidFill>
                <a:effectLst/>
                <a:latin typeface="Inter"/>
              </a:rPr>
              <a:t>C. Factors that Loan can be given on Condition of Hite to mitigate any default risk leading to business loss:</a:t>
            </a:r>
            <a:endParaRPr lang="en-US" sz="3100" dirty="0">
              <a:solidFill>
                <a:srgbClr val="FFFFFF"/>
              </a:solidFill>
            </a:endParaRPr>
          </a:p>
        </p:txBody>
      </p:sp>
      <p:sp>
        <p:nvSpPr>
          <p:cNvPr id="3" name="Content Placeholder 2">
            <a:extLst>
              <a:ext uri="{FF2B5EF4-FFF2-40B4-BE49-F238E27FC236}">
                <a16:creationId xmlns:a16="http://schemas.microsoft.com/office/drawing/2014/main" id="{CFCBDD60-5888-4283-9592-C86918733DAE}"/>
              </a:ext>
            </a:extLst>
          </p:cNvPr>
          <p:cNvSpPr>
            <a:spLocks noGrp="1"/>
          </p:cNvSpPr>
          <p:nvPr>
            <p:ph idx="1"/>
          </p:nvPr>
        </p:nvSpPr>
        <p:spPr>
          <a:xfrm>
            <a:off x="253219" y="706744"/>
            <a:ext cx="10340699" cy="5168984"/>
          </a:xfrm>
        </p:spPr>
        <p:txBody>
          <a:bodyPr anchor="ctr">
            <a:normAutofit/>
          </a:bodyPr>
          <a:lstStyle/>
          <a:p>
            <a:pPr>
              <a:buFont typeface="+mj-lt"/>
              <a:buAutoNum type="arabicPeriod"/>
            </a:pPr>
            <a:r>
              <a:rPr lang="en-US" sz="1500" i="0" dirty="0">
                <a:solidFill>
                  <a:schemeClr val="tx1"/>
                </a:solidFill>
                <a:effectLst/>
                <a:latin typeface="Roboto" panose="02000000000000000000" pitchFamily="2" charset="0"/>
              </a:rPr>
              <a:t>NAME_HOUSING_TYPE: High number of loan applications are from the category of people who live in Rented apartments &amp; living with parents and hence offering the loan would mitigate the loss if any of those default.</a:t>
            </a:r>
          </a:p>
          <a:p>
            <a:pPr>
              <a:buFont typeface="+mj-lt"/>
              <a:buAutoNum type="arabicPeriod"/>
            </a:pPr>
            <a:r>
              <a:rPr lang="en-US" sz="1500" i="0" dirty="0">
                <a:solidFill>
                  <a:schemeClr val="tx1"/>
                </a:solidFill>
                <a:effectLst/>
                <a:latin typeface="Roboto" panose="02000000000000000000" pitchFamily="2" charset="0"/>
              </a:rPr>
              <a:t>AMT_CREDIT: People who get loan for 3-6 Lakhs tend to default more than others and hence having higher interest specifically for this credit range would be ideal.</a:t>
            </a:r>
          </a:p>
          <a:p>
            <a:pPr>
              <a:buFont typeface="+mj-lt"/>
              <a:buAutoNum type="arabicPeriod"/>
            </a:pPr>
            <a:r>
              <a:rPr lang="en-US" sz="1500" i="0" dirty="0">
                <a:solidFill>
                  <a:schemeClr val="tx1"/>
                </a:solidFill>
                <a:effectLst/>
                <a:latin typeface="Roboto" panose="02000000000000000000" pitchFamily="2" charset="0"/>
              </a:rPr>
              <a:t>AMT_INCOME: Since 90% of the applications have Income total less than 3Lakhs and they have high probability of defaulting, they could be offered loan with higher interest compared to other income category.</a:t>
            </a:r>
          </a:p>
          <a:p>
            <a:pPr>
              <a:buFont typeface="+mj-lt"/>
              <a:buAutoNum type="arabicPeriod"/>
            </a:pPr>
            <a:r>
              <a:rPr lang="en-US" sz="1500" i="0" dirty="0">
                <a:solidFill>
                  <a:schemeClr val="tx1"/>
                </a:solidFill>
                <a:effectLst/>
                <a:latin typeface="Roboto" panose="02000000000000000000" pitchFamily="2" charset="0"/>
              </a:rPr>
              <a:t>CNT_CHILDREN &amp; CNT_FAM_MEMBERS: Clients who have 4 to 8 children has a very high default rate and hence higher interest should be imposed on their loans.</a:t>
            </a:r>
          </a:p>
          <a:p>
            <a:pPr>
              <a:buFont typeface="+mj-lt"/>
              <a:buAutoNum type="arabicPeriod"/>
            </a:pPr>
            <a:r>
              <a:rPr lang="en-US" sz="1500" i="0" dirty="0">
                <a:solidFill>
                  <a:schemeClr val="tx1"/>
                </a:solidFill>
                <a:effectLst/>
                <a:latin typeface="Roboto" panose="02000000000000000000" pitchFamily="2" charset="0"/>
              </a:rPr>
              <a:t>NAME_CASH_LOAN_PURPOSE: Loan taken for the purpose of Repairs seems to have highest default rate. A very high number applications have been rejected by bank or refused by client in previous applications as well which has purpose as repair or other. This shows that purpose repair is taken as high risk by bank and either they are rejected, or bank offers very high loan interest rate which is not feasible by the clients, thus they refuse the loan. The same approach could be followed in future as well.</a:t>
            </a:r>
          </a:p>
          <a:p>
            <a:endParaRPr lang="en-US" sz="1500" dirty="0">
              <a:solidFill>
                <a:schemeClr val="tx1"/>
              </a:solidFill>
            </a:endParaRPr>
          </a:p>
        </p:txBody>
      </p:sp>
    </p:spTree>
    <p:extLst>
      <p:ext uri="{BB962C8B-B14F-4D97-AF65-F5344CB8AC3E}">
        <p14:creationId xmlns:p14="http://schemas.microsoft.com/office/powerpoint/2010/main" val="258406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277F-CB8F-4A4F-A8C3-EF25D9584514}"/>
              </a:ext>
            </a:extLst>
          </p:cNvPr>
          <p:cNvSpPr>
            <a:spLocks noGrp="1"/>
          </p:cNvSpPr>
          <p:nvPr>
            <p:ph type="title"/>
          </p:nvPr>
        </p:nvSpPr>
        <p:spPr>
          <a:xfrm>
            <a:off x="934872" y="982272"/>
            <a:ext cx="3388419" cy="4560970"/>
          </a:xfrm>
        </p:spPr>
        <p:txBody>
          <a:bodyPr>
            <a:normAutofit/>
          </a:bodyPr>
          <a:lstStyle/>
          <a:p>
            <a:r>
              <a:rPr lang="en-US" sz="4000" b="0" i="0">
                <a:solidFill>
                  <a:srgbClr val="FFFFFF"/>
                </a:solidFill>
                <a:effectLst/>
                <a:latin typeface="Inter"/>
              </a:rPr>
              <a:t>D. Suggestions:</a:t>
            </a:r>
            <a:br>
              <a:rPr lang="en-US" sz="4000" b="0" i="0">
                <a:solidFill>
                  <a:srgbClr val="FFFFFF"/>
                </a:solidFill>
                <a:effectLst/>
                <a:latin typeface="Inter"/>
              </a:rPr>
            </a:br>
            <a:endParaRPr lang="en-US" sz="4000">
              <a:solidFill>
                <a:srgbClr val="FFFFFF"/>
              </a:solidFill>
            </a:endParaRPr>
          </a:p>
        </p:txBody>
      </p:sp>
      <p:sp>
        <p:nvSpPr>
          <p:cNvPr id="3" name="Content Placeholder 2">
            <a:extLst>
              <a:ext uri="{FF2B5EF4-FFF2-40B4-BE49-F238E27FC236}">
                <a16:creationId xmlns:a16="http://schemas.microsoft.com/office/drawing/2014/main" id="{BADC9F22-ECC6-4A90-A3FC-E2AE92374DAA}"/>
              </a:ext>
            </a:extLst>
          </p:cNvPr>
          <p:cNvSpPr>
            <a:spLocks noGrp="1"/>
          </p:cNvSpPr>
          <p:nvPr>
            <p:ph idx="1"/>
          </p:nvPr>
        </p:nvSpPr>
        <p:spPr>
          <a:xfrm>
            <a:off x="576776" y="872198"/>
            <a:ext cx="10593918" cy="4671044"/>
          </a:xfrm>
        </p:spPr>
        <p:txBody>
          <a:bodyPr anchor="ctr">
            <a:normAutofit/>
          </a:bodyPr>
          <a:lstStyle/>
          <a:p>
            <a:pPr>
              <a:buFont typeface="Arial" panose="020B0604020202020204" pitchFamily="34" charset="0"/>
              <a:buChar char="•"/>
            </a:pPr>
            <a:r>
              <a:rPr lang="en-US" sz="2200" i="0" dirty="0">
                <a:solidFill>
                  <a:schemeClr val="tx1"/>
                </a:solidFill>
                <a:effectLst/>
                <a:latin typeface="Roboto" panose="02000000000000000000" pitchFamily="2" charset="0"/>
              </a:rPr>
              <a:t>90% of the previously cancelled client have actually </a:t>
            </a:r>
            <a:r>
              <a:rPr lang="en-US" sz="2200" i="0" dirty="0" err="1">
                <a:solidFill>
                  <a:schemeClr val="tx1"/>
                </a:solidFill>
                <a:effectLst/>
                <a:latin typeface="Roboto" panose="02000000000000000000" pitchFamily="2" charset="0"/>
              </a:rPr>
              <a:t>repayed</a:t>
            </a:r>
            <a:r>
              <a:rPr lang="en-US" sz="2200" i="0" dirty="0">
                <a:solidFill>
                  <a:schemeClr val="tx1"/>
                </a:solidFill>
                <a:effectLst/>
                <a:latin typeface="Roboto" panose="02000000000000000000" pitchFamily="2" charset="0"/>
              </a:rPr>
              <a:t> the loan. Record the reason for cancellation which might help the bank to determine and negotiate terms with these repaying customers in future for increase business opportunity.</a:t>
            </a:r>
          </a:p>
          <a:p>
            <a:pPr>
              <a:buFont typeface="Arial" panose="020B0604020202020204" pitchFamily="34" charset="0"/>
              <a:buChar char="•"/>
            </a:pPr>
            <a:r>
              <a:rPr lang="en-US" sz="2200" i="0" dirty="0">
                <a:solidFill>
                  <a:schemeClr val="tx1"/>
                </a:solidFill>
                <a:effectLst/>
                <a:latin typeface="Roboto" panose="02000000000000000000" pitchFamily="2" charset="0"/>
              </a:rPr>
              <a:t>88% of the clients who were refused by bank for loan earlier have now turned into a repaying client. Hence documenting the reason for rejection could mitigate the business loss and these clients could be contacted for further loans.</a:t>
            </a:r>
          </a:p>
          <a:p>
            <a:endParaRPr lang="en-US" sz="2200" dirty="0">
              <a:solidFill>
                <a:schemeClr val="tx1"/>
              </a:solidFill>
            </a:endParaRPr>
          </a:p>
        </p:txBody>
      </p:sp>
    </p:spTree>
    <p:extLst>
      <p:ext uri="{BB962C8B-B14F-4D97-AF65-F5344CB8AC3E}">
        <p14:creationId xmlns:p14="http://schemas.microsoft.com/office/powerpoint/2010/main" val="39407312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TotalTime>
  <Words>1215</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circular</vt:lpstr>
      <vt:lpstr>freight-text-pro</vt:lpstr>
      <vt:lpstr>Inter</vt:lpstr>
      <vt:lpstr>Roboto</vt:lpstr>
      <vt:lpstr>Trebuchet MS</vt:lpstr>
      <vt:lpstr>Wingdings</vt:lpstr>
      <vt:lpstr>Wingdings 3</vt:lpstr>
      <vt:lpstr>Facet</vt:lpstr>
      <vt:lpstr>Problem Statement </vt:lpstr>
      <vt:lpstr>.</vt:lpstr>
      <vt:lpstr>Business Objectives </vt:lpstr>
      <vt:lpstr>Conclusions</vt:lpstr>
      <vt:lpstr>A. Decisive Factor whether an applicant will be Repayer: </vt:lpstr>
      <vt:lpstr>B. Decisive Factor whether an applicant will be Defaulter: </vt:lpstr>
      <vt:lpstr>C. Factors that Loan can be given on Condition of Hite to mitigate any default risk leading to business loss:</vt:lpstr>
      <vt:lpstr>D. Suggestions: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Conclusions</dc:title>
  <dc:creator>Kumar, Kouda Tharun</dc:creator>
  <cp:lastModifiedBy>Kouda, Tharun Kumar</cp:lastModifiedBy>
  <cp:revision>4</cp:revision>
  <dcterms:created xsi:type="dcterms:W3CDTF">2022-03-09T17:57:31Z</dcterms:created>
  <dcterms:modified xsi:type="dcterms:W3CDTF">2022-11-28T00:27:46Z</dcterms:modified>
</cp:coreProperties>
</file>