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Corbel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Corbel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orbel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orbel-boldItalic.fntdata"/><Relationship Id="rId30" Type="http://schemas.openxmlformats.org/officeDocument/2006/relationships/font" Target="fonts/Corbel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3b5ab20b6f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3b5ab20b6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3b5ab20b6f_1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3b5ab20b6f_1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3b5ab20b6f_12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3b5ab20b6f_1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3b5ab20b6f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3b5ab20b6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b5ab20b6f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3b5ab20b6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3b5ab20b6f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3b5ab20b6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3b5ab20b6f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3b5ab20b6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3b5ab20b6f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3b5ab20b6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b5ab20b6f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3b5ab20b6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3b5ab20b6f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3b5ab20b6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3b5ab20b6f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3b5ab20b6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3b5ab20b6f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3b5ab20b6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3b5ab20b6f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3b5ab20b6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3b5ab20b6f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3b5ab20b6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b5ab20b6f_1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3b5ab20b6f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b5ab20b6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3b5ab20b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b5ab20b6f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3b5ab20b6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b5ab20b6f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3b5ab20b6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2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2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2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2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2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IN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IN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1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IN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IN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4" name="Google Shape;54;p6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5" name="Google Shape;55;p6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6" name="Google Shape;56;p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b="1" lang="en-IN"/>
              <a:t>College management system</a:t>
            </a:r>
            <a:endParaRPr/>
          </a:p>
        </p:txBody>
      </p:sp>
      <p:sp>
        <p:nvSpPr>
          <p:cNvPr id="143" name="Google Shape;143;p19"/>
          <p:cNvSpPr txBox="1"/>
          <p:nvPr>
            <p:ph idx="1" type="subTitle"/>
          </p:nvPr>
        </p:nvSpPr>
        <p:spPr>
          <a:xfrm>
            <a:off x="4515375" y="3996278"/>
            <a:ext cx="69876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b="1" lang="en-IN" sz="2400"/>
              <a:t>Group 44</a:t>
            </a:r>
            <a:endParaRPr b="1"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IN"/>
              <a:t>KARISHMAA 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IN"/>
              <a:t>ADHVIK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IN"/>
              <a:t>THARUN KUMAR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IN"/>
              <a:t>NIVETHA B K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IN"/>
              <a:t>SANJAY SRIRAM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1818550" y="284700"/>
            <a:ext cx="9645900" cy="6288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/>
              <a:t>1. Advanced Student &amp; Faculty Management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✅ </a:t>
            </a:r>
            <a:r>
              <a:rPr lang="en-IN"/>
              <a:t>AI-Based Performance Analysis – Use AI to analyze student attendance, grades, and engagement.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/>
              <a:t>2. Smart Course &amp; Enrollment System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✅ Course Recommendation System – Suggest courses based on student performance &amp; interests.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/>
              <a:t>3. Enhanced Attendance &amp; Timetable Scheduling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✅ Dynamic Timetable Adjustments – Reschedule classes automatically if faculty is unavailable.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✅ Integration with Smart Classrooms – Sync attendance with smartboards and IoT devices.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1484300" y="411250"/>
            <a:ext cx="10018800" cy="5988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-IN"/>
              <a:t>4. Interactive Event &amp; Notice Board System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IN"/>
              <a:t>✅ AI-Powered Event Suggestions – Recommend events based on student interests &amp; previous participation.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IN"/>
              <a:t>✅ Event Ticketing &amp; RSVP System – Allow students to register, pay (if needed), and receive event passes.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IN"/>
              <a:t>✅ Club &amp; Organization Management – Dedicated space for student-run clubs &amp; activities.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-IN"/>
              <a:t>5. Intelligent Feedback &amp; Grievance Management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IN"/>
              <a:t>✅ Grievance Escalation System – Automatically forward unresolved issues to higher authorities.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IN"/>
              <a:t>✅ Faculty Feedback Dashboard – Allow faculty to view student feedback and improve teaching methods.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-IN"/>
              <a:t>6. Advanced Library &amp; Resource Management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IN"/>
              <a:t>✅ E-Book &amp; Audiobook Support – Enable students to access digital reading material.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IN"/>
              <a:t>✅ Book Availability Alerts – Notify students when a book becomes available.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1484300" y="432200"/>
            <a:ext cx="10018800" cy="578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-IN"/>
              <a:t>7. Smart Finance &amp; Fees Tracking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IN"/>
              <a:t>✅ AI-Based Scholarship Eligibility Detection – Automatically notify students about available scholarships.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IN"/>
              <a:t>✅ Installment-Based Fee Payments – Allow students to pay tuition in smaller amounts.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-IN"/>
              <a:t>8. AI-Enabled Mobile-Friendly Interface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IN"/>
              <a:t>✅ Dark Mode &amp; Accessibility Features – Enhance usability with customizable themes.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IN"/>
              <a:t>✅ Offline Mode for Key Features – Allow students to check their schedule &amp; notices without an internet connection.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IN"/>
              <a:t>✅ Multi-Language Support – Support multiple languages for ease of use.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IN"/>
              <a:t>📌 Internship &amp; Job Board – Integration with job portals for placements &amp; internship applications.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IN"/>
              <a:t>📌 Emergency Alert System – Notify students in case of emergencies or campus lockdowns.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/>
        </p:nvSpPr>
        <p:spPr>
          <a:xfrm>
            <a:off x="1711900" y="331425"/>
            <a:ext cx="9290100" cy="5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Prompt </a:t>
            </a:r>
            <a:endParaRPr b="1" sz="2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900">
                <a:solidFill>
                  <a:schemeClr val="dk1"/>
                </a:solidFill>
              </a:rPr>
              <a:t>Login Roles &amp; Attributes:</a:t>
            </a:r>
            <a:endParaRPr b="1" sz="19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-IN" sz="1700">
                <a:solidFill>
                  <a:schemeClr val="dk1"/>
                </a:solidFill>
              </a:rPr>
              <a:t>Administrator Login</a:t>
            </a:r>
            <a:br>
              <a:rPr b="1" lang="en-IN" sz="1700">
                <a:solidFill>
                  <a:schemeClr val="dk1"/>
                </a:solidFill>
              </a:rPr>
            </a:br>
            <a:endParaRPr b="1"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b="1" lang="en-IN" sz="1700">
                <a:solidFill>
                  <a:schemeClr val="dk1"/>
                </a:solidFill>
              </a:rPr>
              <a:t>Dropdown Attributes:</a:t>
            </a:r>
            <a:br>
              <a:rPr lang="en-I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-IN" sz="1700">
                <a:solidFill>
                  <a:schemeClr val="dk1"/>
                </a:solidFill>
              </a:rPr>
              <a:t>View Reports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-IN" sz="1700">
                <a:solidFill>
                  <a:schemeClr val="dk1"/>
                </a:solidFill>
              </a:rPr>
              <a:t>Configure System Settings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-IN" sz="1700">
                <a:solidFill>
                  <a:schemeClr val="dk1"/>
                </a:solidFill>
              </a:rPr>
              <a:t>Assign Roles &amp; Permissions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-IN" sz="1700">
                <a:solidFill>
                  <a:schemeClr val="dk1"/>
                </a:solidFill>
              </a:rPr>
              <a:t>Manage Announcements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-IN" sz="1700">
                <a:solidFill>
                  <a:schemeClr val="dk1"/>
                </a:solidFill>
              </a:rPr>
              <a:t>Wifi Password and Control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-IN" sz="1700">
                <a:solidFill>
                  <a:schemeClr val="dk1"/>
                </a:solidFill>
              </a:rPr>
              <a:t>Books available in library and books borrowed </a:t>
            </a:r>
            <a:endParaRPr sz="17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1484275" y="83475"/>
            <a:ext cx="10018800" cy="685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752"/>
              <a:buFont typeface="Arial"/>
              <a:buNone/>
            </a:pPr>
            <a:r>
              <a:rPr b="1" lang="en-IN" sz="1840">
                <a:latin typeface="Arial"/>
                <a:ea typeface="Arial"/>
                <a:cs typeface="Arial"/>
                <a:sym typeface="Arial"/>
              </a:rPr>
              <a:t>Student Login</a:t>
            </a:r>
            <a:br>
              <a:rPr b="1" lang="en-IN" sz="1840">
                <a:latin typeface="Arial"/>
                <a:ea typeface="Arial"/>
                <a:cs typeface="Arial"/>
                <a:sym typeface="Arial"/>
              </a:rPr>
            </a:br>
            <a:endParaRPr b="1" sz="1840">
              <a:latin typeface="Arial"/>
              <a:ea typeface="Arial"/>
              <a:cs typeface="Arial"/>
              <a:sym typeface="Arial"/>
            </a:endParaRPr>
          </a:p>
          <a:p>
            <a:pPr indent="-310428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IN" sz="1840">
                <a:latin typeface="Arial"/>
                <a:ea typeface="Arial"/>
                <a:cs typeface="Arial"/>
                <a:sym typeface="Arial"/>
              </a:rPr>
              <a:t>Dropdown Attributes:</a:t>
            </a:r>
            <a:br>
              <a:rPr b="1" lang="en-IN" sz="1840">
                <a:latin typeface="Arial"/>
                <a:ea typeface="Arial"/>
                <a:cs typeface="Arial"/>
                <a:sym typeface="Arial"/>
              </a:rPr>
            </a:br>
            <a:endParaRPr b="1" sz="1840">
              <a:latin typeface="Arial"/>
              <a:ea typeface="Arial"/>
              <a:cs typeface="Arial"/>
              <a:sym typeface="Arial"/>
            </a:endParaRPr>
          </a:p>
          <a:p>
            <a:pPr indent="-31042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IN" sz="1840">
                <a:latin typeface="Arial"/>
                <a:ea typeface="Arial"/>
                <a:cs typeface="Arial"/>
                <a:sym typeface="Arial"/>
              </a:rPr>
              <a:t>View Courses</a:t>
            </a:r>
            <a:br>
              <a:rPr lang="en-IN" sz="1840">
                <a:latin typeface="Arial"/>
                <a:ea typeface="Arial"/>
                <a:cs typeface="Arial"/>
                <a:sym typeface="Arial"/>
              </a:rPr>
            </a:br>
            <a:endParaRPr sz="1840">
              <a:latin typeface="Arial"/>
              <a:ea typeface="Arial"/>
              <a:cs typeface="Arial"/>
              <a:sym typeface="Arial"/>
            </a:endParaRPr>
          </a:p>
          <a:p>
            <a:pPr indent="-31042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IN" sz="1840">
                <a:latin typeface="Arial"/>
                <a:ea typeface="Arial"/>
                <a:cs typeface="Arial"/>
                <a:sym typeface="Arial"/>
              </a:rPr>
              <a:t>Submit Assignments</a:t>
            </a:r>
            <a:br>
              <a:rPr lang="en-IN" sz="1840">
                <a:latin typeface="Arial"/>
                <a:ea typeface="Arial"/>
                <a:cs typeface="Arial"/>
                <a:sym typeface="Arial"/>
              </a:rPr>
            </a:br>
            <a:endParaRPr sz="1840">
              <a:latin typeface="Arial"/>
              <a:ea typeface="Arial"/>
              <a:cs typeface="Arial"/>
              <a:sym typeface="Arial"/>
            </a:endParaRPr>
          </a:p>
          <a:p>
            <a:pPr indent="-31042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IN" sz="1840">
                <a:latin typeface="Arial"/>
                <a:ea typeface="Arial"/>
                <a:cs typeface="Arial"/>
                <a:sym typeface="Arial"/>
              </a:rPr>
              <a:t>Check Grades</a:t>
            </a:r>
            <a:br>
              <a:rPr lang="en-IN" sz="1840">
                <a:latin typeface="Arial"/>
                <a:ea typeface="Arial"/>
                <a:cs typeface="Arial"/>
                <a:sym typeface="Arial"/>
              </a:rPr>
            </a:br>
            <a:endParaRPr sz="1840">
              <a:latin typeface="Arial"/>
              <a:ea typeface="Arial"/>
              <a:cs typeface="Arial"/>
              <a:sym typeface="Arial"/>
            </a:endParaRPr>
          </a:p>
          <a:p>
            <a:pPr indent="-31042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IN" sz="1840">
                <a:latin typeface="Arial"/>
                <a:ea typeface="Arial"/>
                <a:cs typeface="Arial"/>
                <a:sym typeface="Arial"/>
              </a:rPr>
              <a:t>Access Library</a:t>
            </a:r>
            <a:br>
              <a:rPr lang="en-IN" sz="1840">
                <a:latin typeface="Arial"/>
                <a:ea typeface="Arial"/>
                <a:cs typeface="Arial"/>
                <a:sym typeface="Arial"/>
              </a:rPr>
            </a:br>
            <a:endParaRPr sz="1840">
              <a:latin typeface="Arial"/>
              <a:ea typeface="Arial"/>
              <a:cs typeface="Arial"/>
              <a:sym typeface="Arial"/>
            </a:endParaRPr>
          </a:p>
          <a:p>
            <a:pPr indent="-31042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IN" sz="1840">
                <a:latin typeface="Arial"/>
                <a:ea typeface="Arial"/>
                <a:cs typeface="Arial"/>
                <a:sym typeface="Arial"/>
              </a:rPr>
              <a:t>Pay Fees</a:t>
            </a:r>
            <a:endParaRPr sz="184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40">
              <a:latin typeface="Arial"/>
              <a:ea typeface="Arial"/>
              <a:cs typeface="Arial"/>
              <a:sym typeface="Arial"/>
            </a:endParaRPr>
          </a:p>
          <a:p>
            <a:pPr indent="-310428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IN" sz="1840">
                <a:latin typeface="Arial"/>
                <a:ea typeface="Arial"/>
                <a:cs typeface="Arial"/>
                <a:sym typeface="Arial"/>
              </a:rPr>
              <a:t>Faculty Login</a:t>
            </a:r>
            <a:br>
              <a:rPr b="1" lang="en-IN" sz="1840">
                <a:latin typeface="Arial"/>
                <a:ea typeface="Arial"/>
                <a:cs typeface="Arial"/>
                <a:sym typeface="Arial"/>
              </a:rPr>
            </a:br>
            <a:endParaRPr b="1" sz="1840">
              <a:latin typeface="Arial"/>
              <a:ea typeface="Arial"/>
              <a:cs typeface="Arial"/>
              <a:sym typeface="Arial"/>
            </a:endParaRPr>
          </a:p>
          <a:p>
            <a:pPr indent="-31042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-IN" sz="1840">
                <a:latin typeface="Arial"/>
                <a:ea typeface="Arial"/>
                <a:cs typeface="Arial"/>
                <a:sym typeface="Arial"/>
              </a:rPr>
              <a:t>Dropdown Attributes:</a:t>
            </a:r>
            <a:br>
              <a:rPr b="1" lang="en-IN" sz="1840">
                <a:latin typeface="Arial"/>
                <a:ea typeface="Arial"/>
                <a:cs typeface="Arial"/>
                <a:sym typeface="Arial"/>
              </a:rPr>
            </a:br>
            <a:endParaRPr b="1" sz="1840">
              <a:latin typeface="Arial"/>
              <a:ea typeface="Arial"/>
              <a:cs typeface="Arial"/>
              <a:sym typeface="Arial"/>
            </a:endParaRPr>
          </a:p>
          <a:p>
            <a:pPr indent="-310428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en-IN" sz="1840">
                <a:latin typeface="Arial"/>
                <a:ea typeface="Arial"/>
                <a:cs typeface="Arial"/>
                <a:sym typeface="Arial"/>
              </a:rPr>
              <a:t>Manage Courses</a:t>
            </a:r>
            <a:br>
              <a:rPr lang="en-IN" sz="1840">
                <a:latin typeface="Arial"/>
                <a:ea typeface="Arial"/>
                <a:cs typeface="Arial"/>
                <a:sym typeface="Arial"/>
              </a:rPr>
            </a:br>
            <a:endParaRPr sz="1840">
              <a:latin typeface="Arial"/>
              <a:ea typeface="Arial"/>
              <a:cs typeface="Arial"/>
              <a:sym typeface="Arial"/>
            </a:endParaRPr>
          </a:p>
          <a:p>
            <a:pPr indent="-310428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en-IN" sz="1840">
                <a:latin typeface="Arial"/>
                <a:ea typeface="Arial"/>
                <a:cs typeface="Arial"/>
                <a:sym typeface="Arial"/>
              </a:rPr>
              <a:t>Upload Study Material</a:t>
            </a:r>
            <a:br>
              <a:rPr lang="en-IN" sz="1840">
                <a:latin typeface="Arial"/>
                <a:ea typeface="Arial"/>
                <a:cs typeface="Arial"/>
                <a:sym typeface="Arial"/>
              </a:rPr>
            </a:br>
            <a:endParaRPr sz="1840">
              <a:latin typeface="Arial"/>
              <a:ea typeface="Arial"/>
              <a:cs typeface="Arial"/>
              <a:sym typeface="Arial"/>
            </a:endParaRPr>
          </a:p>
          <a:p>
            <a:pPr indent="-310428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en-IN" sz="1840">
                <a:latin typeface="Arial"/>
                <a:ea typeface="Arial"/>
                <a:cs typeface="Arial"/>
                <a:sym typeface="Arial"/>
              </a:rPr>
              <a:t>Grade Assignments</a:t>
            </a:r>
            <a:br>
              <a:rPr lang="en-IN" sz="1840">
                <a:latin typeface="Arial"/>
                <a:ea typeface="Arial"/>
                <a:cs typeface="Arial"/>
                <a:sym typeface="Arial"/>
              </a:rPr>
            </a:br>
            <a:endParaRPr sz="1840">
              <a:latin typeface="Arial"/>
              <a:ea typeface="Arial"/>
              <a:cs typeface="Arial"/>
              <a:sym typeface="Arial"/>
            </a:endParaRPr>
          </a:p>
          <a:p>
            <a:pPr indent="-310428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en-IN" sz="1840">
                <a:latin typeface="Arial"/>
                <a:ea typeface="Arial"/>
                <a:cs typeface="Arial"/>
                <a:sym typeface="Arial"/>
              </a:rPr>
              <a:t>Communicate with Students</a:t>
            </a:r>
            <a:br>
              <a:rPr lang="en-IN" sz="1840">
                <a:latin typeface="Arial"/>
                <a:ea typeface="Arial"/>
                <a:cs typeface="Arial"/>
                <a:sym typeface="Arial"/>
              </a:rPr>
            </a:br>
            <a:endParaRPr sz="1840">
              <a:latin typeface="Arial"/>
              <a:ea typeface="Arial"/>
              <a:cs typeface="Arial"/>
              <a:sym typeface="Arial"/>
            </a:endParaRPr>
          </a:p>
          <a:p>
            <a:pPr indent="-310428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en-IN" sz="1840">
                <a:latin typeface="Arial"/>
                <a:ea typeface="Arial"/>
                <a:cs typeface="Arial"/>
                <a:sym typeface="Arial"/>
              </a:rPr>
              <a:t>Schedule Classes</a:t>
            </a:r>
            <a:br>
              <a:rPr lang="en-IN" sz="1840">
                <a:latin typeface="Arial"/>
                <a:ea typeface="Arial"/>
                <a:cs typeface="Arial"/>
                <a:sym typeface="Arial"/>
              </a:rPr>
            </a:br>
            <a:endParaRPr sz="184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IN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6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1484300" y="775876"/>
            <a:ext cx="10018800" cy="5015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700">
                <a:latin typeface="Arial"/>
                <a:ea typeface="Arial"/>
                <a:cs typeface="Arial"/>
                <a:sym typeface="Arial"/>
              </a:rPr>
              <a:t>Additional Requirements: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IN" sz="1500">
                <a:latin typeface="Arial"/>
                <a:ea typeface="Arial"/>
                <a:cs typeface="Arial"/>
                <a:sym typeface="Arial"/>
              </a:rPr>
              <a:t>Ensure a </a:t>
            </a:r>
            <a:r>
              <a:rPr b="1" lang="en-IN" sz="1500">
                <a:latin typeface="Arial"/>
                <a:ea typeface="Arial"/>
                <a:cs typeface="Arial"/>
                <a:sym typeface="Arial"/>
              </a:rPr>
              <a:t>responsive UI</a:t>
            </a:r>
            <a:r>
              <a:rPr lang="en-IN" sz="1500">
                <a:latin typeface="Arial"/>
                <a:ea typeface="Arial"/>
                <a:cs typeface="Arial"/>
                <a:sym typeface="Arial"/>
              </a:rPr>
              <a:t> that adapts to different devices.</a:t>
            </a:r>
            <a:br>
              <a:rPr lang="en-I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IN" sz="1500">
                <a:latin typeface="Arial"/>
                <a:ea typeface="Arial"/>
                <a:cs typeface="Arial"/>
                <a:sym typeface="Arial"/>
              </a:rPr>
              <a:t>Provide </a:t>
            </a:r>
            <a:r>
              <a:rPr b="1" lang="en-IN" sz="1500">
                <a:latin typeface="Arial"/>
                <a:ea typeface="Arial"/>
                <a:cs typeface="Arial"/>
                <a:sym typeface="Arial"/>
              </a:rPr>
              <a:t>secure authentication</a:t>
            </a:r>
            <a:r>
              <a:rPr lang="en-IN" sz="1500">
                <a:latin typeface="Arial"/>
                <a:ea typeface="Arial"/>
                <a:cs typeface="Arial"/>
                <a:sym typeface="Arial"/>
              </a:rPr>
              <a:t>, supporting username/password and optionally 2FA.</a:t>
            </a:r>
            <a:br>
              <a:rPr lang="en-I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IN" sz="1500">
                <a:latin typeface="Arial"/>
                <a:ea typeface="Arial"/>
                <a:cs typeface="Arial"/>
                <a:sym typeface="Arial"/>
              </a:rPr>
              <a:t>Each role should be redirected to its </a:t>
            </a:r>
            <a:r>
              <a:rPr b="1" lang="en-IN" sz="1500">
                <a:latin typeface="Arial"/>
                <a:ea typeface="Arial"/>
                <a:cs typeface="Arial"/>
                <a:sym typeface="Arial"/>
              </a:rPr>
              <a:t>custom dashboard</a:t>
            </a:r>
            <a:r>
              <a:rPr lang="en-IN" sz="1500">
                <a:latin typeface="Arial"/>
                <a:ea typeface="Arial"/>
                <a:cs typeface="Arial"/>
                <a:sym typeface="Arial"/>
              </a:rPr>
              <a:t> upon login.</a:t>
            </a:r>
            <a:br>
              <a:rPr lang="en-I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IN" sz="1500">
                <a:latin typeface="Arial"/>
                <a:ea typeface="Arial"/>
                <a:cs typeface="Arial"/>
                <a:sym typeface="Arial"/>
              </a:rPr>
              <a:t>Dropdown menus should be </a:t>
            </a:r>
            <a:r>
              <a:rPr b="1" lang="en-IN" sz="1500">
                <a:latin typeface="Arial"/>
                <a:ea typeface="Arial"/>
                <a:cs typeface="Arial"/>
                <a:sym typeface="Arial"/>
              </a:rPr>
              <a:t>dynamic</a:t>
            </a:r>
            <a:r>
              <a:rPr lang="en-IN" sz="1500">
                <a:latin typeface="Arial"/>
                <a:ea typeface="Arial"/>
                <a:cs typeface="Arial"/>
                <a:sym typeface="Arial"/>
              </a:rPr>
              <a:t>, changing based on the logged-in role.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/>
        </p:nvSpPr>
        <p:spPr>
          <a:xfrm>
            <a:off x="1646650" y="435800"/>
            <a:ext cx="9525000" cy="4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Design and build a comprehensive, scalable, and mobile-friendly college management system that efficiently manages student, faculty, and administrative operations. The system should be user-friendly with seamless navigation, responsive design, and optimized for real-world use. Include the following features and functionalities and the system that is </a:t>
            </a:r>
            <a:r>
              <a:rPr lang="en-IN" sz="2200">
                <a:solidFill>
                  <a:schemeClr val="dk1"/>
                </a:solidFill>
              </a:rPr>
              <a:t>microservices architecture  for scalability and optimize database queries to minimize load times, ensuring seamless performance even during peak usage.</a:t>
            </a:r>
            <a:br>
              <a:rPr lang="en-IN" sz="2200">
                <a:solidFill>
                  <a:schemeClr val="dk1"/>
                </a:solidFill>
              </a:rPr>
            </a:br>
            <a:r>
              <a:rPr lang="en-IN" sz="2200">
                <a:solidFill>
                  <a:schemeClr val="dk1"/>
                </a:solidFill>
              </a:rPr>
              <a:t>Now the first step it has three logins for </a:t>
            </a:r>
            <a:r>
              <a:rPr lang="en-IN" sz="2200">
                <a:solidFill>
                  <a:schemeClr val="dk1"/>
                </a:solidFill>
              </a:rPr>
              <a:t>students</a:t>
            </a:r>
            <a:r>
              <a:rPr lang="en-IN" sz="2200">
                <a:solidFill>
                  <a:schemeClr val="dk1"/>
                </a:solidFill>
              </a:rPr>
              <a:t> , faculty and administrative and according the credentials given by the user display the respective user interface </a:t>
            </a:r>
            <a:r>
              <a:rPr lang="en-IN" sz="2200">
                <a:solidFill>
                  <a:schemeClr val="dk1"/>
                </a:solidFill>
              </a:rPr>
              <a:t>which</a:t>
            </a:r>
            <a:r>
              <a:rPr lang="en-IN" sz="2200">
                <a:solidFill>
                  <a:schemeClr val="dk1"/>
                </a:solidFill>
              </a:rPr>
              <a:t> is given now.</a:t>
            </a:r>
            <a:endParaRPr sz="35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/>
        </p:nvSpPr>
        <p:spPr>
          <a:xfrm>
            <a:off x="1842375" y="435800"/>
            <a:ext cx="9472800" cy="48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7" name="Google Shape;227;p35"/>
          <p:cNvSpPr txBox="1"/>
          <p:nvPr/>
        </p:nvSpPr>
        <p:spPr>
          <a:xfrm>
            <a:off x="1790175" y="501050"/>
            <a:ext cx="9237900" cy="46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Some </a:t>
            </a: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functionality</a:t>
            </a: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which will be </a:t>
            </a: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common</a:t>
            </a: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to all the three user type which are: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Dark/Light Mode Toggle:</a:t>
            </a:r>
            <a:r>
              <a:rPr lang="en-IN" sz="2000">
                <a:solidFill>
                  <a:schemeClr val="dk1"/>
                </a:solidFill>
              </a:rPr>
              <a:t> Switch UI themes for better accessibility.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900">
                <a:solidFill>
                  <a:schemeClr val="dk1"/>
                </a:solidFill>
              </a:rPr>
              <a:t>Smart Dashboard:</a:t>
            </a:r>
            <a:r>
              <a:rPr lang="en-IN" sz="1700">
                <a:solidFill>
                  <a:schemeClr val="dk1"/>
                </a:solidFill>
              </a:rPr>
              <a:t> View personalized updates, event notifications, and deadline reminders and other </a:t>
            </a:r>
            <a:r>
              <a:rPr lang="en-IN" sz="1700">
                <a:solidFill>
                  <a:schemeClr val="dk1"/>
                </a:solidFill>
              </a:rPr>
              <a:t>functionality</a:t>
            </a:r>
            <a:r>
              <a:rPr lang="en-IN" sz="1700">
                <a:solidFill>
                  <a:schemeClr val="dk1"/>
                </a:solidFill>
              </a:rPr>
              <a:t> depending on the user type.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chemeClr val="dk1"/>
                </a:solidFill>
              </a:rPr>
              <a:t>The common idea to students and faculty is the personalized classroom and the classroom has different functionality for students and faculty given below.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chemeClr val="dk1"/>
                </a:solidFill>
              </a:rPr>
              <a:t>Make this </a:t>
            </a:r>
            <a:r>
              <a:rPr lang="en-IN" sz="1700">
                <a:solidFill>
                  <a:schemeClr val="dk1"/>
                </a:solidFill>
              </a:rPr>
              <a:t>classroom</a:t>
            </a:r>
            <a:r>
              <a:rPr lang="en-IN" sz="1700">
                <a:solidFill>
                  <a:schemeClr val="dk1"/>
                </a:solidFill>
              </a:rPr>
              <a:t> as a attribute under a dropdown under the student and faculty.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/>
        </p:nvSpPr>
        <p:spPr>
          <a:xfrm>
            <a:off x="1698850" y="644575"/>
            <a:ext cx="9290100" cy="43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Now giving the separate functionalities for each:</a:t>
            </a:r>
            <a:br>
              <a:rPr lang="en-IN" sz="19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IN" sz="19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1.</a:t>
            </a:r>
            <a:r>
              <a:rPr lang="en-IN" sz="19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Student Panel Functionalities</a:t>
            </a:r>
            <a:endParaRPr sz="1900" u="sng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Profile Management: Update and view personal information and attendance history.</a:t>
            </a:r>
            <a:endParaRPr sz="19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40">
                <a:solidFill>
                  <a:schemeClr val="dk1"/>
                </a:solidFill>
              </a:rPr>
              <a:t>Generate optimized timetables to avoid overlapping classes.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Course Enrollment System: Enroll/drop courses with a conflict detection system to prevent schedule overlaps.</a:t>
            </a:r>
            <a:endParaRPr sz="19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Attendance Tracking: View real-time attendance records and receive automated alerts if attendance drops below the required percentage.</a:t>
            </a:r>
            <a:endParaRPr sz="19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Timetable &amp; Event Calendar: Access class timetables with color-coded conflict indicators and upcoming deadlines.</a:t>
            </a:r>
            <a:endParaRPr sz="19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Feedback &amp; Grievance Management: Submit feedback, complaints, and track resolution status with transparency.</a:t>
            </a:r>
            <a:endParaRPr sz="19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/>
        </p:nvSpPr>
        <p:spPr>
          <a:xfrm>
            <a:off x="1816275" y="474950"/>
            <a:ext cx="9329400" cy="47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Finance &amp; Fee Tracking: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View pending dues and pay fees through multiple payment gateways.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Download receipts and track payment history.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dk1"/>
                </a:solidFill>
              </a:rPr>
              <a:t>To-Do List &amp; Task Tracker</a:t>
            </a:r>
            <a:endParaRPr b="1" sz="17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IN" sz="1600">
                <a:solidFill>
                  <a:schemeClr val="dk1"/>
                </a:solidFill>
              </a:rPr>
              <a:t>Automatically add upcoming assignments, deadlines, and class schedules.</a:t>
            </a:r>
            <a:br>
              <a:rPr lang="en-I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IN" sz="1600">
                <a:solidFill>
                  <a:schemeClr val="dk1"/>
                </a:solidFill>
              </a:rPr>
              <a:t>Mark tasks as completed and receive notifications for pending items.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</a:rPr>
              <a:t>The classroom has drag and drop functionality for the assignment and shows the status when it is done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1406036" y="21605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IN"/>
              <a:t>Basic functionalities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45000"/>
              <a:buNone/>
            </a:pPr>
            <a:r>
              <a:rPr lang="en-IN"/>
              <a:t>The app does the following functions:-</a:t>
            </a:r>
            <a:endParaRPr/>
          </a:p>
          <a:p>
            <a:pPr indent="0" lvl="0" marL="0" rtl="0" algn="l">
              <a:spcBef>
                <a:spcPts val="936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936"/>
              </a:spcBef>
              <a:spcAft>
                <a:spcPts val="0"/>
              </a:spcAft>
              <a:buSzPct val="145000"/>
              <a:buChar char="•"/>
            </a:pPr>
            <a:r>
              <a:rPr b="0" i="0" lang="en-IN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Student &amp; Faculty Management</a:t>
            </a:r>
            <a:endParaRPr/>
          </a:p>
          <a:p>
            <a:pPr indent="-285750" lvl="0" marL="285750" rtl="0" algn="l">
              <a:spcBef>
                <a:spcPts val="936"/>
              </a:spcBef>
              <a:spcAft>
                <a:spcPts val="0"/>
              </a:spcAft>
              <a:buSzPct val="145000"/>
              <a:buChar char="•"/>
            </a:pPr>
            <a:r>
              <a:rPr b="0" i="0" lang="en-IN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Course &amp; </a:t>
            </a:r>
            <a:r>
              <a:rPr lang="en-IN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IN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nrollment System</a:t>
            </a:r>
            <a:endParaRPr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spcBef>
                <a:spcPts val="936"/>
              </a:spcBef>
              <a:spcAft>
                <a:spcPts val="0"/>
              </a:spcAft>
              <a:buSzPct val="145000"/>
              <a:buChar char="•"/>
            </a:pPr>
            <a:r>
              <a:rPr b="0" i="0" lang="en-IN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Attendance &amp; Timetable Scheduling</a:t>
            </a:r>
            <a:endParaRPr/>
          </a:p>
          <a:p>
            <a:pPr indent="-285750" lvl="0" marL="285750" rtl="0" algn="l">
              <a:spcBef>
                <a:spcPts val="936"/>
              </a:spcBef>
              <a:spcAft>
                <a:spcPts val="0"/>
              </a:spcAft>
              <a:buSzPct val="145000"/>
              <a:buChar char="•"/>
            </a:pPr>
            <a:r>
              <a:rPr b="0" i="0" lang="en-IN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Feedback &amp; Grievance Management</a:t>
            </a:r>
            <a:endParaRPr/>
          </a:p>
          <a:p>
            <a:pPr indent="-285750" lvl="0" marL="285750" rtl="0" algn="l">
              <a:spcBef>
                <a:spcPts val="936"/>
              </a:spcBef>
              <a:spcAft>
                <a:spcPts val="0"/>
              </a:spcAft>
              <a:buSzPct val="145000"/>
              <a:buChar char="•"/>
            </a:pPr>
            <a:r>
              <a:rPr b="0" i="0" lang="en-IN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Finance &amp; Fees Tracking</a:t>
            </a:r>
            <a:endParaRPr/>
          </a:p>
          <a:p>
            <a:pPr indent="-285750" lvl="0" marL="285750" rtl="0" algn="l">
              <a:spcBef>
                <a:spcPts val="936"/>
              </a:spcBef>
              <a:spcAft>
                <a:spcPts val="0"/>
              </a:spcAft>
              <a:buSzPct val="145000"/>
              <a:buChar char="•"/>
            </a:pPr>
            <a:r>
              <a:rPr lang="en-IN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Personalized classroom </a:t>
            </a:r>
            <a:endParaRPr/>
          </a:p>
          <a:p>
            <a:pPr indent="-285750" lvl="0" marL="285750" rtl="0" algn="l">
              <a:spcBef>
                <a:spcPts val="936"/>
              </a:spcBef>
              <a:spcAft>
                <a:spcPts val="0"/>
              </a:spcAft>
              <a:buSzPct val="145000"/>
              <a:buChar char="•"/>
            </a:pPr>
            <a:r>
              <a:rPr b="0" i="0" lang="en-IN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Mobile-Friendly Interface</a:t>
            </a:r>
            <a:endParaRPr/>
          </a:p>
          <a:p>
            <a:pPr indent="0" lvl="0" marL="0" rtl="0" algn="l">
              <a:spcBef>
                <a:spcPts val="936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36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/>
        </p:nvSpPr>
        <p:spPr>
          <a:xfrm>
            <a:off x="1842375" y="394050"/>
            <a:ext cx="9394500" cy="50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1840">
                <a:solidFill>
                  <a:schemeClr val="dk1"/>
                </a:solidFill>
              </a:rPr>
              <a:t>Profile Management: </a:t>
            </a:r>
            <a:r>
              <a:rPr lang="en-IN" sz="1840">
                <a:solidFill>
                  <a:schemeClr val="dk1"/>
                </a:solidFill>
              </a:rPr>
              <a:t>Update faculty profiles and manage course assignments.</a:t>
            </a:r>
            <a:endParaRPr sz="184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1840">
                <a:solidFill>
                  <a:schemeClr val="dk1"/>
                </a:solidFill>
              </a:rPr>
              <a:t>Course &amp; Assignment Management:</a:t>
            </a:r>
            <a:endParaRPr b="1" sz="184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840">
                <a:solidFill>
                  <a:schemeClr val="dk1"/>
                </a:solidFill>
              </a:rPr>
              <a:t>Upload course content using a drag-and-drop interface.</a:t>
            </a:r>
            <a:endParaRPr sz="184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1840">
                <a:solidFill>
                  <a:schemeClr val="dk1"/>
                </a:solidFill>
              </a:rPr>
              <a:t>Manage and grade assignments with real-time progress tracking.</a:t>
            </a:r>
            <a:endParaRPr b="1" sz="184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4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4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840">
                <a:solidFill>
                  <a:schemeClr val="dk1"/>
                </a:solidFill>
              </a:rPr>
              <a:t>Add these functionalities in the classroom </a:t>
            </a:r>
            <a:r>
              <a:rPr lang="en-IN" sz="1840">
                <a:solidFill>
                  <a:schemeClr val="dk1"/>
                </a:solidFill>
              </a:rPr>
              <a:t>for the faculty login:</a:t>
            </a:r>
            <a:endParaRPr sz="184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840">
                <a:solidFill>
                  <a:schemeClr val="dk1"/>
                </a:solidFill>
              </a:rPr>
              <a:t>1)Event &amp; Notice Board Management: Post important updates, exam schedules, and event details.</a:t>
            </a:r>
            <a:endParaRPr sz="184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840">
                <a:solidFill>
                  <a:schemeClr val="dk1"/>
                </a:solidFill>
              </a:rPr>
              <a:t>2) </a:t>
            </a:r>
            <a:r>
              <a:rPr lang="en-IN" sz="1840">
                <a:solidFill>
                  <a:schemeClr val="dk1"/>
                </a:solidFill>
              </a:rPr>
              <a:t>Attendance Management: Mark and update attendance using biometric </a:t>
            </a:r>
            <a:endParaRPr sz="184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840">
                <a:solidFill>
                  <a:schemeClr val="dk1"/>
                </a:solidFill>
              </a:rPr>
              <a:t>3) Add assignments for </a:t>
            </a:r>
            <a:r>
              <a:rPr lang="en-IN" sz="1840">
                <a:solidFill>
                  <a:schemeClr val="dk1"/>
                </a:solidFill>
              </a:rPr>
              <a:t>students</a:t>
            </a:r>
            <a:r>
              <a:rPr lang="en-IN" sz="1840">
                <a:solidFill>
                  <a:schemeClr val="dk1"/>
                </a:solidFill>
              </a:rPr>
              <a:t> which allows to upload different types of files</a:t>
            </a:r>
            <a:endParaRPr sz="184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4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4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/>
        </p:nvSpPr>
        <p:spPr>
          <a:xfrm>
            <a:off x="1985900" y="540175"/>
            <a:ext cx="9055200" cy="46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)Feedback Review &amp; Grievance Handling: Review and respond to student complaints and feedback.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/>
        </p:nvSpPr>
        <p:spPr>
          <a:xfrm>
            <a:off x="1855425" y="514100"/>
            <a:ext cx="9394500" cy="47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Administrative Panel Functionalities:</a:t>
            </a:r>
            <a:endParaRPr sz="2400" u="sng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User Management: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Add, modify, or remove student and faculty profiles.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Define user roles and permissions with Role-Based Access Control (RBAC).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Course &amp; Timetable Management: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Configure course offerings, allocate faculty, and manage academic calendars.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Detect and resolve class conflicts automatically.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Finance &amp; Fees Management: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/>
        </p:nvSpPr>
        <p:spPr>
          <a:xfrm>
            <a:off x="1711900" y="488000"/>
            <a:ext cx="9498900" cy="46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Monitor fee payments, outstanding dues, and scholarships.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Generate invoices and automate payment reminders.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Event &amp; Notice Board Control: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Manage event schedules and publish announcements with ease.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Enable real-time notifications for critical updates.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1280761" y="216075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IN"/>
              <a:t>Added ideas and functionalities</a:t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1484310" y="2517058"/>
            <a:ext cx="10018713" cy="3805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IN"/>
              <a:t>We have added an toggle switch for the dark light theme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IN"/>
              <a:t>A smart dashboard for showing all the important updates and deadlines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IN"/>
              <a:t>A quick and accessible dropdown bar / sidebar to have all the functionalities to it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IN"/>
              <a:t>Automated notification for absentees and other functionalities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IN"/>
              <a:t>Providing filters in search bars and quick searches.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IN"/>
              <a:t>Drag and drop functionality in classroom for files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1484300" y="278550"/>
            <a:ext cx="10018800" cy="6222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IN"/>
              <a:t>1. fingerprint or tracker planted in id shows the administrator the in time and out time of the teachers .(both the teacher and the administrative)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IN"/>
              <a:t>2. Credentials for pro version of apps for which the college has made partnership with 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IN"/>
              <a:t>3. The required materials and softwares which will be used by each student in each semester will be provided in smart classroom , but file softwares are updated separately.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IN"/>
              <a:t>5.hostellers leave records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IN"/>
              <a:t>6.----- faculty: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IN"/>
              <a:t>a) faculty details for students and administrative office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IN"/>
              <a:t>b) feedback by student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IN"/>
              <a:t>c) time table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IN"/>
              <a:t>d) leave record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IN"/>
              <a:t>e)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IN"/>
              <a:t>6.----Student 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IN"/>
              <a:t>a) Smart classroom - notes , chat , assignments ,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IN"/>
              <a:t>b) Quiz -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IN"/>
              <a:t>c) student wallet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IN"/>
              <a:t>d) Arrear and revaluation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IN"/>
              <a:t>e) Fees details - bus fees , tuition fees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IN"/>
              <a:t>f) Important events in dashboard , Departmental notices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IN"/>
              <a:t>g) library books borrowed and entry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IN"/>
              <a:t>h) events registered - if the particular event is registered show enrolled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IN"/>
              <a:t>i) faculty details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IN"/>
              <a:t>j) FAQs and chatbot(helpdesk)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IN"/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IN"/>
              <a:t>The problems we might face that have to be addressed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en-IN"/>
              <a:t>Overlapping Schedules No system to prevent students from enrolling in conflicting class timings so provide clear status 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IN"/>
              <a:t>No Student Attendance Alerts Students don’t receive warnings when attendance falls below the required percentage and enrollment deadlines.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/>
        </p:nvSpPr>
        <p:spPr>
          <a:xfrm>
            <a:off x="2064774" y="914400"/>
            <a:ext cx="9291484" cy="4647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Students miss Important Announcements ,no proper notification system, causing students to overlook events and deadlines.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Lack of Transparency students don’t know the status of their complaints giving proper notifications in the smart dashboard.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/>
        </p:nvSpPr>
        <p:spPr>
          <a:xfrm>
            <a:off x="1961375" y="947250"/>
            <a:ext cx="9582300" cy="49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Changes to be made in course enrollment and finance (student):</a:t>
            </a:r>
            <a:endParaRPr b="1" sz="2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1.already enrolled courses should show enrolled and be blocked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2.dropped courses should show a dialogue box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3.display cgpa properly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4.due amount and paid amount not showing properly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5.academic progress not showing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6.filter in notification is not working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7.register no should not  be mail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8.change dark and light mode in settings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9.proper financial records should be shown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10.arrears should be showing properly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/>
        </p:nvSpPr>
        <p:spPr>
          <a:xfrm>
            <a:off x="1866375" y="710850"/>
            <a:ext cx="9347700" cy="49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Student :</a:t>
            </a:r>
            <a:endParaRPr b="1"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 </a:t>
            </a: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simple</a:t>
            </a:r>
            <a:r>
              <a:rPr lang="en-IN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chatbot for student that takes the question into the database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600">
                <a:solidFill>
                  <a:schemeClr val="dk1"/>
                </a:solidFill>
              </a:rPr>
              <a:t>1. To-Do List &amp; Task Tracker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IN" sz="1600">
                <a:solidFill>
                  <a:schemeClr val="dk1"/>
                </a:solidFill>
              </a:rPr>
              <a:t>Automatically add upcoming assignments, deadlines, and class schedules.</a:t>
            </a:r>
            <a:br>
              <a:rPr lang="en-I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IN" sz="1600">
                <a:solidFill>
                  <a:schemeClr val="dk1"/>
                </a:solidFill>
              </a:rPr>
              <a:t>Mark tasks as completed and receive notifications for pending items.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/>
        </p:nvSpPr>
        <p:spPr>
          <a:xfrm>
            <a:off x="1722350" y="340500"/>
            <a:ext cx="9433800" cy="6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</a:rPr>
              <a:t>Faculty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600">
                <a:solidFill>
                  <a:schemeClr val="dk1"/>
                </a:solidFill>
              </a:rPr>
              <a:t>1. Scheduled Assignment Release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IN" sz="1600">
                <a:solidFill>
                  <a:schemeClr val="dk1"/>
                </a:solidFill>
              </a:rPr>
              <a:t>Set assignments to be released at a specific date and time.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IN" sz="1600">
                <a:solidFill>
                  <a:schemeClr val="dk1"/>
                </a:solidFill>
              </a:rPr>
              <a:t>Automatically notify students when new tasks are available.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600">
                <a:solidFill>
                  <a:schemeClr val="dk1"/>
                </a:solidFill>
              </a:rPr>
              <a:t>2. Multiple Submission Formats with Annotations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IN" sz="1600">
                <a:solidFill>
                  <a:schemeClr val="dk1"/>
                </a:solidFill>
              </a:rPr>
              <a:t>Allow submissions in multiple formats (PDF, DOCX, PPT) and enable faculty to annotate directly on submissions.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</a:rPr>
              <a:t>AI-Based Student Progress Analytics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IN" sz="1600">
                <a:solidFill>
                  <a:schemeClr val="dk1"/>
                </a:solidFill>
              </a:rPr>
              <a:t>Analyze student performance trends and identify struggling students.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IN" sz="1600">
                <a:solidFill>
                  <a:schemeClr val="dk1"/>
                </a:solidFill>
              </a:rPr>
              <a:t>Provide targeted recommendations for improvement.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</a:rPr>
              <a:t>Plagiarism Detection &amp; Report Generation: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-IN" sz="1600">
                <a:solidFill>
                  <a:schemeClr val="dk1"/>
                </a:solidFill>
              </a:rPr>
              <a:t>Automatically check for plagiarism and generate similarity reports.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-IN" sz="1600">
                <a:solidFill>
                  <a:schemeClr val="dk1"/>
                </a:solidFill>
              </a:rPr>
              <a:t>Flag potentially plagiarized content and notify students for revisions.</a:t>
            </a:r>
            <a:br>
              <a:rPr lang="en-I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