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87" r:id="rId9"/>
    <p:sldId id="263" r:id="rId10"/>
    <p:sldId id="278" r:id="rId11"/>
    <p:sldId id="279" r:id="rId12"/>
    <p:sldId id="280" r:id="rId13"/>
    <p:sldId id="270" r:id="rId14"/>
    <p:sldId id="281" r:id="rId15"/>
    <p:sldId id="282" r:id="rId16"/>
    <p:sldId id="283" r:id="rId17"/>
    <p:sldId id="284" r:id="rId18"/>
    <p:sldId id="285" r:id="rId19"/>
    <p:sldId id="286" r:id="rId20"/>
    <p:sldId id="288" r:id="rId21"/>
    <p:sldId id="289" r:id="rId22"/>
    <p:sldId id="277"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9" autoAdjust="0"/>
  </p:normalViewPr>
  <p:slideViewPr>
    <p:cSldViewPr>
      <p:cViewPr varScale="1">
        <p:scale>
          <a:sx n="58" d="100"/>
          <a:sy n="58" d="100"/>
        </p:scale>
        <p:origin x="119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DDB45D-4EBC-4FAB-9791-0C1BF133753D}" type="datetimeFigureOut">
              <a:rPr lang="en-IN" smtClean="0"/>
              <a:t>23-02-2024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FA0D81F-AB06-46AB-AD06-CCB0E5A24608}" type="slidenum">
              <a:rPr lang="en-IN" smtClean="0"/>
              <a:t>‹#›</a:t>
            </a:fld>
            <a:endParaRPr lang="en-IN"/>
          </a:p>
        </p:txBody>
      </p:sp>
    </p:spTree>
    <p:extLst>
      <p:ext uri="{BB962C8B-B14F-4D97-AF65-F5344CB8AC3E}">
        <p14:creationId xmlns:p14="http://schemas.microsoft.com/office/powerpoint/2010/main" val="4002012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A0D81F-AB06-46AB-AD06-CCB0E5A24608}" type="slidenum">
              <a:rPr lang="en-IN" smtClean="0"/>
              <a:t>1</a:t>
            </a:fld>
            <a:endParaRPr lang="en-IN"/>
          </a:p>
        </p:txBody>
      </p:sp>
    </p:spTree>
    <p:extLst>
      <p:ext uri="{BB962C8B-B14F-4D97-AF65-F5344CB8AC3E}">
        <p14:creationId xmlns:p14="http://schemas.microsoft.com/office/powerpoint/2010/main" val="4290665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A0D81F-AB06-46AB-AD06-CCB0E5A24608}" type="slidenum">
              <a:rPr lang="en-IN" smtClean="0"/>
              <a:t>2</a:t>
            </a:fld>
            <a:endParaRPr lang="en-IN"/>
          </a:p>
        </p:txBody>
      </p:sp>
    </p:spTree>
    <p:extLst>
      <p:ext uri="{BB962C8B-B14F-4D97-AF65-F5344CB8AC3E}">
        <p14:creationId xmlns:p14="http://schemas.microsoft.com/office/powerpoint/2010/main" val="152666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u="sng">
                <a:solidFill>
                  <a:srgbClr val="FF00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sz="half" idx="2"/>
          </p:nvPr>
        </p:nvSpPr>
        <p:spPr>
          <a:xfrm>
            <a:off x="1031239" y="1887293"/>
            <a:ext cx="4058920" cy="415417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967168" y="6286067"/>
            <a:ext cx="2945471" cy="444834"/>
          </a:xfrm>
          <a:prstGeom prst="rect">
            <a:avLst/>
          </a:prstGeom>
        </p:spPr>
      </p:pic>
      <p:sp>
        <p:nvSpPr>
          <p:cNvPr id="2" name="Holder 2"/>
          <p:cNvSpPr>
            <a:spLocks noGrp="1"/>
          </p:cNvSpPr>
          <p:nvPr>
            <p:ph type="title"/>
          </p:nvPr>
        </p:nvSpPr>
        <p:spPr>
          <a:xfrm>
            <a:off x="287223" y="-106299"/>
            <a:ext cx="10879886" cy="1622425"/>
          </a:xfrm>
          <a:prstGeom prst="rect">
            <a:avLst/>
          </a:prstGeom>
        </p:spPr>
        <p:txBody>
          <a:bodyPr wrap="square" lIns="0" tIns="0" rIns="0" bIns="0">
            <a:spAutoFit/>
          </a:bodyPr>
          <a:lstStyle>
            <a:lvl1pPr>
              <a:defRPr sz="4400" b="1" i="0" u="sng">
                <a:solidFill>
                  <a:srgbClr val="FF0000"/>
                </a:solidFill>
                <a:latin typeface="Calibri"/>
                <a:cs typeface="Calibri"/>
              </a:defRPr>
            </a:lvl1pPr>
          </a:lstStyle>
          <a:p>
            <a:endParaRPr/>
          </a:p>
        </p:txBody>
      </p:sp>
      <p:sp>
        <p:nvSpPr>
          <p:cNvPr id="3" name="Holder 3"/>
          <p:cNvSpPr>
            <a:spLocks noGrp="1"/>
          </p:cNvSpPr>
          <p:nvPr>
            <p:ph type="body" idx="1"/>
          </p:nvPr>
        </p:nvSpPr>
        <p:spPr>
          <a:xfrm>
            <a:off x="1031239" y="1938273"/>
            <a:ext cx="10066655" cy="262191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50"/>
            <a:ext cx="12191999" cy="6693357"/>
          </a:xfrm>
          <a:prstGeom prst="rect">
            <a:avLst/>
          </a:prstGeom>
        </p:spPr>
      </p:pic>
      <p:sp>
        <p:nvSpPr>
          <p:cNvPr id="3" name="object 3"/>
          <p:cNvSpPr txBox="1">
            <a:spLocks noGrp="1"/>
          </p:cNvSpPr>
          <p:nvPr>
            <p:ph type="title"/>
          </p:nvPr>
        </p:nvSpPr>
        <p:spPr>
          <a:xfrm>
            <a:off x="2209800" y="4045711"/>
            <a:ext cx="9296400" cy="566181"/>
          </a:xfrm>
          <a:prstGeom prst="rect">
            <a:avLst/>
          </a:prstGeom>
        </p:spPr>
        <p:txBody>
          <a:bodyPr vert="horz" wrap="square" lIns="0" tIns="12065" rIns="0" bIns="0" rtlCol="0">
            <a:spAutoFit/>
          </a:bodyPr>
          <a:lstStyle/>
          <a:p>
            <a:pPr marL="12700" algn="just">
              <a:lnSpc>
                <a:spcPct val="100000"/>
              </a:lnSpc>
              <a:spcBef>
                <a:spcPts val="95"/>
              </a:spcBef>
            </a:pPr>
            <a:r>
              <a:rPr sz="3600" u="none" dirty="0">
                <a:solidFill>
                  <a:schemeClr val="tx1">
                    <a:lumMod val="65000"/>
                    <a:lumOff val="35000"/>
                  </a:schemeClr>
                </a:solidFill>
              </a:rPr>
              <a:t>Exploratory</a:t>
            </a:r>
            <a:r>
              <a:rPr sz="3600" u="none" spc="-60" dirty="0">
                <a:solidFill>
                  <a:schemeClr val="tx1">
                    <a:lumMod val="65000"/>
                    <a:lumOff val="35000"/>
                  </a:schemeClr>
                </a:solidFill>
              </a:rPr>
              <a:t> </a:t>
            </a:r>
            <a:r>
              <a:rPr sz="3600" u="none" dirty="0">
                <a:solidFill>
                  <a:schemeClr val="tx1">
                    <a:lumMod val="65000"/>
                    <a:lumOff val="35000"/>
                  </a:schemeClr>
                </a:solidFill>
              </a:rPr>
              <a:t>Data</a:t>
            </a:r>
            <a:r>
              <a:rPr sz="3600" u="none" spc="-50" dirty="0">
                <a:solidFill>
                  <a:schemeClr val="tx1">
                    <a:lumMod val="65000"/>
                    <a:lumOff val="35000"/>
                  </a:schemeClr>
                </a:solidFill>
              </a:rPr>
              <a:t> </a:t>
            </a:r>
            <a:r>
              <a:rPr sz="3600" u="none" dirty="0">
                <a:solidFill>
                  <a:schemeClr val="tx1">
                    <a:lumMod val="65000"/>
                    <a:lumOff val="35000"/>
                  </a:schemeClr>
                </a:solidFill>
              </a:rPr>
              <a:t>Analysis</a:t>
            </a:r>
            <a:r>
              <a:rPr sz="3600" u="none" spc="-55" dirty="0">
                <a:solidFill>
                  <a:schemeClr val="tx1">
                    <a:lumMod val="65000"/>
                    <a:lumOff val="35000"/>
                  </a:schemeClr>
                </a:solidFill>
              </a:rPr>
              <a:t> </a:t>
            </a:r>
            <a:r>
              <a:rPr sz="3600" u="none" dirty="0">
                <a:solidFill>
                  <a:schemeClr val="tx1">
                    <a:lumMod val="65000"/>
                    <a:lumOff val="35000"/>
                  </a:schemeClr>
                </a:solidFill>
              </a:rPr>
              <a:t>On</a:t>
            </a:r>
            <a:r>
              <a:rPr sz="3600" u="none" spc="-75" dirty="0">
                <a:solidFill>
                  <a:schemeClr val="tx1">
                    <a:lumMod val="65000"/>
                    <a:lumOff val="35000"/>
                  </a:schemeClr>
                </a:solidFill>
              </a:rPr>
              <a:t> </a:t>
            </a:r>
            <a:r>
              <a:rPr sz="3600" u="none" dirty="0">
                <a:solidFill>
                  <a:schemeClr val="tx1">
                    <a:lumMod val="65000"/>
                    <a:lumOff val="35000"/>
                  </a:schemeClr>
                </a:solidFill>
              </a:rPr>
              <a:t>AMCAT</a:t>
            </a:r>
            <a:r>
              <a:rPr sz="3600" u="none" spc="-55" dirty="0">
                <a:solidFill>
                  <a:schemeClr val="tx1">
                    <a:lumMod val="65000"/>
                    <a:lumOff val="35000"/>
                  </a:schemeClr>
                </a:solidFill>
              </a:rPr>
              <a:t> </a:t>
            </a:r>
            <a:r>
              <a:rPr sz="3600" u="none" spc="-10" dirty="0">
                <a:solidFill>
                  <a:schemeClr val="tx1">
                    <a:lumMod val="65000"/>
                    <a:lumOff val="35000"/>
                  </a:schemeClr>
                </a:solidFill>
              </a:rPr>
              <a:t>Dataset</a:t>
            </a:r>
            <a:endParaRPr sz="3600"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0C23EDA5-6FF3-0401-980F-D9BED3DAD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54102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46C56C5-AC54-8346-19BE-31CBFD6B7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52401"/>
            <a:ext cx="527685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391899E-D64A-8F8A-ED01-15C966245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 y="3576637"/>
            <a:ext cx="5410199" cy="3276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BB6571-C27E-0A3A-F151-907E3E0DA9F0}"/>
              </a:ext>
            </a:extLst>
          </p:cNvPr>
          <p:cNvSpPr txBox="1"/>
          <p:nvPr/>
        </p:nvSpPr>
        <p:spPr>
          <a:xfrm>
            <a:off x="6045993" y="4114800"/>
            <a:ext cx="4724400" cy="1477328"/>
          </a:xfrm>
          <a:prstGeom prst="rect">
            <a:avLst/>
          </a:prstGeom>
          <a:noFill/>
        </p:spPr>
        <p:txBody>
          <a:bodyPr wrap="square" rtlCol="0">
            <a:spAutoFit/>
          </a:bodyPr>
          <a:lstStyle/>
          <a:p>
            <a:r>
              <a:rPr lang="en-IN" b="1" dirty="0"/>
              <a:t>Observations :</a:t>
            </a:r>
            <a:r>
              <a:rPr lang="en-IN" dirty="0"/>
              <a:t>-</a:t>
            </a:r>
          </a:p>
          <a:p>
            <a:endParaRPr lang="en-IN" dirty="0"/>
          </a:p>
          <a:p>
            <a:pPr algn="l"/>
            <a:r>
              <a:rPr lang="en-US" b="1" i="0" dirty="0">
                <a:solidFill>
                  <a:srgbClr val="000000"/>
                </a:solidFill>
                <a:effectLst/>
                <a:latin typeface="Helvetica Neue"/>
              </a:rPr>
              <a:t>Salary : </a:t>
            </a:r>
            <a:r>
              <a:rPr lang="en-US" b="0" i="0" dirty="0">
                <a:solidFill>
                  <a:srgbClr val="000000"/>
                </a:solidFill>
                <a:effectLst/>
                <a:latin typeface="Helvetica Neue"/>
              </a:rPr>
              <a:t>Distribution is right skewed and there is very less outlier data .</a:t>
            </a:r>
          </a:p>
          <a:p>
            <a:endParaRPr lang="en-IN" dirty="0"/>
          </a:p>
        </p:txBody>
      </p:sp>
    </p:spTree>
    <p:extLst>
      <p:ext uri="{BB962C8B-B14F-4D97-AF65-F5344CB8AC3E}">
        <p14:creationId xmlns:p14="http://schemas.microsoft.com/office/powerpoint/2010/main" val="252263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E4B3BEB-16F9-D751-2AB3-93A181A7C1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969" y="3686175"/>
            <a:ext cx="3895725" cy="3276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FC559BE-2F89-678D-70EF-3A2633037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3886200"/>
            <a:ext cx="4038600" cy="30956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C4EB608-D25E-49AD-563A-BB7368FD8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 y="0"/>
            <a:ext cx="10066337"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51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ADFED-E9EC-1970-45F4-873966CF6A01}"/>
              </a:ext>
            </a:extLst>
          </p:cNvPr>
          <p:cNvSpPr txBox="1"/>
          <p:nvPr/>
        </p:nvSpPr>
        <p:spPr>
          <a:xfrm>
            <a:off x="533400" y="304800"/>
            <a:ext cx="10896600" cy="3416320"/>
          </a:xfrm>
          <a:prstGeom prst="rect">
            <a:avLst/>
          </a:prstGeom>
          <a:noFill/>
        </p:spPr>
        <p:txBody>
          <a:bodyPr wrap="square" rtlCol="0">
            <a:spAutoFit/>
          </a:bodyPr>
          <a:lstStyle/>
          <a:p>
            <a:r>
              <a:rPr lang="en-IN" b="1" dirty="0"/>
              <a:t>Observations : -</a:t>
            </a:r>
          </a:p>
          <a:p>
            <a:endParaRPr lang="en-IN" dirty="0"/>
          </a:p>
          <a:p>
            <a:pPr algn="l">
              <a:buFont typeface="Arial" panose="020B0604020202020204" pitchFamily="34" charset="0"/>
              <a:buChar char="•"/>
            </a:pPr>
            <a:r>
              <a:rPr lang="en-US" b="0" i="0" dirty="0">
                <a:solidFill>
                  <a:srgbClr val="000000"/>
                </a:solidFill>
                <a:effectLst/>
                <a:latin typeface="Helvetica Neue"/>
              </a:rPr>
              <a:t> In Gender Column Male(76%) aspirants are compared to females(24%).</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Degree column mostly people took </a:t>
            </a:r>
            <a:r>
              <a:rPr lang="en-US" b="0" i="0" dirty="0" err="1">
                <a:solidFill>
                  <a:srgbClr val="000000"/>
                </a:solidFill>
                <a:effectLst/>
                <a:latin typeface="Helvetica Neue"/>
              </a:rPr>
              <a:t>B.Tech</a:t>
            </a:r>
            <a:r>
              <a:rPr lang="en-US" b="0" i="0" dirty="0">
                <a:solidFill>
                  <a:srgbClr val="000000"/>
                </a:solidFill>
                <a:effectLst/>
                <a:latin typeface="Helvetica Neue"/>
              </a:rPr>
              <a:t>/B.E (93%) as there degree followed by MCA(6%) ,</a:t>
            </a:r>
            <a:r>
              <a:rPr lang="en-US" b="0" i="0" dirty="0" err="1">
                <a:solidFill>
                  <a:srgbClr val="000000"/>
                </a:solidFill>
                <a:effectLst/>
                <a:latin typeface="Helvetica Neue"/>
              </a:rPr>
              <a:t>Mtech</a:t>
            </a:r>
            <a:r>
              <a:rPr lang="en-US" b="0" i="0" dirty="0">
                <a:solidFill>
                  <a:srgbClr val="000000"/>
                </a:solidFill>
                <a:effectLst/>
                <a:latin typeface="Helvetica Neue"/>
              </a:rPr>
              <a:t>(1%) and MSC(0%).</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In specialization most of them took electronics and communication engineering followed by computer science and information technology and then computer engineering</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 Most of peoples college state is Uttar Pradesh</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4076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85800"/>
            <a:ext cx="5351145" cy="848994"/>
          </a:xfrm>
          <a:prstGeom prst="rect">
            <a:avLst/>
          </a:prstGeom>
        </p:spPr>
        <p:txBody>
          <a:bodyPr vert="horz" wrap="square" lIns="0" tIns="12700" rIns="0" bIns="0" rtlCol="0">
            <a:spAutoFit/>
          </a:bodyPr>
          <a:lstStyle/>
          <a:p>
            <a:pPr marL="12700">
              <a:lnSpc>
                <a:spcPct val="100000"/>
              </a:lnSpc>
              <a:spcBef>
                <a:spcPts val="100"/>
              </a:spcBef>
            </a:pPr>
            <a:r>
              <a:rPr sz="5400" dirty="0"/>
              <a:t>Bi-Variate</a:t>
            </a:r>
            <a:r>
              <a:rPr sz="5400" spc="-55" dirty="0"/>
              <a:t> </a:t>
            </a:r>
            <a:r>
              <a:rPr sz="5400" spc="-10" dirty="0"/>
              <a:t>Analysis</a:t>
            </a:r>
            <a:endParaRPr sz="5400"/>
          </a:p>
        </p:txBody>
      </p:sp>
      <p:sp>
        <p:nvSpPr>
          <p:cNvPr id="4" name="TextBox 3">
            <a:extLst>
              <a:ext uri="{FF2B5EF4-FFF2-40B4-BE49-F238E27FC236}">
                <a16:creationId xmlns:a16="http://schemas.microsoft.com/office/drawing/2014/main" id="{66362748-0203-6D20-91D2-46B1E4F62A01}"/>
              </a:ext>
            </a:extLst>
          </p:cNvPr>
          <p:cNvSpPr txBox="1"/>
          <p:nvPr/>
        </p:nvSpPr>
        <p:spPr>
          <a:xfrm>
            <a:off x="762000" y="1676400"/>
            <a:ext cx="10972799" cy="3231654"/>
          </a:xfrm>
          <a:prstGeom prst="rect">
            <a:avLst/>
          </a:prstGeom>
          <a:noFill/>
        </p:spPr>
        <p:txBody>
          <a:bodyPr wrap="square">
            <a:spAutoFit/>
          </a:bodyPr>
          <a:lstStyle/>
          <a:p>
            <a:r>
              <a:rPr lang="en-US" sz="2400" b="0" i="0" dirty="0">
                <a:solidFill>
                  <a:srgbClr val="202124"/>
                </a:solidFill>
                <a:effectLst/>
                <a:latin typeface="Roboto" panose="02000000000000000000" pitchFamily="2" charset="0"/>
              </a:rPr>
              <a:t>Bivariate analysis means the analysis of bivariate data.</a:t>
            </a:r>
            <a:r>
              <a:rPr lang="en-US" sz="2400" dirty="0">
                <a:solidFill>
                  <a:srgbClr val="202124"/>
                </a:solidFill>
                <a:latin typeface="Roboto" panose="02000000000000000000" pitchFamily="2" charset="0"/>
              </a:rPr>
              <a:t> </a:t>
            </a:r>
            <a:r>
              <a:rPr lang="en-US" sz="2400" b="0" i="0" dirty="0">
                <a:solidFill>
                  <a:srgbClr val="202124"/>
                </a:solidFill>
                <a:effectLst/>
                <a:latin typeface="Roboto" panose="02000000000000000000" pitchFamily="2" charset="0"/>
              </a:rPr>
              <a:t>It usually involves the variables X and Y. Here we used target variable as y and we varied x axis</a:t>
            </a:r>
          </a:p>
          <a:p>
            <a:endParaRPr lang="en-US" sz="2400" dirty="0">
              <a:solidFill>
                <a:srgbClr val="202124"/>
              </a:solidFill>
              <a:latin typeface="Roboto" panose="02000000000000000000" pitchFamily="2" charset="0"/>
            </a:endParaRPr>
          </a:p>
          <a:p>
            <a:r>
              <a:rPr lang="en-IN" sz="2400" dirty="0">
                <a:solidFill>
                  <a:srgbClr val="202124"/>
                </a:solidFill>
                <a:latin typeface="Roboto" panose="02000000000000000000" pitchFamily="2" charset="0"/>
              </a:rPr>
              <a:t>1 . Swam Plot</a:t>
            </a:r>
          </a:p>
          <a:p>
            <a:pPr marL="342900" indent="-342900">
              <a:buAutoNum type="arabicPeriod" startAt="2"/>
            </a:pPr>
            <a:r>
              <a:rPr lang="en-IN" sz="2400" dirty="0">
                <a:solidFill>
                  <a:srgbClr val="202124"/>
                </a:solidFill>
                <a:latin typeface="Roboto" panose="02000000000000000000" pitchFamily="2" charset="0"/>
              </a:rPr>
              <a:t>Scatter Plot</a:t>
            </a:r>
          </a:p>
          <a:p>
            <a:pPr marL="342900" indent="-342900">
              <a:buAutoNum type="arabicPeriod" startAt="2"/>
            </a:pPr>
            <a:r>
              <a:rPr lang="en-IN" sz="2400" dirty="0">
                <a:solidFill>
                  <a:srgbClr val="202124"/>
                </a:solidFill>
                <a:latin typeface="Roboto" panose="02000000000000000000" pitchFamily="2" charset="0"/>
              </a:rPr>
              <a:t>Box Plot</a:t>
            </a:r>
          </a:p>
          <a:p>
            <a:pPr marL="342900" indent="-342900">
              <a:buAutoNum type="arabicPeriod" startAt="2"/>
            </a:pPr>
            <a:r>
              <a:rPr lang="en-IN" sz="2400" dirty="0">
                <a:solidFill>
                  <a:srgbClr val="202124"/>
                </a:solidFill>
                <a:latin typeface="Roboto" panose="02000000000000000000" pitchFamily="2" charset="0"/>
              </a:rPr>
              <a:t>Bar Plot</a:t>
            </a:r>
          </a:p>
          <a:p>
            <a:pPr marL="342900" indent="-342900">
              <a:buAutoNum type="arabicPeriod" startAt="2"/>
            </a:pPr>
            <a:endParaRPr lang="en-IN" dirty="0">
              <a:solidFill>
                <a:srgbClr val="202124"/>
              </a:solidFill>
              <a:latin typeface="Roboto" panose="02000000000000000000" pitchFamily="2" charset="0"/>
            </a:endParaRPr>
          </a:p>
          <a:p>
            <a:pPr marL="342900" indent="-342900">
              <a:buAutoNum type="arabicPeriod" startAt="2"/>
            </a:pPr>
            <a:endParaRPr lang="en-US" dirty="0">
              <a:solidFill>
                <a:srgbClr val="202124"/>
              </a:solidFill>
              <a:latin typeface="Roboto" panose="020000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DDD4734-B5C2-1043-B921-309308003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634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174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F179A68-A023-69A8-E673-B28F01C1D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201400"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7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8DDF488-F85C-5AC7-11D3-527FF48DB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1593"/>
            <a:ext cx="5486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5AF8D15-9729-A937-59A7-05F1F996F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4" y="0"/>
            <a:ext cx="10298084"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777EA99-D26A-C3D7-8423-966F1AB8A3BC}"/>
              </a:ext>
            </a:extLst>
          </p:cNvPr>
          <p:cNvSpPr txBox="1"/>
          <p:nvPr/>
        </p:nvSpPr>
        <p:spPr>
          <a:xfrm>
            <a:off x="5867400" y="3657600"/>
            <a:ext cx="5147310" cy="2616101"/>
          </a:xfrm>
          <a:prstGeom prst="rect">
            <a:avLst/>
          </a:prstGeom>
          <a:noFill/>
        </p:spPr>
        <p:txBody>
          <a:bodyPr wrap="square" rtlCol="0">
            <a:spAutoFit/>
          </a:bodyPr>
          <a:lstStyle/>
          <a:p>
            <a:r>
              <a:rPr lang="en-IN" sz="2800" b="1" dirty="0"/>
              <a:t>Observations :-</a:t>
            </a:r>
          </a:p>
          <a:p>
            <a:pPr marL="457200" indent="-457200" algn="l">
              <a:buFont typeface="Arial" panose="020B0604020202020204" pitchFamily="34" charset="0"/>
              <a:buChar char="•"/>
            </a:pPr>
            <a:r>
              <a:rPr lang="en-US" b="0" i="0" dirty="0">
                <a:solidFill>
                  <a:srgbClr val="000000"/>
                </a:solidFill>
                <a:effectLst/>
                <a:latin typeface="Helvetica Neue"/>
              </a:rPr>
              <a:t>In all the specializations Male students are more than Female</a:t>
            </a: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lgn="l">
              <a:buFont typeface="Arial" panose="020B0604020202020204" pitchFamily="34" charset="0"/>
              <a:buChar char="•"/>
            </a:pPr>
            <a:r>
              <a:rPr lang="en-US" b="0" i="0" dirty="0">
                <a:solidFill>
                  <a:srgbClr val="000000"/>
                </a:solidFill>
                <a:effectLst/>
                <a:latin typeface="Helvetica Neue"/>
              </a:rPr>
              <a:t>In both genders most of the students are from </a:t>
            </a:r>
            <a:r>
              <a:rPr lang="en-US" b="0" i="0" dirty="0" err="1">
                <a:solidFill>
                  <a:srgbClr val="000000"/>
                </a:solidFill>
                <a:effectLst/>
                <a:latin typeface="Helvetica Neue"/>
              </a:rPr>
              <a:t>B.Tech</a:t>
            </a:r>
            <a:r>
              <a:rPr lang="en-US" b="0" i="0" dirty="0">
                <a:solidFill>
                  <a:srgbClr val="000000"/>
                </a:solidFill>
                <a:effectLst/>
                <a:latin typeface="Helvetica Neue"/>
              </a:rPr>
              <a:t> followed by MCA</a:t>
            </a:r>
          </a:p>
          <a:p>
            <a:pPr marL="457200" indent="-457200" algn="l">
              <a:buFont typeface="Arial" panose="020B0604020202020204" pitchFamily="34" charset="0"/>
              <a:buChar char="•"/>
            </a:pPr>
            <a:endParaRPr lang="en-US" b="0" i="0" dirty="0">
              <a:solidFill>
                <a:srgbClr val="000000"/>
              </a:solidFill>
              <a:effectLst/>
              <a:latin typeface="Helvetica Neue"/>
            </a:endParaRPr>
          </a:p>
          <a:p>
            <a:pPr marL="457200" indent="-457200">
              <a:buFont typeface="Arial" panose="020B0604020202020204" pitchFamily="34" charset="0"/>
              <a:buChar char="•"/>
            </a:pPr>
            <a:endParaRPr lang="en-IN" sz="2800" b="1" dirty="0"/>
          </a:p>
        </p:txBody>
      </p:sp>
    </p:spTree>
    <p:extLst>
      <p:ext uri="{BB962C8B-B14F-4D97-AF65-F5344CB8AC3E}">
        <p14:creationId xmlns:p14="http://schemas.microsoft.com/office/powerpoint/2010/main" val="90390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9C3A9A2-6349-9485-5B38-A52E40E73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38"/>
            <a:ext cx="12192000" cy="5232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8D88C6-9C7D-2E37-A869-79391E9BBD1D}"/>
              </a:ext>
            </a:extLst>
          </p:cNvPr>
          <p:cNvSpPr txBox="1"/>
          <p:nvPr/>
        </p:nvSpPr>
        <p:spPr>
          <a:xfrm>
            <a:off x="381000" y="5486400"/>
            <a:ext cx="10515600" cy="64633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00000"/>
                </a:solidFill>
                <a:effectLst/>
                <a:latin typeface="Helvetica Neue"/>
              </a:rPr>
              <a:t>Computer </a:t>
            </a:r>
            <a:r>
              <a:rPr lang="en-US" dirty="0">
                <a:solidFill>
                  <a:srgbClr val="000000"/>
                </a:solidFill>
                <a:latin typeface="Helvetica Neue"/>
              </a:rPr>
              <a:t>E</a:t>
            </a:r>
            <a:r>
              <a:rPr lang="en-US" b="0" i="0" dirty="0">
                <a:solidFill>
                  <a:srgbClr val="000000"/>
                </a:solidFill>
                <a:effectLst/>
                <a:latin typeface="Helvetica Neue"/>
              </a:rPr>
              <a:t>ngineering students have high salaries compared to other branches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5853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186B9DB-C5EE-22D2-4DCF-7EE63A881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0"/>
            <a:ext cx="11249025"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48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7B2A95-62DC-ACF8-AC1B-88AD90C6408A}"/>
              </a:ext>
            </a:extLst>
          </p:cNvPr>
          <p:cNvSpPr txBox="1"/>
          <p:nvPr/>
        </p:nvSpPr>
        <p:spPr>
          <a:xfrm>
            <a:off x="304800" y="304801"/>
            <a:ext cx="10210800" cy="4524315"/>
          </a:xfrm>
          <a:prstGeom prst="rect">
            <a:avLst/>
          </a:prstGeom>
          <a:noFill/>
        </p:spPr>
        <p:txBody>
          <a:bodyPr wrap="square">
            <a:spAutoFit/>
          </a:bodyPr>
          <a:lstStyle/>
          <a:p>
            <a:r>
              <a:rPr lang="en-US" sz="2400" b="1" dirty="0">
                <a:solidFill>
                  <a:srgbClr val="FF0000"/>
                </a:solidFill>
              </a:rPr>
              <a:t>Conclusion: •</a:t>
            </a:r>
          </a:p>
          <a:p>
            <a:endParaRPr lang="en-US" sz="2400" dirty="0"/>
          </a:p>
          <a:p>
            <a:r>
              <a:rPr lang="en-US" sz="2400" dirty="0"/>
              <a:t> 1.Most of </a:t>
            </a:r>
            <a:r>
              <a:rPr lang="en-US" sz="2400" dirty="0" err="1"/>
              <a:t>Amcat</a:t>
            </a:r>
            <a:r>
              <a:rPr lang="en-US" sz="2400" dirty="0"/>
              <a:t> Aspirants are male working in IT domain with an experience of around 5years with degree in </a:t>
            </a:r>
            <a:r>
              <a:rPr lang="en-US" sz="2400" dirty="0" err="1"/>
              <a:t>Btech</a:t>
            </a:r>
            <a:r>
              <a:rPr lang="en-US" sz="2400" dirty="0"/>
              <a:t> and specialization in Computer Science/Information Technology from tier-2 college in </a:t>
            </a:r>
            <a:r>
              <a:rPr lang="en-US" sz="2400" dirty="0" err="1"/>
              <a:t>uttarpradesh</a:t>
            </a:r>
            <a:r>
              <a:rPr lang="en-US" sz="2400" dirty="0"/>
              <a:t> with an average salary around 300k.</a:t>
            </a:r>
          </a:p>
          <a:p>
            <a:endParaRPr lang="en-US" sz="2400" dirty="0"/>
          </a:p>
          <a:p>
            <a:r>
              <a:rPr lang="en-US" sz="2400" dirty="0"/>
              <a:t> • 2.Highpaying jobs taken up by </a:t>
            </a:r>
            <a:r>
              <a:rPr lang="en-US" sz="2400" dirty="0" err="1"/>
              <a:t>amcat</a:t>
            </a:r>
            <a:r>
              <a:rPr lang="en-US" sz="2400" dirty="0"/>
              <a:t> aspirants are mostly from 'IT' Domain.</a:t>
            </a:r>
          </a:p>
          <a:p>
            <a:endParaRPr lang="en-US" sz="2400" dirty="0"/>
          </a:p>
          <a:p>
            <a:r>
              <a:rPr lang="en-US" sz="2400" dirty="0"/>
              <a:t> • 3.Software Engineer and Software Developer are the most aimed profession for </a:t>
            </a:r>
            <a:r>
              <a:rPr lang="en-US" sz="2400" dirty="0" err="1"/>
              <a:t>amcat</a:t>
            </a:r>
            <a:r>
              <a:rPr lang="en-US" sz="2400" dirty="0"/>
              <a:t> aspirants.</a:t>
            </a:r>
            <a:endParaRPr lang="en-IN" sz="2400" dirty="0"/>
          </a:p>
        </p:txBody>
      </p:sp>
    </p:spTree>
    <p:extLst>
      <p:ext uri="{BB962C8B-B14F-4D97-AF65-F5344CB8AC3E}">
        <p14:creationId xmlns:p14="http://schemas.microsoft.com/office/powerpoint/2010/main" val="243229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6660" y="1316812"/>
            <a:ext cx="10079940" cy="3029034"/>
          </a:xfrm>
          <a:prstGeom prst="rect">
            <a:avLst/>
          </a:prstGeom>
        </p:spPr>
        <p:txBody>
          <a:bodyPr vert="horz" wrap="square" lIns="0" tIns="12700" rIns="0" bIns="0" rtlCol="0">
            <a:spAutoFit/>
          </a:bodyPr>
          <a:lstStyle/>
          <a:p>
            <a:pPr marL="300990" indent="-288290" algn="just">
              <a:lnSpc>
                <a:spcPct val="100000"/>
              </a:lnSpc>
              <a:buFont typeface="Calibri"/>
              <a:buChar char="•"/>
              <a:tabLst>
                <a:tab pos="300990" algn="l"/>
              </a:tabLst>
            </a:pPr>
            <a:r>
              <a:rPr lang="en-IN" sz="2800" b="1" dirty="0">
                <a:latin typeface="Calibri"/>
                <a:cs typeface="Calibri"/>
              </a:rPr>
              <a:t>Name : Bellamkonda </a:t>
            </a:r>
            <a:r>
              <a:rPr lang="en-IN" sz="2800" b="1" dirty="0" err="1">
                <a:latin typeface="Calibri"/>
                <a:cs typeface="Calibri"/>
              </a:rPr>
              <a:t>Tharun</a:t>
            </a:r>
            <a:r>
              <a:rPr lang="en-IN" sz="2800" b="1" dirty="0">
                <a:latin typeface="Calibri"/>
                <a:cs typeface="Calibri"/>
              </a:rPr>
              <a:t> Kumar</a:t>
            </a:r>
          </a:p>
          <a:p>
            <a:pPr marL="300990" indent="-288290" algn="just">
              <a:lnSpc>
                <a:spcPct val="100000"/>
              </a:lnSpc>
              <a:buFont typeface="Calibri"/>
              <a:buChar char="•"/>
              <a:tabLst>
                <a:tab pos="300990" algn="l"/>
              </a:tabLst>
            </a:pPr>
            <a:r>
              <a:rPr lang="en-IN" sz="2800" b="1" dirty="0">
                <a:latin typeface="Calibri"/>
                <a:cs typeface="Calibri"/>
              </a:rPr>
              <a:t>Qualification : MBA (HR &amp; Marketing)</a:t>
            </a:r>
          </a:p>
          <a:p>
            <a:pPr marL="300990" indent="-288290" algn="just">
              <a:lnSpc>
                <a:spcPct val="100000"/>
              </a:lnSpc>
              <a:buFont typeface="Calibri"/>
              <a:buChar char="•"/>
              <a:tabLst>
                <a:tab pos="300990" algn="l"/>
              </a:tabLst>
            </a:pPr>
            <a:r>
              <a:rPr lang="en-IN" sz="2800" b="1" dirty="0">
                <a:latin typeface="Calibri"/>
                <a:cs typeface="Calibri"/>
              </a:rPr>
              <a:t>Work Experience :</a:t>
            </a:r>
          </a:p>
          <a:p>
            <a:pPr marL="300990" indent="-288290" algn="just">
              <a:lnSpc>
                <a:spcPct val="100000"/>
              </a:lnSpc>
              <a:buFont typeface="Calibri"/>
              <a:buChar char="•"/>
              <a:tabLst>
                <a:tab pos="300990" algn="l"/>
              </a:tabLst>
            </a:pPr>
            <a:r>
              <a:rPr lang="en-IN" sz="2800" dirty="0">
                <a:latin typeface="Calibri"/>
                <a:cs typeface="Calibri"/>
              </a:rPr>
              <a:t>Working as a Senior Associate in Pacific Global Solutions </a:t>
            </a:r>
            <a:r>
              <a:rPr lang="en-IN" sz="2800" dirty="0" err="1">
                <a:latin typeface="Calibri"/>
                <a:cs typeface="Calibri"/>
              </a:rPr>
              <a:t>Pvt.</a:t>
            </a:r>
            <a:r>
              <a:rPr lang="en-IN" sz="2800" dirty="0">
                <a:latin typeface="Calibri"/>
                <a:cs typeface="Calibri"/>
              </a:rPr>
              <a:t> LTD</a:t>
            </a:r>
          </a:p>
          <a:p>
            <a:pPr marL="12700" algn="just">
              <a:lnSpc>
                <a:spcPct val="100000"/>
              </a:lnSpc>
              <a:tabLst>
                <a:tab pos="300990" algn="l"/>
              </a:tabLst>
            </a:pPr>
            <a:endParaRPr lang="en-IN" sz="2800" dirty="0">
              <a:latin typeface="Calibri"/>
              <a:cs typeface="Calibri"/>
            </a:endParaRPr>
          </a:p>
          <a:p>
            <a:pPr marL="300990" indent="-288290" algn="just">
              <a:lnSpc>
                <a:spcPct val="100000"/>
              </a:lnSpc>
              <a:buFont typeface="Calibri"/>
              <a:buChar char="•"/>
              <a:tabLst>
                <a:tab pos="300990" algn="l"/>
              </a:tabLst>
            </a:pPr>
            <a:r>
              <a:rPr lang="en-IN" sz="2800" b="1" dirty="0">
                <a:latin typeface="Calibri"/>
                <a:cs typeface="Calibri"/>
              </a:rPr>
              <a:t>Lin</a:t>
            </a:r>
            <a:r>
              <a:rPr sz="2800" b="1" dirty="0" err="1">
                <a:latin typeface="Calibri"/>
                <a:cs typeface="Calibri"/>
              </a:rPr>
              <a:t>kedin</a:t>
            </a:r>
            <a:r>
              <a:rPr sz="2800" b="1" dirty="0">
                <a:latin typeface="Calibri"/>
                <a:cs typeface="Calibri"/>
              </a:rPr>
              <a:t>:</a:t>
            </a:r>
            <a:r>
              <a:rPr lang="en-IN" sz="2800" b="1" dirty="0">
                <a:latin typeface="Calibri"/>
                <a:cs typeface="Calibri"/>
              </a:rPr>
              <a:t>https://www.linkedin.com/in/tharun-kumar-8379522a8/</a:t>
            </a:r>
            <a:endParaRPr lang="en-IN" sz="2800" b="1" spc="100" dirty="0">
              <a:latin typeface="Calibri"/>
              <a:cs typeface="Calibri"/>
            </a:endParaRPr>
          </a:p>
        </p:txBody>
      </p:sp>
      <p:sp>
        <p:nvSpPr>
          <p:cNvPr id="3" name="object 3"/>
          <p:cNvSpPr txBox="1">
            <a:spLocks noGrp="1"/>
          </p:cNvSpPr>
          <p:nvPr>
            <p:ph type="title"/>
          </p:nvPr>
        </p:nvSpPr>
        <p:spPr>
          <a:xfrm>
            <a:off x="506374" y="335407"/>
            <a:ext cx="1820545" cy="513715"/>
          </a:xfrm>
          <a:prstGeom prst="rect">
            <a:avLst/>
          </a:prstGeom>
        </p:spPr>
        <p:txBody>
          <a:bodyPr vert="horz" wrap="square" lIns="0" tIns="12700" rIns="0" bIns="0" rtlCol="0">
            <a:spAutoFit/>
          </a:bodyPr>
          <a:lstStyle/>
          <a:p>
            <a:pPr marL="12700">
              <a:lnSpc>
                <a:spcPct val="100000"/>
              </a:lnSpc>
              <a:spcBef>
                <a:spcPts val="100"/>
              </a:spcBef>
            </a:pPr>
            <a:r>
              <a:rPr sz="3200" u="none" spc="-140" dirty="0">
                <a:latin typeface="Tahoma"/>
                <a:cs typeface="Tahoma"/>
              </a:rPr>
              <a:t>About</a:t>
            </a:r>
            <a:r>
              <a:rPr sz="3200" u="none" spc="-135" dirty="0">
                <a:latin typeface="Tahoma"/>
                <a:cs typeface="Tahoma"/>
              </a:rPr>
              <a:t> </a:t>
            </a:r>
            <a:r>
              <a:rPr sz="3200" u="none" spc="-300" dirty="0">
                <a:latin typeface="Tahoma"/>
                <a:cs typeface="Tahoma"/>
              </a:rPr>
              <a:t>me</a:t>
            </a:r>
            <a:endParaRPr sz="32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CA981-62E3-A9ED-E06A-67EFC418968E}"/>
              </a:ext>
            </a:extLst>
          </p:cNvPr>
          <p:cNvSpPr txBox="1"/>
          <p:nvPr/>
        </p:nvSpPr>
        <p:spPr>
          <a:xfrm>
            <a:off x="210589" y="228600"/>
            <a:ext cx="5410200" cy="523220"/>
          </a:xfrm>
          <a:prstGeom prst="rect">
            <a:avLst/>
          </a:prstGeom>
          <a:noFill/>
        </p:spPr>
        <p:txBody>
          <a:bodyPr wrap="square" rtlCol="0">
            <a:spAutoFit/>
          </a:bodyPr>
          <a:lstStyle/>
          <a:p>
            <a:r>
              <a:rPr lang="en-IN" sz="2800" b="1" dirty="0"/>
              <a:t>Research Question</a:t>
            </a:r>
          </a:p>
        </p:txBody>
      </p:sp>
      <p:pic>
        <p:nvPicPr>
          <p:cNvPr id="8194" name="Picture 2">
            <a:extLst>
              <a:ext uri="{FF2B5EF4-FFF2-40B4-BE49-F238E27FC236}">
                <a16:creationId xmlns:a16="http://schemas.microsoft.com/office/drawing/2014/main" id="{F872E3BC-395F-ED6A-3514-DAF88BCD2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28" y="751820"/>
            <a:ext cx="11966171" cy="5191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96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16662C6-9996-AEA2-E42B-288B6E51B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0" y="-26324"/>
            <a:ext cx="11975869" cy="627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740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66332" y="1850135"/>
            <a:ext cx="4465320" cy="2834640"/>
          </a:xfrm>
          <a:prstGeom prst="rect">
            <a:avLst/>
          </a:prstGeom>
        </p:spPr>
      </p:pic>
      <p:sp>
        <p:nvSpPr>
          <p:cNvPr id="3" name="object 3"/>
          <p:cNvSpPr txBox="1">
            <a:spLocks noGrp="1"/>
          </p:cNvSpPr>
          <p:nvPr>
            <p:ph type="title"/>
          </p:nvPr>
        </p:nvSpPr>
        <p:spPr>
          <a:xfrm>
            <a:off x="1323594" y="2995930"/>
            <a:ext cx="2364105" cy="1365885"/>
          </a:xfrm>
          <a:prstGeom prst="rect">
            <a:avLst/>
          </a:prstGeom>
        </p:spPr>
        <p:txBody>
          <a:bodyPr vert="horz" wrap="square" lIns="0" tIns="26670" rIns="0" bIns="0" rtlCol="0">
            <a:spAutoFit/>
          </a:bodyPr>
          <a:lstStyle/>
          <a:p>
            <a:pPr marL="12700" marR="5080">
              <a:lnSpc>
                <a:spcPts val="5270"/>
              </a:lnSpc>
              <a:spcBef>
                <a:spcPts val="210"/>
              </a:spcBef>
            </a:pPr>
            <a:r>
              <a:rPr b="0" u="none" spc="320" dirty="0">
                <a:solidFill>
                  <a:srgbClr val="C00000"/>
                </a:solidFill>
                <a:latin typeface="Palatino Linotype"/>
                <a:cs typeface="Palatino Linotype"/>
              </a:rPr>
              <a:t>THANK </a:t>
            </a:r>
            <a:r>
              <a:rPr b="0" u="none" spc="400" dirty="0">
                <a:solidFill>
                  <a:srgbClr val="C00000"/>
                </a:solidFill>
                <a:latin typeface="Palatino Linotype"/>
                <a:cs typeface="Palatino Linotype"/>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2143" rIns="0" bIns="0" rtlCol="0">
            <a:spAutoFit/>
          </a:bodyPr>
          <a:lstStyle/>
          <a:p>
            <a:pPr marL="12700">
              <a:lnSpc>
                <a:spcPct val="100000"/>
              </a:lnSpc>
              <a:spcBef>
                <a:spcPts val="100"/>
              </a:spcBef>
            </a:pPr>
            <a:r>
              <a:rPr u="none" spc="-10" dirty="0"/>
              <a:t>Objective:</a:t>
            </a:r>
          </a:p>
        </p:txBody>
      </p:sp>
      <p:sp>
        <p:nvSpPr>
          <p:cNvPr id="3" name="object 3"/>
          <p:cNvSpPr txBox="1"/>
          <p:nvPr/>
        </p:nvSpPr>
        <p:spPr>
          <a:xfrm>
            <a:off x="685801" y="1219200"/>
            <a:ext cx="10253700" cy="4654608"/>
          </a:xfrm>
          <a:prstGeom prst="rect">
            <a:avLst/>
          </a:prstGeom>
        </p:spPr>
        <p:txBody>
          <a:bodyPr vert="horz" wrap="square" lIns="0" tIns="12700" rIns="0" bIns="0" rtlCol="0">
            <a:spAutoFit/>
          </a:bodyPr>
          <a:lstStyle/>
          <a:p>
            <a:pPr marL="12700">
              <a:spcBef>
                <a:spcPts val="100"/>
              </a:spcBef>
            </a:pPr>
            <a:r>
              <a:rPr sz="2400" b="1" dirty="0">
                <a:latin typeface="Times New Roman"/>
                <a:cs typeface="Times New Roman"/>
              </a:rPr>
              <a:t>Explore</a:t>
            </a:r>
            <a:r>
              <a:rPr sz="2400" b="1" spc="-35" dirty="0">
                <a:latin typeface="Times New Roman"/>
                <a:cs typeface="Times New Roman"/>
              </a:rPr>
              <a:t> </a:t>
            </a:r>
            <a:r>
              <a:rPr sz="2400" b="1" dirty="0">
                <a:latin typeface="Times New Roman"/>
                <a:cs typeface="Times New Roman"/>
              </a:rPr>
              <a:t>the</a:t>
            </a:r>
            <a:r>
              <a:rPr sz="2400" b="1" spc="-25" dirty="0">
                <a:latin typeface="Times New Roman"/>
                <a:cs typeface="Times New Roman"/>
              </a:rPr>
              <a:t> </a:t>
            </a:r>
            <a:r>
              <a:rPr sz="2400" b="1" dirty="0">
                <a:latin typeface="Times New Roman"/>
                <a:cs typeface="Times New Roman"/>
              </a:rPr>
              <a:t>dataset</a:t>
            </a:r>
            <a:r>
              <a:rPr sz="2400" b="1" spc="-35" dirty="0">
                <a:latin typeface="Times New Roman"/>
                <a:cs typeface="Times New Roman"/>
              </a:rPr>
              <a:t> </a:t>
            </a:r>
            <a:r>
              <a:rPr sz="2400" b="1" dirty="0">
                <a:latin typeface="Times New Roman"/>
                <a:cs typeface="Times New Roman"/>
              </a:rPr>
              <a:t>to</a:t>
            </a:r>
            <a:r>
              <a:rPr sz="2400" b="1" spc="-25" dirty="0">
                <a:latin typeface="Times New Roman"/>
                <a:cs typeface="Times New Roman"/>
              </a:rPr>
              <a:t> </a:t>
            </a:r>
            <a:r>
              <a:rPr sz="2400" b="1" dirty="0">
                <a:latin typeface="Times New Roman"/>
                <a:cs typeface="Times New Roman"/>
              </a:rPr>
              <a:t>identify</a:t>
            </a:r>
            <a:r>
              <a:rPr sz="2400" b="1" spc="-45" dirty="0">
                <a:latin typeface="Times New Roman"/>
                <a:cs typeface="Times New Roman"/>
              </a:rPr>
              <a:t> </a:t>
            </a:r>
            <a:r>
              <a:rPr sz="2400" b="1" dirty="0">
                <a:latin typeface="Times New Roman"/>
                <a:cs typeface="Times New Roman"/>
              </a:rPr>
              <a:t>the</a:t>
            </a:r>
            <a:r>
              <a:rPr sz="2400" b="1" spc="-30" dirty="0">
                <a:latin typeface="Times New Roman"/>
                <a:cs typeface="Times New Roman"/>
              </a:rPr>
              <a:t> </a:t>
            </a:r>
            <a:r>
              <a:rPr sz="2400" b="1" dirty="0">
                <a:latin typeface="Times New Roman"/>
                <a:cs typeface="Times New Roman"/>
              </a:rPr>
              <a:t>key</a:t>
            </a:r>
            <a:r>
              <a:rPr sz="2400" b="1" spc="-35" dirty="0">
                <a:latin typeface="Times New Roman"/>
                <a:cs typeface="Times New Roman"/>
              </a:rPr>
              <a:t> </a:t>
            </a:r>
            <a:r>
              <a:rPr sz="2400" b="1" dirty="0">
                <a:latin typeface="Times New Roman"/>
                <a:cs typeface="Times New Roman"/>
              </a:rPr>
              <a:t>factors</a:t>
            </a:r>
            <a:r>
              <a:rPr sz="2400" b="1" spc="-50" dirty="0">
                <a:latin typeface="Times New Roman"/>
                <a:cs typeface="Times New Roman"/>
              </a:rPr>
              <a:t> </a:t>
            </a:r>
            <a:r>
              <a:rPr sz="2400" b="1" dirty="0">
                <a:latin typeface="Times New Roman"/>
                <a:cs typeface="Times New Roman"/>
              </a:rPr>
              <a:t>that</a:t>
            </a:r>
            <a:r>
              <a:rPr sz="2400" b="1" spc="-25" dirty="0">
                <a:latin typeface="Times New Roman"/>
                <a:cs typeface="Times New Roman"/>
              </a:rPr>
              <a:t> </a:t>
            </a:r>
            <a:r>
              <a:rPr sz="2400" b="1" dirty="0">
                <a:latin typeface="Times New Roman"/>
                <a:cs typeface="Times New Roman"/>
              </a:rPr>
              <a:t>Significantly</a:t>
            </a:r>
            <a:r>
              <a:rPr sz="2400" b="1" spc="-60" dirty="0">
                <a:latin typeface="Times New Roman"/>
                <a:cs typeface="Times New Roman"/>
              </a:rPr>
              <a:t> </a:t>
            </a:r>
            <a:r>
              <a:rPr sz="2400" b="1" dirty="0">
                <a:latin typeface="Times New Roman"/>
                <a:cs typeface="Times New Roman"/>
              </a:rPr>
              <a:t>affect</a:t>
            </a:r>
            <a:r>
              <a:rPr sz="2400" b="1" spc="-50" dirty="0">
                <a:latin typeface="Times New Roman"/>
                <a:cs typeface="Times New Roman"/>
              </a:rPr>
              <a:t> </a:t>
            </a:r>
            <a:r>
              <a:rPr sz="2400" b="1" spc="-25" dirty="0">
                <a:latin typeface="Times New Roman"/>
                <a:cs typeface="Times New Roman"/>
              </a:rPr>
              <a:t>the</a:t>
            </a:r>
            <a:endParaRPr sz="2400" dirty="0">
              <a:latin typeface="Times New Roman"/>
              <a:cs typeface="Times New Roman"/>
            </a:endParaRPr>
          </a:p>
          <a:p>
            <a:pPr marL="12700" marR="127635">
              <a:spcBef>
                <a:spcPts val="430"/>
              </a:spcBef>
            </a:pPr>
            <a:r>
              <a:rPr sz="2400" b="1" dirty="0">
                <a:latin typeface="Times New Roman"/>
                <a:cs typeface="Times New Roman"/>
              </a:rPr>
              <a:t>salary</a:t>
            </a:r>
            <a:r>
              <a:rPr sz="2400" b="1" spc="-45" dirty="0">
                <a:latin typeface="Times New Roman"/>
                <a:cs typeface="Times New Roman"/>
              </a:rPr>
              <a:t> </a:t>
            </a:r>
            <a:r>
              <a:rPr sz="2400" b="1" dirty="0">
                <a:latin typeface="Times New Roman"/>
                <a:cs typeface="Times New Roman"/>
              </a:rPr>
              <a:t>levels</a:t>
            </a:r>
            <a:r>
              <a:rPr sz="2400" b="1" spc="-45" dirty="0">
                <a:latin typeface="Times New Roman"/>
                <a:cs typeface="Times New Roman"/>
              </a:rPr>
              <a:t> </a:t>
            </a:r>
            <a:r>
              <a:rPr sz="2400" b="1" dirty="0">
                <a:latin typeface="Times New Roman"/>
                <a:cs typeface="Times New Roman"/>
              </a:rPr>
              <a:t>among</a:t>
            </a:r>
            <a:r>
              <a:rPr sz="2400" b="1" spc="-30" dirty="0">
                <a:latin typeface="Times New Roman"/>
                <a:cs typeface="Times New Roman"/>
              </a:rPr>
              <a:t> </a:t>
            </a:r>
            <a:r>
              <a:rPr sz="2400" b="1" dirty="0">
                <a:latin typeface="Times New Roman"/>
                <a:cs typeface="Times New Roman"/>
              </a:rPr>
              <a:t>the</a:t>
            </a:r>
            <a:r>
              <a:rPr sz="2400" b="1" spc="-40" dirty="0">
                <a:latin typeface="Times New Roman"/>
                <a:cs typeface="Times New Roman"/>
              </a:rPr>
              <a:t> </a:t>
            </a:r>
            <a:r>
              <a:rPr sz="2400" b="1" dirty="0">
                <a:latin typeface="Times New Roman"/>
                <a:cs typeface="Times New Roman"/>
              </a:rPr>
              <a:t>job</a:t>
            </a:r>
            <a:r>
              <a:rPr sz="2400" b="1" spc="-30" dirty="0">
                <a:latin typeface="Times New Roman"/>
                <a:cs typeface="Times New Roman"/>
              </a:rPr>
              <a:t> </a:t>
            </a:r>
            <a:r>
              <a:rPr sz="2400" b="1" dirty="0">
                <a:latin typeface="Times New Roman"/>
                <a:cs typeface="Times New Roman"/>
              </a:rPr>
              <a:t>seekers.</a:t>
            </a:r>
            <a:r>
              <a:rPr sz="2400" b="1" spc="-50" dirty="0">
                <a:latin typeface="Times New Roman"/>
                <a:cs typeface="Times New Roman"/>
              </a:rPr>
              <a:t> </a:t>
            </a:r>
            <a:r>
              <a:rPr sz="2400" b="1" dirty="0">
                <a:latin typeface="Times New Roman"/>
                <a:cs typeface="Times New Roman"/>
              </a:rPr>
              <a:t>That</a:t>
            </a:r>
            <a:r>
              <a:rPr sz="2400" b="1" spc="-15" dirty="0">
                <a:latin typeface="Times New Roman"/>
                <a:cs typeface="Times New Roman"/>
              </a:rPr>
              <a:t> </a:t>
            </a:r>
            <a:r>
              <a:rPr sz="2400" b="1" dirty="0">
                <a:latin typeface="Times New Roman"/>
                <a:cs typeface="Times New Roman"/>
              </a:rPr>
              <a:t>Includes</a:t>
            </a:r>
            <a:r>
              <a:rPr sz="2400" b="1" spc="-30" dirty="0">
                <a:latin typeface="Times New Roman"/>
                <a:cs typeface="Times New Roman"/>
              </a:rPr>
              <a:t> </a:t>
            </a:r>
            <a:r>
              <a:rPr sz="2400" b="1" dirty="0">
                <a:latin typeface="Times New Roman"/>
                <a:cs typeface="Times New Roman"/>
              </a:rPr>
              <a:t>factors</a:t>
            </a:r>
            <a:r>
              <a:rPr sz="2400" b="1" spc="-50" dirty="0">
                <a:latin typeface="Times New Roman"/>
                <a:cs typeface="Times New Roman"/>
              </a:rPr>
              <a:t> </a:t>
            </a:r>
            <a:r>
              <a:rPr sz="2400" b="1" dirty="0">
                <a:latin typeface="Times New Roman"/>
                <a:cs typeface="Times New Roman"/>
              </a:rPr>
              <a:t>such</a:t>
            </a:r>
            <a:r>
              <a:rPr sz="2400" b="1" spc="-25" dirty="0">
                <a:latin typeface="Times New Roman"/>
                <a:cs typeface="Times New Roman"/>
              </a:rPr>
              <a:t> </a:t>
            </a:r>
            <a:r>
              <a:rPr sz="2400" b="1" dirty="0">
                <a:latin typeface="Times New Roman"/>
                <a:cs typeface="Times New Roman"/>
              </a:rPr>
              <a:t>as</a:t>
            </a:r>
            <a:r>
              <a:rPr sz="2400" b="1" spc="-25" dirty="0">
                <a:latin typeface="Times New Roman"/>
                <a:cs typeface="Times New Roman"/>
              </a:rPr>
              <a:t> </a:t>
            </a:r>
            <a:r>
              <a:rPr sz="2400" b="1" spc="-10" dirty="0">
                <a:latin typeface="Times New Roman"/>
                <a:cs typeface="Times New Roman"/>
              </a:rPr>
              <a:t>education, </a:t>
            </a:r>
            <a:r>
              <a:rPr sz="2400" b="1" dirty="0">
                <a:latin typeface="Times New Roman"/>
                <a:cs typeface="Times New Roman"/>
              </a:rPr>
              <a:t>skills,</a:t>
            </a:r>
            <a:r>
              <a:rPr sz="2400" b="1" spc="-35" dirty="0">
                <a:latin typeface="Times New Roman"/>
                <a:cs typeface="Times New Roman"/>
              </a:rPr>
              <a:t> </a:t>
            </a:r>
            <a:r>
              <a:rPr sz="2400" b="1" dirty="0">
                <a:latin typeface="Times New Roman"/>
                <a:cs typeface="Times New Roman"/>
              </a:rPr>
              <a:t>location,</a:t>
            </a:r>
            <a:r>
              <a:rPr sz="2400" b="1" spc="-30" dirty="0">
                <a:latin typeface="Times New Roman"/>
                <a:cs typeface="Times New Roman"/>
              </a:rPr>
              <a:t> </a:t>
            </a:r>
            <a:r>
              <a:rPr sz="2400" b="1" spc="-10" dirty="0">
                <a:latin typeface="Times New Roman"/>
                <a:cs typeface="Times New Roman"/>
              </a:rPr>
              <a:t>experience.</a:t>
            </a:r>
            <a:endParaRPr sz="2400" dirty="0">
              <a:latin typeface="Times New Roman"/>
              <a:cs typeface="Times New Roman"/>
            </a:endParaRPr>
          </a:p>
          <a:p>
            <a:pPr marL="12700">
              <a:lnSpc>
                <a:spcPts val="4350"/>
              </a:lnSpc>
            </a:pPr>
            <a:endParaRPr lang="en-IN" sz="4000" b="1" dirty="0">
              <a:latin typeface="Calibri"/>
              <a:cs typeface="Calibri"/>
            </a:endParaRPr>
          </a:p>
          <a:p>
            <a:pPr marL="12700">
              <a:lnSpc>
                <a:spcPts val="4350"/>
              </a:lnSpc>
            </a:pPr>
            <a:r>
              <a:rPr sz="4000" b="1" dirty="0">
                <a:latin typeface="Calibri"/>
                <a:cs typeface="Calibri"/>
              </a:rPr>
              <a:t>Key</a:t>
            </a:r>
            <a:r>
              <a:rPr sz="4000" b="1" spc="-65" dirty="0">
                <a:latin typeface="Calibri"/>
                <a:cs typeface="Calibri"/>
              </a:rPr>
              <a:t> </a:t>
            </a:r>
            <a:r>
              <a:rPr sz="4000" b="1" spc="-10" dirty="0">
                <a:latin typeface="Calibri"/>
                <a:cs typeface="Calibri"/>
              </a:rPr>
              <a:t>Objectives:</a:t>
            </a:r>
            <a:endParaRPr lang="en-IN" sz="4000" b="1" spc="-10" dirty="0">
              <a:latin typeface="Calibri"/>
              <a:cs typeface="Calibri"/>
            </a:endParaRPr>
          </a:p>
          <a:p>
            <a:pPr marL="12700">
              <a:lnSpc>
                <a:spcPts val="4350"/>
              </a:lnSpc>
            </a:pPr>
            <a:endParaRPr sz="4000" dirty="0">
              <a:latin typeface="Calibri"/>
              <a:cs typeface="Calibri"/>
            </a:endParaRPr>
          </a:p>
          <a:p>
            <a:pPr marL="355600" marR="87630" indent="-342900">
              <a:lnSpc>
                <a:spcPct val="70000"/>
              </a:lnSpc>
              <a:spcBef>
                <a:spcPts val="1019"/>
              </a:spcBef>
              <a:buSzPct val="69230"/>
              <a:buFont typeface="Arial MT"/>
              <a:buChar char="•"/>
              <a:tabLst>
                <a:tab pos="355600" algn="l"/>
              </a:tabLst>
            </a:pPr>
            <a:r>
              <a:rPr sz="2600" dirty="0">
                <a:latin typeface="Calibri"/>
                <a:cs typeface="Calibri"/>
              </a:rPr>
              <a:t>Identifying</a:t>
            </a:r>
            <a:r>
              <a:rPr sz="2600" spc="-50" dirty="0">
                <a:latin typeface="Calibri"/>
                <a:cs typeface="Calibri"/>
              </a:rPr>
              <a:t> </a:t>
            </a:r>
            <a:r>
              <a:rPr sz="2600" dirty="0">
                <a:latin typeface="Calibri"/>
                <a:cs typeface="Calibri"/>
              </a:rPr>
              <a:t>the</a:t>
            </a:r>
            <a:r>
              <a:rPr sz="2600" spc="-40" dirty="0">
                <a:latin typeface="Calibri"/>
                <a:cs typeface="Calibri"/>
              </a:rPr>
              <a:t> </a:t>
            </a:r>
            <a:r>
              <a:rPr sz="2600" dirty="0">
                <a:latin typeface="Calibri"/>
                <a:cs typeface="Calibri"/>
              </a:rPr>
              <a:t>trends</a:t>
            </a:r>
            <a:r>
              <a:rPr sz="2600" spc="-40" dirty="0">
                <a:latin typeface="Calibri"/>
                <a:cs typeface="Calibri"/>
              </a:rPr>
              <a:t> </a:t>
            </a:r>
            <a:r>
              <a:rPr sz="2600" dirty="0">
                <a:latin typeface="Calibri"/>
                <a:cs typeface="Calibri"/>
              </a:rPr>
              <a:t>or</a:t>
            </a:r>
            <a:r>
              <a:rPr sz="2600" spc="-10" dirty="0">
                <a:latin typeface="Calibri"/>
                <a:cs typeface="Calibri"/>
              </a:rPr>
              <a:t> </a:t>
            </a:r>
            <a:r>
              <a:rPr sz="2600" dirty="0">
                <a:latin typeface="Calibri"/>
                <a:cs typeface="Calibri"/>
              </a:rPr>
              <a:t>patterns</a:t>
            </a:r>
            <a:r>
              <a:rPr sz="2600" spc="-45" dirty="0">
                <a:latin typeface="Calibri"/>
                <a:cs typeface="Calibri"/>
              </a:rPr>
              <a:t> </a:t>
            </a:r>
            <a:r>
              <a:rPr sz="2600" dirty="0">
                <a:latin typeface="Calibri"/>
                <a:cs typeface="Calibri"/>
              </a:rPr>
              <a:t>in</a:t>
            </a:r>
            <a:r>
              <a:rPr sz="2600" spc="-20" dirty="0">
                <a:latin typeface="Calibri"/>
                <a:cs typeface="Calibri"/>
              </a:rPr>
              <a:t> </a:t>
            </a:r>
            <a:r>
              <a:rPr sz="2600" dirty="0">
                <a:latin typeface="Calibri"/>
                <a:cs typeface="Calibri"/>
              </a:rPr>
              <a:t>salary</a:t>
            </a:r>
            <a:r>
              <a:rPr sz="2600" spc="-35" dirty="0">
                <a:latin typeface="Calibri"/>
                <a:cs typeface="Calibri"/>
              </a:rPr>
              <a:t> </a:t>
            </a:r>
            <a:r>
              <a:rPr sz="2600" dirty="0">
                <a:latin typeface="Calibri"/>
                <a:cs typeface="Calibri"/>
              </a:rPr>
              <a:t>distributions</a:t>
            </a:r>
            <a:r>
              <a:rPr sz="2600" spc="-35" dirty="0">
                <a:latin typeface="Calibri"/>
                <a:cs typeface="Calibri"/>
              </a:rPr>
              <a:t> </a:t>
            </a:r>
            <a:r>
              <a:rPr sz="2600" dirty="0">
                <a:latin typeface="Calibri"/>
                <a:cs typeface="Calibri"/>
              </a:rPr>
              <a:t>across</a:t>
            </a:r>
            <a:r>
              <a:rPr sz="2600" spc="-30" dirty="0">
                <a:latin typeface="Calibri"/>
                <a:cs typeface="Calibri"/>
              </a:rPr>
              <a:t> </a:t>
            </a:r>
            <a:r>
              <a:rPr sz="2600" spc="-10" dirty="0">
                <a:latin typeface="Calibri"/>
                <a:cs typeface="Calibri"/>
              </a:rPr>
              <a:t>different </a:t>
            </a:r>
            <a:r>
              <a:rPr sz="2600" dirty="0">
                <a:latin typeface="Calibri"/>
                <a:cs typeface="Calibri"/>
              </a:rPr>
              <a:t>job</a:t>
            </a:r>
            <a:r>
              <a:rPr sz="2600" spc="-30" dirty="0">
                <a:latin typeface="Calibri"/>
                <a:cs typeface="Calibri"/>
              </a:rPr>
              <a:t> </a:t>
            </a:r>
            <a:r>
              <a:rPr sz="2600" dirty="0">
                <a:latin typeface="Calibri"/>
                <a:cs typeface="Calibri"/>
              </a:rPr>
              <a:t>designations</a:t>
            </a:r>
            <a:r>
              <a:rPr sz="2600" spc="-40" dirty="0">
                <a:latin typeface="Calibri"/>
                <a:cs typeface="Calibri"/>
              </a:rPr>
              <a:t> </a:t>
            </a:r>
            <a:r>
              <a:rPr sz="2600" dirty="0">
                <a:latin typeface="Calibri"/>
                <a:cs typeface="Calibri"/>
              </a:rPr>
              <a:t>and</a:t>
            </a:r>
            <a:r>
              <a:rPr sz="2600" spc="-50" dirty="0">
                <a:latin typeface="Calibri"/>
                <a:cs typeface="Calibri"/>
              </a:rPr>
              <a:t> </a:t>
            </a:r>
            <a:r>
              <a:rPr sz="2600" spc="-10" dirty="0">
                <a:latin typeface="Calibri"/>
                <a:cs typeface="Calibri"/>
              </a:rPr>
              <a:t>cities.</a:t>
            </a:r>
            <a:endParaRPr sz="2600" dirty="0">
              <a:latin typeface="Calibri"/>
              <a:cs typeface="Calibri"/>
            </a:endParaRPr>
          </a:p>
          <a:p>
            <a:pPr marL="355600" marR="5080" indent="-342900">
              <a:lnSpc>
                <a:spcPct val="70000"/>
              </a:lnSpc>
              <a:spcBef>
                <a:spcPts val="994"/>
              </a:spcBef>
              <a:buSzPct val="69230"/>
              <a:buFont typeface="Arial MT"/>
              <a:buChar char="•"/>
              <a:tabLst>
                <a:tab pos="355600" algn="l"/>
              </a:tabLst>
            </a:pPr>
            <a:r>
              <a:rPr sz="2600" dirty="0">
                <a:latin typeface="Calibri"/>
                <a:cs typeface="Calibri"/>
              </a:rPr>
              <a:t>correlation</a:t>
            </a:r>
            <a:r>
              <a:rPr sz="2600" spc="-15" dirty="0">
                <a:latin typeface="Calibri"/>
                <a:cs typeface="Calibri"/>
              </a:rPr>
              <a:t> </a:t>
            </a:r>
            <a:r>
              <a:rPr sz="2600" dirty="0">
                <a:latin typeface="Calibri"/>
                <a:cs typeface="Calibri"/>
              </a:rPr>
              <a:t>among</a:t>
            </a:r>
            <a:r>
              <a:rPr sz="2600" spc="-10" dirty="0">
                <a:latin typeface="Calibri"/>
                <a:cs typeface="Calibri"/>
              </a:rPr>
              <a:t> </a:t>
            </a:r>
            <a:r>
              <a:rPr sz="2600" dirty="0">
                <a:latin typeface="Calibri"/>
                <a:cs typeface="Calibri"/>
              </a:rPr>
              <a:t>the</a:t>
            </a:r>
            <a:r>
              <a:rPr sz="2600" spc="-25" dirty="0">
                <a:latin typeface="Calibri"/>
                <a:cs typeface="Calibri"/>
              </a:rPr>
              <a:t> </a:t>
            </a:r>
            <a:r>
              <a:rPr sz="2600" dirty="0">
                <a:latin typeface="Calibri"/>
                <a:cs typeface="Calibri"/>
              </a:rPr>
              <a:t>key</a:t>
            </a:r>
            <a:r>
              <a:rPr sz="2600" spc="-20" dirty="0">
                <a:latin typeface="Calibri"/>
                <a:cs typeface="Calibri"/>
              </a:rPr>
              <a:t> </a:t>
            </a:r>
            <a:r>
              <a:rPr sz="2600" dirty="0">
                <a:latin typeface="Calibri"/>
                <a:cs typeface="Calibri"/>
              </a:rPr>
              <a:t>factors</a:t>
            </a:r>
            <a:r>
              <a:rPr sz="2600" spc="-20" dirty="0">
                <a:latin typeface="Calibri"/>
                <a:cs typeface="Calibri"/>
              </a:rPr>
              <a:t> </a:t>
            </a:r>
            <a:r>
              <a:rPr sz="2600" dirty="0">
                <a:latin typeface="Calibri"/>
                <a:cs typeface="Calibri"/>
              </a:rPr>
              <a:t>such</a:t>
            </a:r>
            <a:r>
              <a:rPr sz="2600" spc="-35" dirty="0">
                <a:latin typeface="Calibri"/>
                <a:cs typeface="Calibri"/>
              </a:rPr>
              <a:t> </a:t>
            </a:r>
            <a:r>
              <a:rPr sz="2600" dirty="0">
                <a:latin typeface="Calibri"/>
                <a:cs typeface="Calibri"/>
              </a:rPr>
              <a:t>as</a:t>
            </a:r>
            <a:r>
              <a:rPr sz="2600" spc="-10" dirty="0">
                <a:latin typeface="Calibri"/>
                <a:cs typeface="Calibri"/>
              </a:rPr>
              <a:t> </a:t>
            </a:r>
            <a:r>
              <a:rPr sz="2600" dirty="0">
                <a:latin typeface="Calibri"/>
                <a:cs typeface="Calibri"/>
              </a:rPr>
              <a:t>education,</a:t>
            </a:r>
            <a:r>
              <a:rPr sz="2600" spc="-40" dirty="0">
                <a:latin typeface="Calibri"/>
                <a:cs typeface="Calibri"/>
              </a:rPr>
              <a:t> </a:t>
            </a:r>
            <a:r>
              <a:rPr sz="2600" spc="-10" dirty="0">
                <a:latin typeface="Calibri"/>
                <a:cs typeface="Calibri"/>
              </a:rPr>
              <a:t>gender, </a:t>
            </a:r>
            <a:r>
              <a:rPr sz="2600" dirty="0">
                <a:latin typeface="Calibri"/>
                <a:cs typeface="Calibri"/>
              </a:rPr>
              <a:t>designation,</a:t>
            </a:r>
            <a:r>
              <a:rPr sz="2600" spc="-30" dirty="0">
                <a:latin typeface="Calibri"/>
                <a:cs typeface="Calibri"/>
              </a:rPr>
              <a:t> </a:t>
            </a:r>
            <a:r>
              <a:rPr sz="2600" dirty="0">
                <a:latin typeface="Calibri"/>
                <a:cs typeface="Calibri"/>
              </a:rPr>
              <a:t>skills,</a:t>
            </a:r>
            <a:r>
              <a:rPr sz="2600" spc="-15" dirty="0">
                <a:latin typeface="Calibri"/>
                <a:cs typeface="Calibri"/>
              </a:rPr>
              <a:t> </a:t>
            </a:r>
            <a:r>
              <a:rPr sz="2600" dirty="0">
                <a:latin typeface="Calibri"/>
                <a:cs typeface="Calibri"/>
              </a:rPr>
              <a:t>experience</a:t>
            </a:r>
            <a:r>
              <a:rPr sz="2600" spc="-45" dirty="0">
                <a:latin typeface="Calibri"/>
                <a:cs typeface="Calibri"/>
              </a:rPr>
              <a:t> </a:t>
            </a:r>
            <a:r>
              <a:rPr sz="2600" dirty="0">
                <a:latin typeface="Calibri"/>
                <a:cs typeface="Calibri"/>
              </a:rPr>
              <a:t>and</a:t>
            </a:r>
            <a:r>
              <a:rPr sz="2600" spc="-5" dirty="0">
                <a:latin typeface="Calibri"/>
                <a:cs typeface="Calibri"/>
              </a:rPr>
              <a:t> </a:t>
            </a:r>
            <a:r>
              <a:rPr sz="2600" dirty="0">
                <a:latin typeface="Calibri"/>
                <a:cs typeface="Calibri"/>
              </a:rPr>
              <a:t>personal</a:t>
            </a:r>
            <a:r>
              <a:rPr sz="2600" spc="-25" dirty="0">
                <a:latin typeface="Calibri"/>
                <a:cs typeface="Calibri"/>
              </a:rPr>
              <a:t> </a:t>
            </a:r>
            <a:r>
              <a:rPr sz="2600" dirty="0">
                <a:latin typeface="Calibri"/>
                <a:cs typeface="Calibri"/>
              </a:rPr>
              <a:t>characteristics</a:t>
            </a:r>
            <a:r>
              <a:rPr sz="2600" spc="-35" dirty="0">
                <a:latin typeface="Calibri"/>
                <a:cs typeface="Calibri"/>
              </a:rPr>
              <a:t> </a:t>
            </a:r>
            <a:r>
              <a:rPr sz="2600" dirty="0">
                <a:latin typeface="Calibri"/>
                <a:cs typeface="Calibri"/>
              </a:rPr>
              <a:t>which</a:t>
            </a:r>
            <a:r>
              <a:rPr sz="2600" spc="-5" dirty="0">
                <a:latin typeface="Calibri"/>
                <a:cs typeface="Calibri"/>
              </a:rPr>
              <a:t> </a:t>
            </a:r>
            <a:r>
              <a:rPr sz="2600" spc="-10" dirty="0">
                <a:latin typeface="Calibri"/>
                <a:cs typeface="Calibri"/>
              </a:rPr>
              <a:t>effects salary.</a:t>
            </a:r>
            <a:endParaRPr sz="2600" dirty="0">
              <a:latin typeface="Calibri"/>
              <a:cs typeface="Calibri"/>
            </a:endParaRPr>
          </a:p>
          <a:p>
            <a:pPr marL="354965" indent="-342265">
              <a:lnSpc>
                <a:spcPct val="100000"/>
              </a:lnSpc>
              <a:spcBef>
                <a:spcPts val="60"/>
              </a:spcBef>
              <a:buSzPct val="69230"/>
              <a:buFont typeface="Arial MT"/>
              <a:buChar char="•"/>
              <a:tabLst>
                <a:tab pos="354965" algn="l"/>
              </a:tabLst>
            </a:pPr>
            <a:r>
              <a:rPr sz="2600" dirty="0">
                <a:latin typeface="Calibri"/>
                <a:cs typeface="Calibri"/>
              </a:rPr>
              <a:t>Make</a:t>
            </a:r>
            <a:r>
              <a:rPr sz="2600" spc="-30" dirty="0">
                <a:latin typeface="Calibri"/>
                <a:cs typeface="Calibri"/>
              </a:rPr>
              <a:t> </a:t>
            </a:r>
            <a:r>
              <a:rPr sz="2600" dirty="0">
                <a:latin typeface="Calibri"/>
                <a:cs typeface="Calibri"/>
              </a:rPr>
              <a:t>some</a:t>
            </a:r>
            <a:r>
              <a:rPr sz="2600" spc="-30" dirty="0">
                <a:latin typeface="Calibri"/>
                <a:cs typeface="Calibri"/>
              </a:rPr>
              <a:t> </a:t>
            </a:r>
            <a:r>
              <a:rPr sz="2600" dirty="0">
                <a:latin typeface="Calibri"/>
                <a:cs typeface="Calibri"/>
              </a:rPr>
              <a:t>claims</a:t>
            </a:r>
            <a:r>
              <a:rPr sz="2600" spc="-30" dirty="0">
                <a:latin typeface="Calibri"/>
                <a:cs typeface="Calibri"/>
              </a:rPr>
              <a:t> </a:t>
            </a:r>
            <a:r>
              <a:rPr sz="2600" dirty="0">
                <a:latin typeface="Calibri"/>
                <a:cs typeface="Calibri"/>
              </a:rPr>
              <a:t>and</a:t>
            </a:r>
            <a:r>
              <a:rPr sz="2600" spc="-25" dirty="0">
                <a:latin typeface="Calibri"/>
                <a:cs typeface="Calibri"/>
              </a:rPr>
              <a:t> </a:t>
            </a:r>
            <a:r>
              <a:rPr sz="2600" dirty="0">
                <a:latin typeface="Calibri"/>
                <a:cs typeface="Calibri"/>
              </a:rPr>
              <a:t>try</a:t>
            </a:r>
            <a:r>
              <a:rPr sz="2600" spc="-20" dirty="0">
                <a:latin typeface="Calibri"/>
                <a:cs typeface="Calibri"/>
              </a:rPr>
              <a:t> </a:t>
            </a:r>
            <a:r>
              <a:rPr sz="2600" dirty="0">
                <a:latin typeface="Calibri"/>
                <a:cs typeface="Calibri"/>
              </a:rPr>
              <a:t>to</a:t>
            </a:r>
            <a:r>
              <a:rPr sz="2600" spc="-10" dirty="0">
                <a:latin typeface="Calibri"/>
                <a:cs typeface="Calibri"/>
              </a:rPr>
              <a:t> </a:t>
            </a:r>
            <a:r>
              <a:rPr sz="2600" dirty="0">
                <a:latin typeface="Calibri"/>
                <a:cs typeface="Calibri"/>
              </a:rPr>
              <a:t>prove</a:t>
            </a:r>
            <a:r>
              <a:rPr sz="2600" spc="-25" dirty="0">
                <a:latin typeface="Calibri"/>
                <a:cs typeface="Calibri"/>
              </a:rPr>
              <a:t> </a:t>
            </a:r>
            <a:r>
              <a:rPr sz="2600" dirty="0">
                <a:latin typeface="Calibri"/>
                <a:cs typeface="Calibri"/>
              </a:rPr>
              <a:t>through</a:t>
            </a:r>
            <a:r>
              <a:rPr sz="2600" spc="-30" dirty="0">
                <a:latin typeface="Calibri"/>
                <a:cs typeface="Calibri"/>
              </a:rPr>
              <a:t> </a:t>
            </a:r>
            <a:r>
              <a:rPr sz="2600" dirty="0">
                <a:latin typeface="Calibri"/>
                <a:cs typeface="Calibri"/>
              </a:rPr>
              <a:t>Statistical</a:t>
            </a:r>
            <a:r>
              <a:rPr sz="2600" spc="-30" dirty="0">
                <a:latin typeface="Calibri"/>
                <a:cs typeface="Calibri"/>
              </a:rPr>
              <a:t> </a:t>
            </a:r>
            <a:r>
              <a:rPr sz="2600" spc="-10" dirty="0">
                <a:latin typeface="Calibri"/>
                <a:cs typeface="Calibri"/>
              </a:rPr>
              <a:t>methods.</a:t>
            </a:r>
            <a:endParaRPr sz="26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641985">
              <a:lnSpc>
                <a:spcPct val="100000"/>
              </a:lnSpc>
              <a:spcBef>
                <a:spcPts val="95"/>
              </a:spcBef>
            </a:pPr>
            <a:r>
              <a:rPr sz="4000" dirty="0"/>
              <a:t>Data</a:t>
            </a:r>
            <a:r>
              <a:rPr sz="4000" spc="-80" dirty="0"/>
              <a:t> </a:t>
            </a:r>
            <a:r>
              <a:rPr sz="4000" spc="-10" dirty="0"/>
              <a:t>Description:</a:t>
            </a:r>
            <a:endParaRPr sz="4000"/>
          </a:p>
          <a:p>
            <a:pPr marL="641985" marR="5080">
              <a:lnSpc>
                <a:spcPct val="90000"/>
              </a:lnSpc>
              <a:spcBef>
                <a:spcPts val="210"/>
              </a:spcBef>
            </a:pP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was</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released</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by</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Aspiring</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Minds</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from</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Aspiring</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Mind</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Employment Outcome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2015</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(AMEO).</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study</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is</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primarily</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limited</a:t>
            </a:r>
            <a:r>
              <a:rPr sz="1400" b="0" u="none" spc="-30" dirty="0">
                <a:solidFill>
                  <a:srgbClr val="000000"/>
                </a:solidFill>
                <a:latin typeface="Times New Roman"/>
                <a:cs typeface="Times New Roman"/>
              </a:rPr>
              <a:t> </a:t>
            </a:r>
            <a:r>
              <a:rPr sz="1400" b="0" u="none" spc="-20" dirty="0">
                <a:solidFill>
                  <a:srgbClr val="000000"/>
                </a:solidFill>
                <a:latin typeface="Times New Roman"/>
                <a:cs typeface="Times New Roman"/>
              </a:rPr>
              <a:t>only </a:t>
            </a:r>
            <a:r>
              <a:rPr sz="1400" b="0" u="none" dirty="0">
                <a:solidFill>
                  <a:srgbClr val="000000"/>
                </a:solidFill>
                <a:latin typeface="Times New Roman"/>
                <a:cs typeface="Times New Roman"/>
              </a:rPr>
              <a:t>to</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students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with</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engineering</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disciplines.</a:t>
            </a:r>
            <a:r>
              <a:rPr sz="1400" b="0" u="none" spc="-6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employment outcomes</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of</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engineering</a:t>
            </a:r>
            <a:r>
              <a:rPr sz="1400" b="0" u="none" spc="-60" dirty="0">
                <a:solidFill>
                  <a:srgbClr val="000000"/>
                </a:solidFill>
                <a:latin typeface="Times New Roman"/>
                <a:cs typeface="Times New Roman"/>
              </a:rPr>
              <a:t> </a:t>
            </a:r>
            <a:r>
              <a:rPr sz="1400" b="0" u="none" dirty="0">
                <a:solidFill>
                  <a:srgbClr val="000000"/>
                </a:solidFill>
                <a:latin typeface="Times New Roman"/>
                <a:cs typeface="Times New Roman"/>
              </a:rPr>
              <a:t>graduates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as</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dependent</a:t>
            </a:r>
            <a:r>
              <a:rPr sz="1400" b="0" u="none" spc="60" dirty="0">
                <a:solidFill>
                  <a:srgbClr val="000000"/>
                </a:solidFill>
                <a:latin typeface="Times New Roman"/>
                <a:cs typeface="Times New Roman"/>
              </a:rPr>
              <a:t> </a:t>
            </a:r>
            <a:r>
              <a:rPr sz="1400" b="0" u="none" spc="-10" dirty="0">
                <a:solidFill>
                  <a:srgbClr val="000000"/>
                </a:solidFill>
                <a:latin typeface="Times New Roman"/>
                <a:cs typeface="Times New Roman"/>
              </a:rPr>
              <a:t>variables </a:t>
            </a:r>
            <a:r>
              <a:rPr sz="1400" b="0" u="none" dirty="0">
                <a:solidFill>
                  <a:srgbClr val="000000"/>
                </a:solidFill>
                <a:latin typeface="Times New Roman"/>
                <a:cs typeface="Times New Roman"/>
              </a:rPr>
              <a:t>(Salary,</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Job</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Titles,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Job</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Locations)</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along</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with</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standardized</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scores</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from</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three</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different</a:t>
            </a:r>
            <a:r>
              <a:rPr sz="1400" b="0" u="none" spc="-15" dirty="0">
                <a:solidFill>
                  <a:srgbClr val="000000"/>
                </a:solidFill>
                <a:latin typeface="Times New Roman"/>
                <a:cs typeface="Times New Roman"/>
              </a:rPr>
              <a:t> </a:t>
            </a:r>
            <a:r>
              <a:rPr sz="1400" b="0" u="none" dirty="0">
                <a:solidFill>
                  <a:srgbClr val="000000"/>
                </a:solidFill>
                <a:latin typeface="Times New Roman"/>
                <a:cs typeface="Times New Roman"/>
              </a:rPr>
              <a:t>areas</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cognitive</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technical</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45" dirty="0">
                <a:solidFill>
                  <a:srgbClr val="000000"/>
                </a:solidFill>
                <a:latin typeface="Times New Roman"/>
                <a:cs typeface="Times New Roman"/>
              </a:rPr>
              <a:t> </a:t>
            </a:r>
            <a:r>
              <a:rPr sz="1400" b="0" u="none" spc="-25" dirty="0">
                <a:solidFill>
                  <a:srgbClr val="000000"/>
                </a:solidFill>
                <a:latin typeface="Times New Roman"/>
                <a:cs typeface="Times New Roman"/>
              </a:rPr>
              <a:t>and </a:t>
            </a:r>
            <a:r>
              <a:rPr sz="1400" b="0" u="none" dirty="0">
                <a:solidFill>
                  <a:srgbClr val="000000"/>
                </a:solidFill>
                <a:latin typeface="Times New Roman"/>
                <a:cs typeface="Times New Roman"/>
              </a:rPr>
              <a:t>personality</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skills.</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1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also</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demographic</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features.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around</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40</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independent</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variables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95" dirty="0">
                <a:solidFill>
                  <a:srgbClr val="000000"/>
                </a:solidFill>
                <a:latin typeface="Times New Roman"/>
                <a:cs typeface="Times New Roman"/>
              </a:rPr>
              <a:t> </a:t>
            </a:r>
            <a:r>
              <a:rPr sz="1400" b="0" u="none" dirty="0">
                <a:solidFill>
                  <a:srgbClr val="000000"/>
                </a:solidFill>
                <a:latin typeface="Times New Roman"/>
                <a:cs typeface="Times New Roman"/>
              </a:rPr>
              <a:t>4000</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data</a:t>
            </a:r>
            <a:r>
              <a:rPr sz="1400" b="0" u="none" spc="-25" dirty="0">
                <a:solidFill>
                  <a:srgbClr val="000000"/>
                </a:solidFill>
                <a:latin typeface="Times New Roman"/>
                <a:cs typeface="Times New Roman"/>
              </a:rPr>
              <a:t> </a:t>
            </a:r>
            <a:r>
              <a:rPr sz="1400" b="0" u="none" spc="-10" dirty="0">
                <a:solidFill>
                  <a:srgbClr val="000000"/>
                </a:solidFill>
                <a:latin typeface="Times New Roman"/>
                <a:cs typeface="Times New Roman"/>
              </a:rPr>
              <a:t>points.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independent</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variables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are</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both</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continuous</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and</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categorical</a:t>
            </a:r>
            <a:r>
              <a:rPr sz="1400" b="0" u="none" spc="-40" dirty="0">
                <a:solidFill>
                  <a:srgbClr val="000000"/>
                </a:solidFill>
                <a:latin typeface="Times New Roman"/>
                <a:cs typeface="Times New Roman"/>
              </a:rPr>
              <a:t> </a:t>
            </a:r>
            <a:r>
              <a:rPr sz="1400" b="0" u="none" dirty="0">
                <a:solidFill>
                  <a:srgbClr val="000000"/>
                </a:solidFill>
                <a:latin typeface="Times New Roman"/>
                <a:cs typeface="Times New Roman"/>
              </a:rPr>
              <a:t>in</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nature.</a:t>
            </a:r>
            <a:r>
              <a:rPr sz="1400" b="0" u="none" spc="-35" dirty="0">
                <a:solidFill>
                  <a:srgbClr val="000000"/>
                </a:solidFill>
                <a:latin typeface="Times New Roman"/>
                <a:cs typeface="Times New Roman"/>
              </a:rPr>
              <a:t> </a:t>
            </a:r>
            <a:r>
              <a:rPr sz="1400" b="0" u="none" dirty="0">
                <a:solidFill>
                  <a:srgbClr val="000000"/>
                </a:solidFill>
                <a:latin typeface="Times New Roman"/>
                <a:cs typeface="Times New Roman"/>
              </a:rPr>
              <a:t>The</a:t>
            </a:r>
            <a:r>
              <a:rPr sz="1400" b="0" u="none" spc="-25" dirty="0">
                <a:solidFill>
                  <a:srgbClr val="000000"/>
                </a:solidFill>
                <a:latin typeface="Times New Roman"/>
                <a:cs typeface="Times New Roman"/>
              </a:rPr>
              <a:t> </a:t>
            </a:r>
            <a:r>
              <a:rPr sz="1400" b="0" u="none" dirty="0">
                <a:solidFill>
                  <a:srgbClr val="000000"/>
                </a:solidFill>
                <a:latin typeface="Times New Roman"/>
                <a:cs typeface="Times New Roman"/>
              </a:rPr>
              <a:t>dataset</a:t>
            </a:r>
            <a:r>
              <a:rPr sz="1400" b="0" u="none" spc="-30" dirty="0">
                <a:solidFill>
                  <a:srgbClr val="000000"/>
                </a:solidFill>
                <a:latin typeface="Times New Roman"/>
                <a:cs typeface="Times New Roman"/>
              </a:rPr>
              <a:t> </a:t>
            </a:r>
            <a:r>
              <a:rPr sz="1400" b="0" u="none" dirty="0">
                <a:solidFill>
                  <a:srgbClr val="000000"/>
                </a:solidFill>
                <a:latin typeface="Times New Roman"/>
                <a:cs typeface="Times New Roman"/>
              </a:rPr>
              <a:t>contains</a:t>
            </a:r>
            <a:r>
              <a:rPr sz="1400" b="0" u="none" spc="-45" dirty="0">
                <a:solidFill>
                  <a:srgbClr val="000000"/>
                </a:solidFill>
                <a:latin typeface="Times New Roman"/>
                <a:cs typeface="Times New Roman"/>
              </a:rPr>
              <a:t> </a:t>
            </a:r>
            <a:r>
              <a:rPr sz="1400" b="0" u="none" dirty="0">
                <a:solidFill>
                  <a:srgbClr val="000000"/>
                </a:solidFill>
                <a:latin typeface="Times New Roman"/>
                <a:cs typeface="Times New Roman"/>
              </a:rPr>
              <a:t>a</a:t>
            </a:r>
            <a:r>
              <a:rPr sz="1400" b="0" u="none" spc="-5" dirty="0">
                <a:solidFill>
                  <a:srgbClr val="000000"/>
                </a:solidFill>
                <a:latin typeface="Times New Roman"/>
                <a:cs typeface="Times New Roman"/>
              </a:rPr>
              <a:t> </a:t>
            </a:r>
            <a:r>
              <a:rPr sz="1400" b="0" u="none" dirty="0">
                <a:solidFill>
                  <a:srgbClr val="000000"/>
                </a:solidFill>
                <a:latin typeface="Times New Roman"/>
                <a:cs typeface="Times New Roman"/>
              </a:rPr>
              <a:t>unique</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identifier</a:t>
            </a:r>
            <a:r>
              <a:rPr sz="1400" b="0" u="none" spc="-20" dirty="0">
                <a:solidFill>
                  <a:srgbClr val="000000"/>
                </a:solidFill>
                <a:latin typeface="Times New Roman"/>
                <a:cs typeface="Times New Roman"/>
              </a:rPr>
              <a:t> </a:t>
            </a:r>
            <a:r>
              <a:rPr sz="1400" b="0" u="none" dirty="0">
                <a:solidFill>
                  <a:srgbClr val="000000"/>
                </a:solidFill>
                <a:latin typeface="Times New Roman"/>
                <a:cs typeface="Times New Roman"/>
              </a:rPr>
              <a:t>for</a:t>
            </a:r>
            <a:r>
              <a:rPr sz="1400" b="0" u="none" spc="-50" dirty="0">
                <a:solidFill>
                  <a:srgbClr val="000000"/>
                </a:solidFill>
                <a:latin typeface="Times New Roman"/>
                <a:cs typeface="Times New Roman"/>
              </a:rPr>
              <a:t> </a:t>
            </a:r>
            <a:r>
              <a:rPr sz="1400" b="0" u="none" dirty="0">
                <a:solidFill>
                  <a:srgbClr val="000000"/>
                </a:solidFill>
                <a:latin typeface="Times New Roman"/>
                <a:cs typeface="Times New Roman"/>
              </a:rPr>
              <a:t>each </a:t>
            </a:r>
            <a:r>
              <a:rPr sz="1400" b="0" u="none" spc="-10" dirty="0">
                <a:solidFill>
                  <a:srgbClr val="000000"/>
                </a:solidFill>
                <a:latin typeface="Times New Roman"/>
                <a:cs typeface="Times New Roman"/>
              </a:rPr>
              <a:t>candidate.</a:t>
            </a:r>
            <a:endParaRPr sz="1400">
              <a:latin typeface="Times New Roman"/>
              <a:cs typeface="Times New Roman"/>
            </a:endParaRPr>
          </a:p>
        </p:txBody>
      </p:sp>
      <p:sp>
        <p:nvSpPr>
          <p:cNvPr id="3" name="object 3"/>
          <p:cNvSpPr txBox="1">
            <a:spLocks noGrp="1"/>
          </p:cNvSpPr>
          <p:nvPr>
            <p:ph sz="half" idx="2"/>
          </p:nvPr>
        </p:nvSpPr>
        <p:spPr>
          <a:prstGeom prst="rect">
            <a:avLst/>
          </a:prstGeom>
        </p:spPr>
        <p:txBody>
          <a:bodyPr vert="horz" wrap="square" lIns="0" tIns="80010" rIns="0" bIns="0" rtlCol="0">
            <a:spAutoFit/>
          </a:bodyPr>
          <a:lstStyle/>
          <a:p>
            <a:pPr marL="355600" indent="-342900">
              <a:lnSpc>
                <a:spcPct val="100000"/>
              </a:lnSpc>
              <a:spcBef>
                <a:spcPts val="630"/>
              </a:spcBef>
              <a:buSzPct val="112500"/>
              <a:buFont typeface="Arial MT"/>
              <a:buChar char="•"/>
              <a:tabLst>
                <a:tab pos="355600" algn="l"/>
              </a:tabLst>
            </a:pPr>
            <a:r>
              <a:rPr dirty="0"/>
              <a:t>ID:</a:t>
            </a:r>
            <a:r>
              <a:rPr spc="-45" dirty="0"/>
              <a:t> </a:t>
            </a:r>
            <a:r>
              <a:rPr dirty="0"/>
              <a:t>Candidate</a:t>
            </a:r>
            <a:r>
              <a:rPr spc="-35" dirty="0"/>
              <a:t> </a:t>
            </a:r>
            <a:r>
              <a:rPr spc="-25" dirty="0"/>
              <a:t>ID</a:t>
            </a:r>
          </a:p>
          <a:p>
            <a:pPr marL="355600" indent="-342900">
              <a:lnSpc>
                <a:spcPct val="100000"/>
              </a:lnSpc>
              <a:spcBef>
                <a:spcPts val="800"/>
              </a:spcBef>
              <a:buSzPct val="112500"/>
              <a:buFont typeface="Arial MT"/>
              <a:buChar char="•"/>
              <a:tabLst>
                <a:tab pos="355600" algn="l"/>
              </a:tabLst>
            </a:pPr>
            <a:r>
              <a:rPr dirty="0"/>
              <a:t>Salary:</a:t>
            </a:r>
            <a:r>
              <a:rPr spc="-10" dirty="0"/>
              <a:t> </a:t>
            </a:r>
            <a:r>
              <a:rPr dirty="0"/>
              <a:t>Salary</a:t>
            </a:r>
            <a:r>
              <a:rPr spc="-20" dirty="0"/>
              <a:t> </a:t>
            </a:r>
            <a:r>
              <a:rPr dirty="0"/>
              <a:t>of</a:t>
            </a:r>
            <a:r>
              <a:rPr spc="-35" dirty="0"/>
              <a:t> </a:t>
            </a:r>
            <a:r>
              <a:rPr dirty="0"/>
              <a:t>the</a:t>
            </a:r>
            <a:r>
              <a:rPr spc="-30" dirty="0"/>
              <a:t> </a:t>
            </a:r>
            <a:r>
              <a:rPr spc="-10" dirty="0"/>
              <a:t>candidate</a:t>
            </a:r>
          </a:p>
          <a:p>
            <a:pPr marL="355600" indent="-342900">
              <a:lnSpc>
                <a:spcPct val="100000"/>
              </a:lnSpc>
              <a:spcBef>
                <a:spcPts val="819"/>
              </a:spcBef>
              <a:buSzPct val="112500"/>
              <a:buFont typeface="Arial MT"/>
              <a:buChar char="•"/>
              <a:tabLst>
                <a:tab pos="355600" algn="l"/>
              </a:tabLst>
            </a:pPr>
            <a:r>
              <a:rPr dirty="0"/>
              <a:t>DOJ:</a:t>
            </a:r>
            <a:r>
              <a:rPr spc="-25" dirty="0"/>
              <a:t> </a:t>
            </a:r>
            <a:r>
              <a:rPr dirty="0"/>
              <a:t>Date</a:t>
            </a:r>
            <a:r>
              <a:rPr spc="-25" dirty="0"/>
              <a:t> </a:t>
            </a:r>
            <a:r>
              <a:rPr dirty="0"/>
              <a:t>of</a:t>
            </a:r>
            <a:r>
              <a:rPr spc="-25" dirty="0"/>
              <a:t> </a:t>
            </a:r>
            <a:r>
              <a:rPr dirty="0"/>
              <a:t>joining</a:t>
            </a:r>
            <a:r>
              <a:rPr spc="-25" dirty="0"/>
              <a:t> </a:t>
            </a:r>
            <a:r>
              <a:rPr dirty="0"/>
              <a:t>the</a:t>
            </a:r>
            <a:r>
              <a:rPr spc="-25" dirty="0"/>
              <a:t> job</a:t>
            </a:r>
          </a:p>
          <a:p>
            <a:pPr marL="355600" indent="-342900">
              <a:lnSpc>
                <a:spcPct val="100000"/>
              </a:lnSpc>
              <a:spcBef>
                <a:spcPts val="805"/>
              </a:spcBef>
              <a:buSzPct val="112500"/>
              <a:buFont typeface="Arial MT"/>
              <a:buChar char="•"/>
              <a:tabLst>
                <a:tab pos="355600" algn="l"/>
              </a:tabLst>
            </a:pPr>
            <a:r>
              <a:rPr dirty="0"/>
              <a:t>DOL:</a:t>
            </a:r>
            <a:r>
              <a:rPr spc="-30" dirty="0"/>
              <a:t> </a:t>
            </a:r>
            <a:r>
              <a:rPr dirty="0"/>
              <a:t>Date</a:t>
            </a:r>
            <a:r>
              <a:rPr spc="-25" dirty="0"/>
              <a:t> </a:t>
            </a:r>
            <a:r>
              <a:rPr dirty="0"/>
              <a:t>of</a:t>
            </a:r>
            <a:r>
              <a:rPr spc="-25" dirty="0"/>
              <a:t> </a:t>
            </a:r>
            <a:r>
              <a:rPr dirty="0"/>
              <a:t>leaving</a:t>
            </a:r>
            <a:r>
              <a:rPr spc="-20" dirty="0"/>
              <a:t> </a:t>
            </a:r>
            <a:r>
              <a:rPr dirty="0"/>
              <a:t>the</a:t>
            </a:r>
            <a:r>
              <a:rPr spc="-25" dirty="0"/>
              <a:t> job</a:t>
            </a:r>
          </a:p>
          <a:p>
            <a:pPr marL="355600" indent="-342900">
              <a:lnSpc>
                <a:spcPct val="100000"/>
              </a:lnSpc>
              <a:spcBef>
                <a:spcPts val="805"/>
              </a:spcBef>
              <a:buSzPct val="112500"/>
              <a:buFont typeface="Arial MT"/>
              <a:buChar char="•"/>
              <a:tabLst>
                <a:tab pos="355600" algn="l"/>
              </a:tabLst>
            </a:pPr>
            <a:r>
              <a:rPr dirty="0"/>
              <a:t>Designation:</a:t>
            </a:r>
            <a:r>
              <a:rPr spc="-40" dirty="0"/>
              <a:t> </a:t>
            </a:r>
            <a:r>
              <a:rPr dirty="0"/>
              <a:t>Job</a:t>
            </a:r>
            <a:r>
              <a:rPr spc="-60" dirty="0"/>
              <a:t> </a:t>
            </a:r>
            <a:r>
              <a:rPr spc="-10" dirty="0"/>
              <a:t>designation/title</a:t>
            </a:r>
          </a:p>
          <a:p>
            <a:pPr marL="355600" indent="-342900">
              <a:lnSpc>
                <a:spcPct val="100000"/>
              </a:lnSpc>
              <a:spcBef>
                <a:spcPts val="815"/>
              </a:spcBef>
              <a:buSzPct val="112500"/>
              <a:buFont typeface="Arial MT"/>
              <a:buChar char="•"/>
              <a:tabLst>
                <a:tab pos="355600" algn="l"/>
              </a:tabLst>
            </a:pPr>
            <a:r>
              <a:rPr dirty="0"/>
              <a:t>JobCity:</a:t>
            </a:r>
            <a:r>
              <a:rPr spc="-30" dirty="0"/>
              <a:t> </a:t>
            </a:r>
            <a:r>
              <a:rPr dirty="0"/>
              <a:t>City</a:t>
            </a:r>
            <a:r>
              <a:rPr spc="-20" dirty="0"/>
              <a:t> </a:t>
            </a:r>
            <a:r>
              <a:rPr dirty="0"/>
              <a:t>where</a:t>
            </a:r>
            <a:r>
              <a:rPr spc="-30" dirty="0"/>
              <a:t> </a:t>
            </a:r>
            <a:r>
              <a:rPr dirty="0"/>
              <a:t>the</a:t>
            </a:r>
            <a:r>
              <a:rPr spc="-25" dirty="0"/>
              <a:t> </a:t>
            </a:r>
            <a:r>
              <a:rPr dirty="0"/>
              <a:t>job</a:t>
            </a:r>
            <a:r>
              <a:rPr spc="-25" dirty="0"/>
              <a:t> </a:t>
            </a:r>
            <a:r>
              <a:rPr dirty="0"/>
              <a:t>is</a:t>
            </a:r>
            <a:r>
              <a:rPr spc="-30" dirty="0"/>
              <a:t> </a:t>
            </a:r>
            <a:r>
              <a:rPr spc="-10" dirty="0"/>
              <a:t>located</a:t>
            </a:r>
          </a:p>
          <a:p>
            <a:pPr marL="355600" indent="-342900">
              <a:lnSpc>
                <a:spcPct val="100000"/>
              </a:lnSpc>
              <a:spcBef>
                <a:spcPts val="805"/>
              </a:spcBef>
              <a:buSzPct val="112500"/>
              <a:buFont typeface="Arial MT"/>
              <a:buChar char="•"/>
              <a:tabLst>
                <a:tab pos="355600" algn="l"/>
              </a:tabLst>
            </a:pPr>
            <a:r>
              <a:rPr dirty="0"/>
              <a:t>Gender:</a:t>
            </a:r>
            <a:r>
              <a:rPr spc="-25" dirty="0"/>
              <a:t> </a:t>
            </a:r>
            <a:r>
              <a:rPr dirty="0"/>
              <a:t>Gender</a:t>
            </a:r>
            <a:r>
              <a:rPr spc="-30" dirty="0"/>
              <a:t> </a:t>
            </a:r>
            <a:r>
              <a:rPr dirty="0"/>
              <a:t>of</a:t>
            </a:r>
            <a:r>
              <a:rPr spc="-45" dirty="0"/>
              <a:t> </a:t>
            </a:r>
            <a:r>
              <a:rPr dirty="0"/>
              <a:t>the</a:t>
            </a:r>
            <a:r>
              <a:rPr spc="-30" dirty="0"/>
              <a:t> </a:t>
            </a:r>
            <a:r>
              <a:rPr spc="-10" dirty="0"/>
              <a:t>candidate</a:t>
            </a:r>
          </a:p>
          <a:p>
            <a:pPr marL="355600" indent="-342900">
              <a:lnSpc>
                <a:spcPct val="100000"/>
              </a:lnSpc>
              <a:spcBef>
                <a:spcPts val="805"/>
              </a:spcBef>
              <a:buSzPct val="112500"/>
              <a:buFont typeface="Arial MT"/>
              <a:buChar char="•"/>
              <a:tabLst>
                <a:tab pos="355600" algn="l"/>
              </a:tabLst>
            </a:pPr>
            <a:r>
              <a:rPr dirty="0"/>
              <a:t>DOB:</a:t>
            </a:r>
            <a:r>
              <a:rPr spc="-25" dirty="0"/>
              <a:t> </a:t>
            </a:r>
            <a:r>
              <a:rPr dirty="0"/>
              <a:t>Date</a:t>
            </a:r>
            <a:r>
              <a:rPr spc="-15" dirty="0"/>
              <a:t> </a:t>
            </a:r>
            <a:r>
              <a:rPr dirty="0"/>
              <a:t>of</a:t>
            </a:r>
            <a:r>
              <a:rPr spc="-15" dirty="0"/>
              <a:t> </a:t>
            </a:r>
            <a:r>
              <a:rPr dirty="0"/>
              <a:t>birth of</a:t>
            </a:r>
            <a:r>
              <a:rPr spc="-15" dirty="0"/>
              <a:t> </a:t>
            </a:r>
            <a:r>
              <a:rPr dirty="0"/>
              <a:t>the</a:t>
            </a:r>
            <a:r>
              <a:rPr spc="-25" dirty="0"/>
              <a:t> </a:t>
            </a:r>
            <a:r>
              <a:rPr spc="-10" dirty="0"/>
              <a:t>candidate</a:t>
            </a:r>
          </a:p>
          <a:p>
            <a:pPr marL="355600" indent="-342900">
              <a:lnSpc>
                <a:spcPct val="100000"/>
              </a:lnSpc>
              <a:spcBef>
                <a:spcPts val="815"/>
              </a:spcBef>
              <a:buSzPct val="112500"/>
              <a:buFont typeface="Arial MT"/>
              <a:buChar char="•"/>
              <a:tabLst>
                <a:tab pos="355600" algn="l"/>
              </a:tabLst>
            </a:pPr>
            <a:r>
              <a:rPr dirty="0"/>
              <a:t>10percentage:</a:t>
            </a:r>
            <a:r>
              <a:rPr spc="-35" dirty="0"/>
              <a:t> </a:t>
            </a:r>
            <a:r>
              <a:rPr dirty="0"/>
              <a:t>Percentage</a:t>
            </a:r>
            <a:r>
              <a:rPr spc="-20" dirty="0"/>
              <a:t> </a:t>
            </a:r>
            <a:r>
              <a:rPr dirty="0"/>
              <a:t>score</a:t>
            </a:r>
            <a:r>
              <a:rPr spc="-35" dirty="0"/>
              <a:t> </a:t>
            </a:r>
            <a:r>
              <a:rPr dirty="0"/>
              <a:t>in</a:t>
            </a:r>
            <a:r>
              <a:rPr spc="-45" dirty="0"/>
              <a:t> </a:t>
            </a:r>
            <a:r>
              <a:rPr dirty="0"/>
              <a:t>10th</a:t>
            </a:r>
            <a:r>
              <a:rPr spc="-45" dirty="0"/>
              <a:t> </a:t>
            </a:r>
            <a:r>
              <a:rPr spc="-10" dirty="0"/>
              <a:t>grade</a:t>
            </a:r>
          </a:p>
          <a:p>
            <a:pPr marL="355600" indent="-342900">
              <a:lnSpc>
                <a:spcPct val="100000"/>
              </a:lnSpc>
              <a:spcBef>
                <a:spcPts val="805"/>
              </a:spcBef>
              <a:buSzPct val="112500"/>
              <a:buFont typeface="Arial MT"/>
              <a:buChar char="•"/>
              <a:tabLst>
                <a:tab pos="355600" algn="l"/>
              </a:tabLst>
            </a:pPr>
            <a:r>
              <a:rPr dirty="0"/>
              <a:t>12percentage:</a:t>
            </a:r>
            <a:r>
              <a:rPr spc="-35" dirty="0"/>
              <a:t> </a:t>
            </a:r>
            <a:r>
              <a:rPr dirty="0"/>
              <a:t>Percentage</a:t>
            </a:r>
            <a:r>
              <a:rPr spc="-25" dirty="0"/>
              <a:t> </a:t>
            </a:r>
            <a:r>
              <a:rPr dirty="0"/>
              <a:t>score</a:t>
            </a:r>
            <a:r>
              <a:rPr spc="-40" dirty="0"/>
              <a:t> </a:t>
            </a:r>
            <a:r>
              <a:rPr dirty="0"/>
              <a:t>in</a:t>
            </a:r>
            <a:r>
              <a:rPr spc="-55" dirty="0"/>
              <a:t> </a:t>
            </a:r>
            <a:r>
              <a:rPr dirty="0"/>
              <a:t>12th</a:t>
            </a:r>
            <a:r>
              <a:rPr spc="-55" dirty="0"/>
              <a:t> </a:t>
            </a:r>
            <a:r>
              <a:rPr spc="-10" dirty="0"/>
              <a:t>grade</a:t>
            </a:r>
          </a:p>
          <a:p>
            <a:pPr marL="355600" indent="-342900">
              <a:lnSpc>
                <a:spcPct val="100000"/>
              </a:lnSpc>
              <a:spcBef>
                <a:spcPts val="805"/>
              </a:spcBef>
              <a:buSzPct val="112500"/>
              <a:buFont typeface="Arial MT"/>
              <a:buChar char="•"/>
              <a:tabLst>
                <a:tab pos="355600" algn="l"/>
              </a:tabLst>
            </a:pPr>
            <a:r>
              <a:rPr dirty="0"/>
              <a:t>CollegeID:</a:t>
            </a:r>
            <a:r>
              <a:rPr spc="-15" dirty="0"/>
              <a:t> </a:t>
            </a:r>
            <a:r>
              <a:rPr dirty="0"/>
              <a:t>College</a:t>
            </a:r>
            <a:r>
              <a:rPr spc="-25" dirty="0"/>
              <a:t> </a:t>
            </a:r>
            <a:r>
              <a:rPr dirty="0"/>
              <a:t>ID</a:t>
            </a:r>
            <a:r>
              <a:rPr spc="-25" dirty="0"/>
              <a:t> </a:t>
            </a:r>
            <a:r>
              <a:rPr dirty="0"/>
              <a:t>of</a:t>
            </a:r>
            <a:r>
              <a:rPr spc="-25" dirty="0"/>
              <a:t> </a:t>
            </a:r>
            <a:r>
              <a:rPr dirty="0"/>
              <a:t>the</a:t>
            </a:r>
            <a:r>
              <a:rPr spc="-20" dirty="0"/>
              <a:t> </a:t>
            </a:r>
            <a:r>
              <a:rPr spc="-10" dirty="0"/>
              <a:t>candidate</a:t>
            </a:r>
          </a:p>
          <a:p>
            <a:pPr marL="355600" indent="-342900">
              <a:lnSpc>
                <a:spcPct val="100000"/>
              </a:lnSpc>
              <a:spcBef>
                <a:spcPts val="820"/>
              </a:spcBef>
              <a:buSzPct val="112500"/>
              <a:buFont typeface="Arial MT"/>
              <a:buChar char="•"/>
              <a:tabLst>
                <a:tab pos="355600" algn="l"/>
              </a:tabLst>
            </a:pPr>
            <a:r>
              <a:rPr dirty="0"/>
              <a:t>CollegeTier:</a:t>
            </a:r>
            <a:r>
              <a:rPr spc="-5" dirty="0"/>
              <a:t> </a:t>
            </a:r>
            <a:r>
              <a:rPr dirty="0"/>
              <a:t>Tier</a:t>
            </a:r>
            <a:r>
              <a:rPr spc="-15" dirty="0"/>
              <a:t> </a:t>
            </a:r>
            <a:r>
              <a:rPr dirty="0"/>
              <a:t>of</a:t>
            </a:r>
            <a:r>
              <a:rPr spc="-40" dirty="0"/>
              <a:t> </a:t>
            </a:r>
            <a:r>
              <a:rPr dirty="0"/>
              <a:t>the</a:t>
            </a:r>
            <a:r>
              <a:rPr spc="-30" dirty="0"/>
              <a:t> </a:t>
            </a:r>
            <a:r>
              <a:rPr spc="-10" dirty="0"/>
              <a:t>college</a:t>
            </a:r>
          </a:p>
        </p:txBody>
      </p:sp>
      <p:sp>
        <p:nvSpPr>
          <p:cNvPr id="4" name="object 4"/>
          <p:cNvSpPr txBox="1"/>
          <p:nvPr/>
        </p:nvSpPr>
        <p:spPr>
          <a:xfrm>
            <a:off x="6366128" y="1907751"/>
            <a:ext cx="4751705" cy="3158490"/>
          </a:xfrm>
          <a:prstGeom prst="rect">
            <a:avLst/>
          </a:prstGeom>
        </p:spPr>
        <p:txBody>
          <a:bodyPr vert="horz" wrap="square" lIns="0" tIns="63500" rIns="0" bIns="0" rtlCol="0">
            <a:spAutoFit/>
          </a:bodyPr>
          <a:lstStyle/>
          <a:p>
            <a:pPr marL="354965" indent="-342265">
              <a:lnSpc>
                <a:spcPct val="100000"/>
              </a:lnSpc>
              <a:spcBef>
                <a:spcPts val="500"/>
              </a:spcBef>
              <a:buSzPct val="128571"/>
              <a:buFont typeface="Arial MT"/>
              <a:buChar char="•"/>
              <a:tabLst>
                <a:tab pos="354965" algn="l"/>
              </a:tabLst>
            </a:pPr>
            <a:r>
              <a:rPr sz="1400" dirty="0">
                <a:latin typeface="Times New Roman"/>
                <a:cs typeface="Times New Roman"/>
              </a:rPr>
              <a:t>Degree:</a:t>
            </a:r>
            <a:r>
              <a:rPr sz="1400" spc="-15" dirty="0">
                <a:latin typeface="Times New Roman"/>
                <a:cs typeface="Times New Roman"/>
              </a:rPr>
              <a:t> </a:t>
            </a:r>
            <a:r>
              <a:rPr sz="1400" dirty="0">
                <a:latin typeface="Times New Roman"/>
                <a:cs typeface="Times New Roman"/>
              </a:rPr>
              <a:t>Degree</a:t>
            </a:r>
            <a:r>
              <a:rPr sz="1400" spc="-5" dirty="0">
                <a:latin typeface="Times New Roman"/>
                <a:cs typeface="Times New Roman"/>
              </a:rPr>
              <a:t> </a:t>
            </a:r>
            <a:r>
              <a:rPr sz="1400" dirty="0">
                <a:latin typeface="Times New Roman"/>
                <a:cs typeface="Times New Roman"/>
              </a:rPr>
              <a:t>pursued</a:t>
            </a:r>
            <a:r>
              <a:rPr sz="1400" spc="-5" dirty="0">
                <a:latin typeface="Times New Roman"/>
                <a:cs typeface="Times New Roman"/>
              </a:rPr>
              <a:t> </a:t>
            </a:r>
            <a:r>
              <a:rPr sz="1400" dirty="0">
                <a:latin typeface="Times New Roman"/>
                <a:cs typeface="Times New Roman"/>
              </a:rPr>
              <a:t>by</a:t>
            </a:r>
            <a:r>
              <a:rPr sz="1400" spc="-50" dirty="0">
                <a:latin typeface="Times New Roman"/>
                <a:cs typeface="Times New Roman"/>
              </a:rPr>
              <a:t> </a:t>
            </a:r>
            <a:r>
              <a:rPr sz="1400" dirty="0">
                <a:latin typeface="Times New Roman"/>
                <a:cs typeface="Times New Roman"/>
              </a:rPr>
              <a:t>the</a:t>
            </a:r>
            <a:r>
              <a:rPr sz="1400" spc="-20" dirty="0">
                <a:latin typeface="Times New Roman"/>
                <a:cs typeface="Times New Roman"/>
              </a:rPr>
              <a:t> </a:t>
            </a:r>
            <a:r>
              <a:rPr sz="1400" spc="-10" dirty="0">
                <a:latin typeface="Times New Roman"/>
                <a:cs typeface="Times New Roman"/>
              </a:rPr>
              <a:t>candidate</a:t>
            </a:r>
            <a:endParaRPr sz="1400">
              <a:latin typeface="Times New Roman"/>
              <a:cs typeface="Times New Roman"/>
            </a:endParaRPr>
          </a:p>
          <a:p>
            <a:pPr marL="354965" indent="-342265">
              <a:lnSpc>
                <a:spcPct val="100000"/>
              </a:lnSpc>
              <a:spcBef>
                <a:spcPts val="810"/>
              </a:spcBef>
              <a:buSzPct val="120000"/>
              <a:buFont typeface="Arial MT"/>
              <a:buChar char="•"/>
              <a:tabLst>
                <a:tab pos="354965" algn="l"/>
              </a:tabLst>
            </a:pPr>
            <a:r>
              <a:rPr sz="1500" dirty="0">
                <a:latin typeface="Times New Roman"/>
                <a:cs typeface="Times New Roman"/>
              </a:rPr>
              <a:t>CollegeGPA:</a:t>
            </a:r>
            <a:r>
              <a:rPr sz="1500" spc="-35" dirty="0">
                <a:latin typeface="Times New Roman"/>
                <a:cs typeface="Times New Roman"/>
              </a:rPr>
              <a:t> </a:t>
            </a:r>
            <a:r>
              <a:rPr sz="1500" dirty="0">
                <a:latin typeface="Times New Roman"/>
                <a:cs typeface="Times New Roman"/>
              </a:rPr>
              <a:t>Grade</a:t>
            </a:r>
            <a:r>
              <a:rPr sz="1500" spc="-20" dirty="0">
                <a:latin typeface="Times New Roman"/>
                <a:cs typeface="Times New Roman"/>
              </a:rPr>
              <a:t> </a:t>
            </a:r>
            <a:r>
              <a:rPr sz="1500" dirty="0">
                <a:latin typeface="Times New Roman"/>
                <a:cs typeface="Times New Roman"/>
              </a:rPr>
              <a:t>Point</a:t>
            </a:r>
            <a:r>
              <a:rPr sz="1500" spc="-60" dirty="0">
                <a:latin typeface="Times New Roman"/>
                <a:cs typeface="Times New Roman"/>
              </a:rPr>
              <a:t> </a:t>
            </a:r>
            <a:r>
              <a:rPr sz="1500" dirty="0">
                <a:latin typeface="Times New Roman"/>
                <a:cs typeface="Times New Roman"/>
              </a:rPr>
              <a:t>Average</a:t>
            </a:r>
            <a:r>
              <a:rPr sz="1500" spc="-15" dirty="0">
                <a:latin typeface="Times New Roman"/>
                <a:cs typeface="Times New Roman"/>
              </a:rPr>
              <a:t> </a:t>
            </a:r>
            <a:r>
              <a:rPr sz="1500" dirty="0">
                <a:latin typeface="Times New Roman"/>
                <a:cs typeface="Times New Roman"/>
              </a:rPr>
              <a:t>in</a:t>
            </a:r>
            <a:r>
              <a:rPr sz="1500" spc="-30" dirty="0">
                <a:latin typeface="Times New Roman"/>
                <a:cs typeface="Times New Roman"/>
              </a:rPr>
              <a:t> </a:t>
            </a:r>
            <a:r>
              <a:rPr sz="1500" spc="-10" dirty="0">
                <a:latin typeface="Times New Roman"/>
                <a:cs typeface="Times New Roman"/>
              </a:rPr>
              <a:t>college</a:t>
            </a:r>
            <a:endParaRPr sz="1500">
              <a:latin typeface="Times New Roman"/>
              <a:cs typeface="Times New Roman"/>
            </a:endParaRPr>
          </a:p>
          <a:p>
            <a:pPr marL="354965" indent="-342265">
              <a:lnSpc>
                <a:spcPct val="100000"/>
              </a:lnSpc>
              <a:spcBef>
                <a:spcPts val="830"/>
              </a:spcBef>
              <a:buSzPct val="120000"/>
              <a:buFont typeface="Arial MT"/>
              <a:buChar char="•"/>
              <a:tabLst>
                <a:tab pos="354965" algn="l"/>
              </a:tabLst>
            </a:pPr>
            <a:r>
              <a:rPr sz="1500" dirty="0">
                <a:latin typeface="Times New Roman"/>
                <a:cs typeface="Times New Roman"/>
              </a:rPr>
              <a:t>CollegeCityID:</a:t>
            </a:r>
            <a:r>
              <a:rPr sz="1500" spc="-40" dirty="0">
                <a:latin typeface="Times New Roman"/>
                <a:cs typeface="Times New Roman"/>
              </a:rPr>
              <a:t> </a:t>
            </a:r>
            <a:r>
              <a:rPr sz="1500" dirty="0">
                <a:latin typeface="Times New Roman"/>
                <a:cs typeface="Times New Roman"/>
              </a:rPr>
              <a:t>ID</a:t>
            </a:r>
            <a:r>
              <a:rPr sz="1500" spc="-5" dirty="0">
                <a:latin typeface="Times New Roman"/>
                <a:cs typeface="Times New Roman"/>
              </a:rPr>
              <a:t> </a:t>
            </a:r>
            <a:r>
              <a:rPr sz="1500" dirty="0">
                <a:latin typeface="Times New Roman"/>
                <a:cs typeface="Times New Roman"/>
              </a:rPr>
              <a:t>of</a:t>
            </a:r>
            <a:r>
              <a:rPr sz="1500" spc="-30" dirty="0">
                <a:latin typeface="Times New Roman"/>
                <a:cs typeface="Times New Roman"/>
              </a:rPr>
              <a:t> </a:t>
            </a:r>
            <a:r>
              <a:rPr sz="1500" dirty="0">
                <a:latin typeface="Times New Roman"/>
                <a:cs typeface="Times New Roman"/>
              </a:rPr>
              <a:t>the</a:t>
            </a:r>
            <a:r>
              <a:rPr sz="1500" spc="-35" dirty="0">
                <a:latin typeface="Times New Roman"/>
                <a:cs typeface="Times New Roman"/>
              </a:rPr>
              <a:t> </a:t>
            </a:r>
            <a:r>
              <a:rPr sz="1500" dirty="0">
                <a:latin typeface="Times New Roman"/>
                <a:cs typeface="Times New Roman"/>
              </a:rPr>
              <a:t>college</a:t>
            </a:r>
            <a:r>
              <a:rPr sz="1500" spc="-35" dirty="0">
                <a:latin typeface="Times New Roman"/>
                <a:cs typeface="Times New Roman"/>
              </a:rPr>
              <a:t> </a:t>
            </a:r>
            <a:r>
              <a:rPr sz="1500" spc="-20" dirty="0">
                <a:latin typeface="Times New Roman"/>
                <a:cs typeface="Times New Roman"/>
              </a:rPr>
              <a:t>city</a:t>
            </a:r>
            <a:endParaRPr sz="1500">
              <a:latin typeface="Times New Roman"/>
              <a:cs typeface="Times New Roman"/>
            </a:endParaRPr>
          </a:p>
          <a:p>
            <a:pPr marL="354965" indent="-342265">
              <a:lnSpc>
                <a:spcPct val="100000"/>
              </a:lnSpc>
              <a:spcBef>
                <a:spcPts val="820"/>
              </a:spcBef>
              <a:buSzPct val="120000"/>
              <a:buFont typeface="Arial MT"/>
              <a:buChar char="•"/>
              <a:tabLst>
                <a:tab pos="354965" algn="l"/>
              </a:tabLst>
            </a:pPr>
            <a:r>
              <a:rPr sz="1500" dirty="0">
                <a:latin typeface="Times New Roman"/>
                <a:cs typeface="Times New Roman"/>
              </a:rPr>
              <a:t>CollegeCityTier:</a:t>
            </a:r>
            <a:r>
              <a:rPr sz="1500" spc="-50" dirty="0">
                <a:latin typeface="Times New Roman"/>
                <a:cs typeface="Times New Roman"/>
              </a:rPr>
              <a:t> </a:t>
            </a:r>
            <a:r>
              <a:rPr sz="1500" dirty="0">
                <a:latin typeface="Times New Roman"/>
                <a:cs typeface="Times New Roman"/>
              </a:rPr>
              <a:t>Tier</a:t>
            </a:r>
            <a:r>
              <a:rPr sz="1500" spc="-5" dirty="0">
                <a:latin typeface="Times New Roman"/>
                <a:cs typeface="Times New Roman"/>
              </a:rPr>
              <a:t> </a:t>
            </a:r>
            <a:r>
              <a:rPr sz="1500" dirty="0">
                <a:latin typeface="Times New Roman"/>
                <a:cs typeface="Times New Roman"/>
              </a:rPr>
              <a:t>of</a:t>
            </a:r>
            <a:r>
              <a:rPr sz="1500" spc="-25" dirty="0">
                <a:latin typeface="Times New Roman"/>
                <a:cs typeface="Times New Roman"/>
              </a:rPr>
              <a:t> </a:t>
            </a:r>
            <a:r>
              <a:rPr sz="1500" dirty="0">
                <a:latin typeface="Times New Roman"/>
                <a:cs typeface="Times New Roman"/>
              </a:rPr>
              <a:t>the</a:t>
            </a:r>
            <a:r>
              <a:rPr sz="1500" spc="-30" dirty="0">
                <a:latin typeface="Times New Roman"/>
                <a:cs typeface="Times New Roman"/>
              </a:rPr>
              <a:t> </a:t>
            </a:r>
            <a:r>
              <a:rPr sz="1500" dirty="0">
                <a:latin typeface="Times New Roman"/>
                <a:cs typeface="Times New Roman"/>
              </a:rPr>
              <a:t>college</a:t>
            </a:r>
            <a:r>
              <a:rPr sz="1500" spc="-20" dirty="0">
                <a:latin typeface="Times New Roman"/>
                <a:cs typeface="Times New Roman"/>
              </a:rPr>
              <a:t> city</a:t>
            </a:r>
            <a:endParaRPr sz="1500">
              <a:latin typeface="Times New Roman"/>
              <a:cs typeface="Times New Roman"/>
            </a:endParaRPr>
          </a:p>
          <a:p>
            <a:pPr marL="354965" indent="-342265">
              <a:lnSpc>
                <a:spcPct val="100000"/>
              </a:lnSpc>
              <a:spcBef>
                <a:spcPts val="815"/>
              </a:spcBef>
              <a:buSzPct val="120000"/>
              <a:buFont typeface="Arial MT"/>
              <a:buChar char="•"/>
              <a:tabLst>
                <a:tab pos="354965" algn="l"/>
              </a:tabLst>
            </a:pPr>
            <a:r>
              <a:rPr sz="1500" dirty="0">
                <a:latin typeface="Times New Roman"/>
                <a:cs typeface="Times New Roman"/>
              </a:rPr>
              <a:t>CollegeState:</a:t>
            </a:r>
            <a:r>
              <a:rPr sz="1500" spc="-50" dirty="0">
                <a:latin typeface="Times New Roman"/>
                <a:cs typeface="Times New Roman"/>
              </a:rPr>
              <a:t> </a:t>
            </a:r>
            <a:r>
              <a:rPr sz="1500" dirty="0">
                <a:latin typeface="Times New Roman"/>
                <a:cs typeface="Times New Roman"/>
              </a:rPr>
              <a:t>State</a:t>
            </a:r>
            <a:r>
              <a:rPr sz="1500" spc="-30" dirty="0">
                <a:latin typeface="Times New Roman"/>
                <a:cs typeface="Times New Roman"/>
              </a:rPr>
              <a:t> </a:t>
            </a:r>
            <a:r>
              <a:rPr sz="1500" dirty="0">
                <a:latin typeface="Times New Roman"/>
                <a:cs typeface="Times New Roman"/>
              </a:rPr>
              <a:t>where</a:t>
            </a:r>
            <a:r>
              <a:rPr sz="1500" spc="-5" dirty="0">
                <a:latin typeface="Times New Roman"/>
                <a:cs typeface="Times New Roman"/>
              </a:rPr>
              <a:t> </a:t>
            </a:r>
            <a:r>
              <a:rPr sz="1500" dirty="0">
                <a:latin typeface="Times New Roman"/>
                <a:cs typeface="Times New Roman"/>
              </a:rPr>
              <a:t>the</a:t>
            </a:r>
            <a:r>
              <a:rPr sz="1500" spc="-30" dirty="0">
                <a:latin typeface="Times New Roman"/>
                <a:cs typeface="Times New Roman"/>
              </a:rPr>
              <a:t> </a:t>
            </a:r>
            <a:r>
              <a:rPr sz="1500" dirty="0">
                <a:latin typeface="Times New Roman"/>
                <a:cs typeface="Times New Roman"/>
              </a:rPr>
              <a:t>college</a:t>
            </a:r>
            <a:r>
              <a:rPr sz="1500" spc="-30" dirty="0">
                <a:latin typeface="Times New Roman"/>
                <a:cs typeface="Times New Roman"/>
              </a:rPr>
              <a:t> </a:t>
            </a:r>
            <a:r>
              <a:rPr sz="1500" dirty="0">
                <a:latin typeface="Times New Roman"/>
                <a:cs typeface="Times New Roman"/>
              </a:rPr>
              <a:t>is</a:t>
            </a:r>
            <a:r>
              <a:rPr sz="1500" spc="-20" dirty="0">
                <a:latin typeface="Times New Roman"/>
                <a:cs typeface="Times New Roman"/>
              </a:rPr>
              <a:t> </a:t>
            </a:r>
            <a:r>
              <a:rPr sz="1500" spc="-10" dirty="0">
                <a:latin typeface="Times New Roman"/>
                <a:cs typeface="Times New Roman"/>
              </a:rPr>
              <a:t>located</a:t>
            </a:r>
            <a:endParaRPr sz="1500">
              <a:latin typeface="Times New Roman"/>
              <a:cs typeface="Times New Roman"/>
            </a:endParaRPr>
          </a:p>
          <a:p>
            <a:pPr marL="354965" indent="-342265">
              <a:lnSpc>
                <a:spcPct val="100000"/>
              </a:lnSpc>
              <a:spcBef>
                <a:spcPts val="825"/>
              </a:spcBef>
              <a:buSzPct val="120000"/>
              <a:buFont typeface="Arial MT"/>
              <a:buChar char="•"/>
              <a:tabLst>
                <a:tab pos="354965" algn="l"/>
              </a:tabLst>
            </a:pPr>
            <a:r>
              <a:rPr sz="1500" dirty="0">
                <a:latin typeface="Times New Roman"/>
                <a:cs typeface="Times New Roman"/>
              </a:rPr>
              <a:t>GraduationYear:</a:t>
            </a:r>
            <a:r>
              <a:rPr sz="1500" spc="-50" dirty="0">
                <a:latin typeface="Times New Roman"/>
                <a:cs typeface="Times New Roman"/>
              </a:rPr>
              <a:t> </a:t>
            </a:r>
            <a:r>
              <a:rPr sz="1500" dirty="0">
                <a:latin typeface="Times New Roman"/>
                <a:cs typeface="Times New Roman"/>
              </a:rPr>
              <a:t>Year</a:t>
            </a:r>
            <a:r>
              <a:rPr sz="1500" spc="-20" dirty="0">
                <a:latin typeface="Times New Roman"/>
                <a:cs typeface="Times New Roman"/>
              </a:rPr>
              <a:t> </a:t>
            </a:r>
            <a:r>
              <a:rPr sz="1500" dirty="0">
                <a:latin typeface="Times New Roman"/>
                <a:cs typeface="Times New Roman"/>
              </a:rPr>
              <a:t>of</a:t>
            </a:r>
            <a:r>
              <a:rPr sz="1500" spc="-40" dirty="0">
                <a:latin typeface="Times New Roman"/>
                <a:cs typeface="Times New Roman"/>
              </a:rPr>
              <a:t> </a:t>
            </a:r>
            <a:r>
              <a:rPr sz="1500" spc="-10" dirty="0">
                <a:latin typeface="Times New Roman"/>
                <a:cs typeface="Times New Roman"/>
              </a:rPr>
              <a:t>graduation</a:t>
            </a:r>
            <a:endParaRPr sz="1500">
              <a:latin typeface="Times New Roman"/>
              <a:cs typeface="Times New Roman"/>
            </a:endParaRPr>
          </a:p>
          <a:p>
            <a:pPr marL="354965" indent="-342265">
              <a:lnSpc>
                <a:spcPct val="100000"/>
              </a:lnSpc>
              <a:spcBef>
                <a:spcPts val="819"/>
              </a:spcBef>
              <a:buSzPct val="120000"/>
              <a:buFont typeface="Arial MT"/>
              <a:buChar char="•"/>
              <a:tabLst>
                <a:tab pos="354965" algn="l"/>
              </a:tabLst>
            </a:pPr>
            <a:r>
              <a:rPr sz="1500" dirty="0">
                <a:latin typeface="Times New Roman"/>
                <a:cs typeface="Times New Roman"/>
              </a:rPr>
              <a:t>Domain:</a:t>
            </a:r>
            <a:r>
              <a:rPr sz="1500" spc="-20" dirty="0">
                <a:latin typeface="Times New Roman"/>
                <a:cs typeface="Times New Roman"/>
              </a:rPr>
              <a:t> </a:t>
            </a:r>
            <a:r>
              <a:rPr sz="1500" dirty="0">
                <a:latin typeface="Times New Roman"/>
                <a:cs typeface="Times New Roman"/>
              </a:rPr>
              <a:t>Domain</a:t>
            </a:r>
            <a:r>
              <a:rPr sz="1500" spc="-10" dirty="0">
                <a:latin typeface="Times New Roman"/>
                <a:cs typeface="Times New Roman"/>
              </a:rPr>
              <a:t> </a:t>
            </a:r>
            <a:r>
              <a:rPr sz="1500" dirty="0">
                <a:latin typeface="Times New Roman"/>
                <a:cs typeface="Times New Roman"/>
              </a:rPr>
              <a:t>knowledge</a:t>
            </a:r>
            <a:r>
              <a:rPr sz="1500" spc="-50" dirty="0">
                <a:latin typeface="Times New Roman"/>
                <a:cs typeface="Times New Roman"/>
              </a:rPr>
              <a:t> </a:t>
            </a:r>
            <a:r>
              <a:rPr sz="1500" spc="-10" dirty="0">
                <a:latin typeface="Times New Roman"/>
                <a:cs typeface="Times New Roman"/>
              </a:rPr>
              <a:t>score</a:t>
            </a:r>
            <a:endParaRPr sz="1500">
              <a:latin typeface="Times New Roman"/>
              <a:cs typeface="Times New Roman"/>
            </a:endParaRPr>
          </a:p>
          <a:p>
            <a:pPr marL="354965" indent="-342265">
              <a:lnSpc>
                <a:spcPct val="100000"/>
              </a:lnSpc>
              <a:spcBef>
                <a:spcPts val="815"/>
              </a:spcBef>
              <a:buSzPct val="120000"/>
              <a:buFont typeface="Arial MT"/>
              <a:buChar char="•"/>
              <a:tabLst>
                <a:tab pos="354965" algn="l"/>
              </a:tabLst>
            </a:pPr>
            <a:r>
              <a:rPr sz="1500" dirty="0">
                <a:latin typeface="Times New Roman"/>
                <a:cs typeface="Times New Roman"/>
              </a:rPr>
              <a:t>ComputerProgramming:</a:t>
            </a:r>
            <a:r>
              <a:rPr sz="1500" spc="-60" dirty="0">
                <a:latin typeface="Times New Roman"/>
                <a:cs typeface="Times New Roman"/>
              </a:rPr>
              <a:t> </a:t>
            </a:r>
            <a:r>
              <a:rPr sz="1500" dirty="0">
                <a:latin typeface="Times New Roman"/>
                <a:cs typeface="Times New Roman"/>
              </a:rPr>
              <a:t>Score</a:t>
            </a:r>
            <a:r>
              <a:rPr sz="1500" spc="-20" dirty="0">
                <a:latin typeface="Times New Roman"/>
                <a:cs typeface="Times New Roman"/>
              </a:rPr>
              <a:t> </a:t>
            </a:r>
            <a:r>
              <a:rPr sz="1500" dirty="0">
                <a:latin typeface="Times New Roman"/>
                <a:cs typeface="Times New Roman"/>
              </a:rPr>
              <a:t>in</a:t>
            </a:r>
            <a:r>
              <a:rPr sz="1500" spc="-35" dirty="0">
                <a:latin typeface="Times New Roman"/>
                <a:cs typeface="Times New Roman"/>
              </a:rPr>
              <a:t> </a:t>
            </a:r>
            <a:r>
              <a:rPr sz="1500" dirty="0">
                <a:latin typeface="Times New Roman"/>
                <a:cs typeface="Times New Roman"/>
              </a:rPr>
              <a:t>computer</a:t>
            </a:r>
            <a:r>
              <a:rPr sz="1500" spc="-35" dirty="0">
                <a:latin typeface="Times New Roman"/>
                <a:cs typeface="Times New Roman"/>
              </a:rPr>
              <a:t> </a:t>
            </a:r>
            <a:r>
              <a:rPr sz="1500" spc="-10" dirty="0">
                <a:latin typeface="Times New Roman"/>
                <a:cs typeface="Times New Roman"/>
              </a:rPr>
              <a:t>programming</a:t>
            </a:r>
            <a:endParaRPr sz="1500">
              <a:latin typeface="Times New Roman"/>
              <a:cs typeface="Times New Roman"/>
            </a:endParaRPr>
          </a:p>
          <a:p>
            <a:pPr marL="355600" marR="619760" indent="-342900">
              <a:lnSpc>
                <a:spcPts val="1620"/>
              </a:lnSpc>
              <a:spcBef>
                <a:spcPts val="1035"/>
              </a:spcBef>
              <a:buSzPct val="120000"/>
              <a:buFont typeface="Arial MT"/>
              <a:buChar char="•"/>
              <a:tabLst>
                <a:tab pos="355600" algn="l"/>
              </a:tabLst>
            </a:pPr>
            <a:r>
              <a:rPr sz="1500" spc="-10" dirty="0">
                <a:latin typeface="Times New Roman"/>
                <a:cs typeface="Times New Roman"/>
              </a:rPr>
              <a:t>ElectronicsAndSemicon:</a:t>
            </a:r>
            <a:r>
              <a:rPr sz="1500" spc="-25" dirty="0">
                <a:latin typeface="Times New Roman"/>
                <a:cs typeface="Times New Roman"/>
              </a:rPr>
              <a:t> </a:t>
            </a:r>
            <a:r>
              <a:rPr sz="1500" dirty="0">
                <a:latin typeface="Times New Roman"/>
                <a:cs typeface="Times New Roman"/>
              </a:rPr>
              <a:t>Score</a:t>
            </a:r>
            <a:r>
              <a:rPr sz="1500" spc="35" dirty="0">
                <a:latin typeface="Times New Roman"/>
                <a:cs typeface="Times New Roman"/>
              </a:rPr>
              <a:t> </a:t>
            </a:r>
            <a:r>
              <a:rPr sz="1500" dirty="0">
                <a:latin typeface="Times New Roman"/>
                <a:cs typeface="Times New Roman"/>
              </a:rPr>
              <a:t>in</a:t>
            </a:r>
            <a:r>
              <a:rPr sz="1500" spc="15" dirty="0">
                <a:latin typeface="Times New Roman"/>
                <a:cs typeface="Times New Roman"/>
              </a:rPr>
              <a:t> </a:t>
            </a:r>
            <a:r>
              <a:rPr sz="1500" dirty="0">
                <a:latin typeface="Times New Roman"/>
                <a:cs typeface="Times New Roman"/>
              </a:rPr>
              <a:t>electronics </a:t>
            </a:r>
            <a:r>
              <a:rPr sz="1500" spc="-25" dirty="0">
                <a:latin typeface="Times New Roman"/>
                <a:cs typeface="Times New Roman"/>
              </a:rPr>
              <a:t>and </a:t>
            </a:r>
            <a:r>
              <a:rPr sz="1500" spc="-10" dirty="0">
                <a:latin typeface="Times New Roman"/>
                <a:cs typeface="Times New Roman"/>
              </a:rPr>
              <a:t>semiconductors</a:t>
            </a:r>
            <a:endParaRPr sz="15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1239" y="1031899"/>
            <a:ext cx="5836920" cy="3903979"/>
          </a:xfrm>
          <a:prstGeom prst="rect">
            <a:avLst/>
          </a:prstGeom>
        </p:spPr>
        <p:txBody>
          <a:bodyPr vert="horz" wrap="square" lIns="0" tIns="111760" rIns="0" bIns="0" rtlCol="0">
            <a:spAutoFit/>
          </a:bodyPr>
          <a:lstStyle/>
          <a:p>
            <a:pPr marL="355600" indent="-342900">
              <a:lnSpc>
                <a:spcPct val="100000"/>
              </a:lnSpc>
              <a:spcBef>
                <a:spcPts val="880"/>
              </a:spcBef>
              <a:buSzPct val="94736"/>
              <a:buFont typeface="Arial MT"/>
              <a:buChar char="•"/>
              <a:tabLst>
                <a:tab pos="355600" algn="l"/>
              </a:tabLst>
            </a:pPr>
            <a:r>
              <a:rPr sz="1900" dirty="0">
                <a:latin typeface="Times New Roman"/>
                <a:cs typeface="Times New Roman"/>
              </a:rPr>
              <a:t>ComputerScience:</a:t>
            </a:r>
            <a:r>
              <a:rPr sz="1900" spc="-25" dirty="0">
                <a:latin typeface="Times New Roman"/>
                <a:cs typeface="Times New Roman"/>
              </a:rPr>
              <a:t> </a:t>
            </a:r>
            <a:r>
              <a:rPr sz="1900" dirty="0">
                <a:latin typeface="Times New Roman"/>
                <a:cs typeface="Times New Roman"/>
              </a:rPr>
              <a:t>Score</a:t>
            </a:r>
            <a:r>
              <a:rPr sz="1900" spc="-35" dirty="0">
                <a:latin typeface="Times New Roman"/>
                <a:cs typeface="Times New Roman"/>
              </a:rPr>
              <a:t> </a:t>
            </a:r>
            <a:r>
              <a:rPr sz="1900" dirty="0">
                <a:latin typeface="Times New Roman"/>
                <a:cs typeface="Times New Roman"/>
              </a:rPr>
              <a:t>in</a:t>
            </a:r>
            <a:r>
              <a:rPr sz="1900" spc="-35" dirty="0">
                <a:latin typeface="Times New Roman"/>
                <a:cs typeface="Times New Roman"/>
              </a:rPr>
              <a:t> </a:t>
            </a:r>
            <a:r>
              <a:rPr sz="1900" dirty="0">
                <a:latin typeface="Times New Roman"/>
                <a:cs typeface="Times New Roman"/>
              </a:rPr>
              <a:t>computer</a:t>
            </a:r>
            <a:r>
              <a:rPr sz="1900" spc="-25" dirty="0">
                <a:latin typeface="Times New Roman"/>
                <a:cs typeface="Times New Roman"/>
              </a:rPr>
              <a:t> </a:t>
            </a:r>
            <a:r>
              <a:rPr sz="1900" spc="-10" dirty="0">
                <a:latin typeface="Times New Roman"/>
                <a:cs typeface="Times New Roman"/>
              </a:rPr>
              <a:t>science</a:t>
            </a:r>
            <a:endParaRPr sz="1900">
              <a:latin typeface="Times New Roman"/>
              <a:cs typeface="Times New Roman"/>
            </a:endParaRPr>
          </a:p>
          <a:p>
            <a:pPr marL="355600" indent="-342900">
              <a:lnSpc>
                <a:spcPct val="100000"/>
              </a:lnSpc>
              <a:spcBef>
                <a:spcPts val="785"/>
              </a:spcBef>
              <a:buSzPct val="94736"/>
              <a:buFont typeface="Arial MT"/>
              <a:buChar char="•"/>
              <a:tabLst>
                <a:tab pos="355600" algn="l"/>
              </a:tabLst>
            </a:pPr>
            <a:r>
              <a:rPr sz="1900" dirty="0">
                <a:latin typeface="Times New Roman"/>
                <a:cs typeface="Times New Roman"/>
              </a:rPr>
              <a:t>MechanicalEngg:</a:t>
            </a:r>
            <a:r>
              <a:rPr sz="1900" spc="-50" dirty="0">
                <a:latin typeface="Times New Roman"/>
                <a:cs typeface="Times New Roman"/>
              </a:rPr>
              <a:t> </a:t>
            </a:r>
            <a:r>
              <a:rPr sz="1900" dirty="0">
                <a:latin typeface="Times New Roman"/>
                <a:cs typeface="Times New Roman"/>
              </a:rPr>
              <a:t>Score</a:t>
            </a:r>
            <a:r>
              <a:rPr sz="1900" spc="-50" dirty="0">
                <a:latin typeface="Times New Roman"/>
                <a:cs typeface="Times New Roman"/>
              </a:rPr>
              <a:t> </a:t>
            </a:r>
            <a:r>
              <a:rPr sz="1900" dirty="0">
                <a:latin typeface="Times New Roman"/>
                <a:cs typeface="Times New Roman"/>
              </a:rPr>
              <a:t>in</a:t>
            </a:r>
            <a:r>
              <a:rPr sz="1900" spc="-40" dirty="0">
                <a:latin typeface="Times New Roman"/>
                <a:cs typeface="Times New Roman"/>
              </a:rPr>
              <a:t> </a:t>
            </a:r>
            <a:r>
              <a:rPr sz="1900" dirty="0">
                <a:latin typeface="Times New Roman"/>
                <a:cs typeface="Times New Roman"/>
              </a:rPr>
              <a:t>mechanical</a:t>
            </a:r>
            <a:r>
              <a:rPr sz="1900" spc="-45"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65"/>
              </a:spcBef>
              <a:buSzPct val="94736"/>
              <a:buFont typeface="Arial MT"/>
              <a:buChar char="•"/>
              <a:tabLst>
                <a:tab pos="355600" algn="l"/>
              </a:tabLst>
            </a:pPr>
            <a:r>
              <a:rPr sz="1900" dirty="0">
                <a:latin typeface="Times New Roman"/>
                <a:cs typeface="Times New Roman"/>
              </a:rPr>
              <a:t>ElectricalEngg:</a:t>
            </a:r>
            <a:r>
              <a:rPr sz="1900" spc="-40" dirty="0">
                <a:latin typeface="Times New Roman"/>
                <a:cs typeface="Times New Roman"/>
              </a:rPr>
              <a:t> </a:t>
            </a:r>
            <a:r>
              <a:rPr sz="1900" dirty="0">
                <a:latin typeface="Times New Roman"/>
                <a:cs typeface="Times New Roman"/>
              </a:rPr>
              <a:t>Score</a:t>
            </a:r>
            <a:r>
              <a:rPr sz="1900" spc="-15" dirty="0">
                <a:latin typeface="Times New Roman"/>
                <a:cs typeface="Times New Roman"/>
              </a:rPr>
              <a:t> </a:t>
            </a:r>
            <a:r>
              <a:rPr sz="1900" dirty="0">
                <a:latin typeface="Times New Roman"/>
                <a:cs typeface="Times New Roman"/>
              </a:rPr>
              <a:t>in</a:t>
            </a:r>
            <a:r>
              <a:rPr sz="1900" spc="-25" dirty="0">
                <a:latin typeface="Times New Roman"/>
                <a:cs typeface="Times New Roman"/>
              </a:rPr>
              <a:t> </a:t>
            </a:r>
            <a:r>
              <a:rPr sz="1900" dirty="0">
                <a:latin typeface="Times New Roman"/>
                <a:cs typeface="Times New Roman"/>
              </a:rPr>
              <a:t>electrical</a:t>
            </a:r>
            <a:r>
              <a:rPr sz="1900" spc="-35"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dirty="0">
                <a:latin typeface="Times New Roman"/>
                <a:cs typeface="Times New Roman"/>
              </a:rPr>
              <a:t>TelecomEngg:</a:t>
            </a:r>
            <a:r>
              <a:rPr sz="1900" spc="-35" dirty="0">
                <a:latin typeface="Times New Roman"/>
                <a:cs typeface="Times New Roman"/>
              </a:rPr>
              <a:t> </a:t>
            </a:r>
            <a:r>
              <a:rPr sz="1900" dirty="0">
                <a:latin typeface="Times New Roman"/>
                <a:cs typeface="Times New Roman"/>
              </a:rPr>
              <a:t>Score</a:t>
            </a:r>
            <a:r>
              <a:rPr sz="1900" spc="-45" dirty="0">
                <a:latin typeface="Times New Roman"/>
                <a:cs typeface="Times New Roman"/>
              </a:rPr>
              <a:t> </a:t>
            </a:r>
            <a:r>
              <a:rPr sz="1900" dirty="0">
                <a:latin typeface="Times New Roman"/>
                <a:cs typeface="Times New Roman"/>
              </a:rPr>
              <a:t>in</a:t>
            </a:r>
            <a:r>
              <a:rPr sz="1900" spc="-55" dirty="0">
                <a:latin typeface="Times New Roman"/>
                <a:cs typeface="Times New Roman"/>
              </a:rPr>
              <a:t> </a:t>
            </a:r>
            <a:r>
              <a:rPr sz="1900" dirty="0">
                <a:latin typeface="Times New Roman"/>
                <a:cs typeface="Times New Roman"/>
              </a:rPr>
              <a:t>telecommunications</a:t>
            </a:r>
            <a:r>
              <a:rPr sz="1900" spc="-20"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80"/>
              </a:spcBef>
              <a:buSzPct val="94736"/>
              <a:buFont typeface="Arial MT"/>
              <a:buChar char="•"/>
              <a:tabLst>
                <a:tab pos="355600" algn="l"/>
              </a:tabLst>
            </a:pPr>
            <a:r>
              <a:rPr sz="1900" dirty="0">
                <a:latin typeface="Times New Roman"/>
                <a:cs typeface="Times New Roman"/>
              </a:rPr>
              <a:t>CivilEngg:</a:t>
            </a:r>
            <a:r>
              <a:rPr sz="1900" spc="-25" dirty="0">
                <a:latin typeface="Times New Roman"/>
                <a:cs typeface="Times New Roman"/>
              </a:rPr>
              <a:t> </a:t>
            </a:r>
            <a:r>
              <a:rPr sz="1900" dirty="0">
                <a:latin typeface="Times New Roman"/>
                <a:cs typeface="Times New Roman"/>
              </a:rPr>
              <a:t>Score</a:t>
            </a:r>
            <a:r>
              <a:rPr sz="1900" spc="-20" dirty="0">
                <a:latin typeface="Times New Roman"/>
                <a:cs typeface="Times New Roman"/>
              </a:rPr>
              <a:t> </a:t>
            </a:r>
            <a:r>
              <a:rPr sz="1900" dirty="0">
                <a:latin typeface="Times New Roman"/>
                <a:cs typeface="Times New Roman"/>
              </a:rPr>
              <a:t>in</a:t>
            </a:r>
            <a:r>
              <a:rPr sz="1900" spc="-10" dirty="0">
                <a:latin typeface="Times New Roman"/>
                <a:cs typeface="Times New Roman"/>
              </a:rPr>
              <a:t> </a:t>
            </a:r>
            <a:r>
              <a:rPr sz="1900" dirty="0">
                <a:latin typeface="Times New Roman"/>
                <a:cs typeface="Times New Roman"/>
              </a:rPr>
              <a:t>civil</a:t>
            </a:r>
            <a:r>
              <a:rPr sz="1900" spc="-20" dirty="0">
                <a:latin typeface="Times New Roman"/>
                <a:cs typeface="Times New Roman"/>
              </a:rPr>
              <a:t> </a:t>
            </a:r>
            <a:r>
              <a:rPr sz="1900" spc="-10" dirty="0">
                <a:latin typeface="Times New Roman"/>
                <a:cs typeface="Times New Roman"/>
              </a:rPr>
              <a:t>engineering</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Conscientiousness</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Agreeableness</a:t>
            </a:r>
            <a:endParaRPr sz="1900">
              <a:latin typeface="Times New Roman"/>
              <a:cs typeface="Times New Roman"/>
            </a:endParaRPr>
          </a:p>
          <a:p>
            <a:pPr marL="355600" indent="-342900">
              <a:lnSpc>
                <a:spcPct val="100000"/>
              </a:lnSpc>
              <a:spcBef>
                <a:spcPts val="780"/>
              </a:spcBef>
              <a:buSzPct val="94736"/>
              <a:buFont typeface="Arial MT"/>
              <a:buChar char="•"/>
              <a:tabLst>
                <a:tab pos="355600" algn="l"/>
              </a:tabLst>
            </a:pPr>
            <a:r>
              <a:rPr sz="1900" spc="-10" dirty="0">
                <a:latin typeface="Times New Roman"/>
                <a:cs typeface="Times New Roman"/>
              </a:rPr>
              <a:t>Extraversion</a:t>
            </a:r>
            <a:endParaRPr sz="1900">
              <a:latin typeface="Times New Roman"/>
              <a:cs typeface="Times New Roman"/>
            </a:endParaRPr>
          </a:p>
          <a:p>
            <a:pPr marL="355600" indent="-342900">
              <a:lnSpc>
                <a:spcPct val="100000"/>
              </a:lnSpc>
              <a:spcBef>
                <a:spcPts val="770"/>
              </a:spcBef>
              <a:buSzPct val="94736"/>
              <a:buFont typeface="Arial MT"/>
              <a:buChar char="•"/>
              <a:tabLst>
                <a:tab pos="355600" algn="l"/>
              </a:tabLst>
            </a:pPr>
            <a:r>
              <a:rPr sz="1900" spc="-10" dirty="0">
                <a:latin typeface="Times New Roman"/>
                <a:cs typeface="Times New Roman"/>
              </a:rPr>
              <a:t>Neuroticism</a:t>
            </a:r>
            <a:endParaRPr sz="1900">
              <a:latin typeface="Times New Roman"/>
              <a:cs typeface="Times New Roman"/>
            </a:endParaRPr>
          </a:p>
          <a:p>
            <a:pPr marL="355600" indent="-342900">
              <a:lnSpc>
                <a:spcPct val="100000"/>
              </a:lnSpc>
              <a:spcBef>
                <a:spcPts val="765"/>
              </a:spcBef>
              <a:buSzPct val="94736"/>
              <a:buFont typeface="Arial MT"/>
              <a:buChar char="•"/>
              <a:tabLst>
                <a:tab pos="355600" algn="l"/>
              </a:tabLst>
            </a:pPr>
            <a:r>
              <a:rPr sz="1900" dirty="0">
                <a:latin typeface="Times New Roman"/>
                <a:cs typeface="Times New Roman"/>
              </a:rPr>
              <a:t>Openness_to_experience:</a:t>
            </a:r>
            <a:r>
              <a:rPr sz="1900" spc="-45" dirty="0">
                <a:latin typeface="Times New Roman"/>
                <a:cs typeface="Times New Roman"/>
              </a:rPr>
              <a:t> </a:t>
            </a:r>
            <a:r>
              <a:rPr sz="1900" dirty="0">
                <a:latin typeface="Times New Roman"/>
                <a:cs typeface="Times New Roman"/>
              </a:rPr>
              <a:t>Personality</a:t>
            </a:r>
            <a:r>
              <a:rPr sz="1900" spc="-60" dirty="0">
                <a:latin typeface="Times New Roman"/>
                <a:cs typeface="Times New Roman"/>
              </a:rPr>
              <a:t> </a:t>
            </a:r>
            <a:r>
              <a:rPr sz="1900" dirty="0">
                <a:latin typeface="Times New Roman"/>
                <a:cs typeface="Times New Roman"/>
              </a:rPr>
              <a:t>trait</a:t>
            </a:r>
            <a:r>
              <a:rPr sz="1900" spc="-70" dirty="0">
                <a:latin typeface="Times New Roman"/>
                <a:cs typeface="Times New Roman"/>
              </a:rPr>
              <a:t> </a:t>
            </a:r>
            <a:r>
              <a:rPr sz="1900" spc="-10" dirty="0">
                <a:latin typeface="Times New Roman"/>
                <a:cs typeface="Times New Roman"/>
              </a:rPr>
              <a:t>scores</a:t>
            </a:r>
            <a:endParaRPr sz="19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7746" rIns="0" bIns="0" rtlCol="0">
            <a:spAutoFit/>
          </a:bodyPr>
          <a:lstStyle/>
          <a:p>
            <a:pPr marL="643890">
              <a:lnSpc>
                <a:spcPct val="100000"/>
              </a:lnSpc>
              <a:spcBef>
                <a:spcPts val="105"/>
              </a:spcBef>
            </a:pPr>
            <a:r>
              <a:rPr sz="2900" dirty="0"/>
              <a:t>Information</a:t>
            </a:r>
            <a:r>
              <a:rPr sz="2900" spc="-75" dirty="0"/>
              <a:t> </a:t>
            </a:r>
            <a:r>
              <a:rPr sz="2900" dirty="0"/>
              <a:t>of</a:t>
            </a:r>
            <a:r>
              <a:rPr sz="2900" spc="-35" dirty="0"/>
              <a:t> </a:t>
            </a:r>
            <a:r>
              <a:rPr sz="2900" spc="-10" dirty="0"/>
              <a:t>Dataset</a:t>
            </a:r>
            <a:endParaRPr sz="2900"/>
          </a:p>
        </p:txBody>
      </p:sp>
      <p:sp>
        <p:nvSpPr>
          <p:cNvPr id="3" name="object 3"/>
          <p:cNvSpPr txBox="1"/>
          <p:nvPr/>
        </p:nvSpPr>
        <p:spPr>
          <a:xfrm>
            <a:off x="1147368" y="2015108"/>
            <a:ext cx="3013710" cy="2212340"/>
          </a:xfrm>
          <a:prstGeom prst="rect">
            <a:avLst/>
          </a:prstGeom>
        </p:spPr>
        <p:txBody>
          <a:bodyPr vert="horz" wrap="square" lIns="0" tIns="13335" rIns="0" bIns="0" rtlCol="0">
            <a:spAutoFit/>
          </a:bodyPr>
          <a:lstStyle/>
          <a:p>
            <a:pPr marL="299085" indent="-286385">
              <a:lnSpc>
                <a:spcPts val="2280"/>
              </a:lnSpc>
              <a:spcBef>
                <a:spcPts val="105"/>
              </a:spcBef>
              <a:buSzPct val="80000"/>
              <a:buFont typeface="Wingdings"/>
              <a:buChar char=""/>
              <a:tabLst>
                <a:tab pos="299085" algn="l"/>
              </a:tabLst>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Dataset</a:t>
            </a:r>
            <a:r>
              <a:rPr sz="2000" spc="-20" dirty="0">
                <a:latin typeface="Times New Roman"/>
                <a:cs typeface="Times New Roman"/>
              </a:rPr>
              <a:t> </a:t>
            </a:r>
            <a:r>
              <a:rPr sz="2000" dirty="0">
                <a:latin typeface="Times New Roman"/>
                <a:cs typeface="Times New Roman"/>
              </a:rPr>
              <a:t>contains</a:t>
            </a:r>
            <a:r>
              <a:rPr sz="2000" spc="-35" dirty="0">
                <a:latin typeface="Times New Roman"/>
                <a:cs typeface="Times New Roman"/>
              </a:rPr>
              <a:t> </a:t>
            </a:r>
            <a:r>
              <a:rPr sz="2000" spc="-20" dirty="0">
                <a:latin typeface="Times New Roman"/>
                <a:cs typeface="Times New Roman"/>
              </a:rPr>
              <a:t>3998</a:t>
            </a:r>
            <a:endParaRPr sz="2000">
              <a:latin typeface="Times New Roman"/>
              <a:cs typeface="Times New Roman"/>
            </a:endParaRPr>
          </a:p>
          <a:p>
            <a:pPr marL="299085">
              <a:lnSpc>
                <a:spcPts val="2280"/>
              </a:lnSpc>
            </a:pPr>
            <a:r>
              <a:rPr sz="2000" spc="-10" dirty="0">
                <a:latin typeface="Times New Roman"/>
                <a:cs typeface="Times New Roman"/>
              </a:rPr>
              <a:t>records(rows).</a:t>
            </a:r>
            <a:endParaRPr sz="2000">
              <a:latin typeface="Times New Roman"/>
              <a:cs typeface="Times New Roman"/>
            </a:endParaRPr>
          </a:p>
          <a:p>
            <a:pPr marL="299085" indent="-286385">
              <a:lnSpc>
                <a:spcPct val="100000"/>
              </a:lnSpc>
              <a:spcBef>
                <a:spcPts val="770"/>
              </a:spcBef>
              <a:buSzPct val="80000"/>
              <a:buFont typeface="Wingdings"/>
              <a:buChar char=""/>
              <a:tabLst>
                <a:tab pos="299085" algn="l"/>
              </a:tabLst>
            </a:pPr>
            <a:r>
              <a:rPr sz="2000" dirty="0">
                <a:latin typeface="Times New Roman"/>
                <a:cs typeface="Times New Roman"/>
              </a:rPr>
              <a:t>38</a:t>
            </a:r>
            <a:r>
              <a:rPr sz="2000" spc="-10" dirty="0">
                <a:latin typeface="Times New Roman"/>
                <a:cs typeface="Times New Roman"/>
              </a:rPr>
              <a:t> features(columns)</a:t>
            </a:r>
            <a:endParaRPr sz="2000">
              <a:latin typeface="Times New Roman"/>
              <a:cs typeface="Times New Roman"/>
            </a:endParaRPr>
          </a:p>
          <a:p>
            <a:pPr marL="299085" indent="-286385">
              <a:lnSpc>
                <a:spcPct val="100000"/>
              </a:lnSpc>
              <a:spcBef>
                <a:spcPts val="755"/>
              </a:spcBef>
              <a:buSzPct val="80000"/>
              <a:buFont typeface="Wingdings"/>
              <a:buChar char=""/>
              <a:tabLst>
                <a:tab pos="299085" algn="l"/>
              </a:tabLst>
            </a:pPr>
            <a:r>
              <a:rPr sz="2000" dirty="0">
                <a:latin typeface="Times New Roman"/>
                <a:cs typeface="Times New Roman"/>
              </a:rPr>
              <a:t>25</a:t>
            </a:r>
            <a:r>
              <a:rPr sz="2000" spc="-10"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10" dirty="0">
                <a:latin typeface="Times New Roman"/>
                <a:cs typeface="Times New Roman"/>
              </a:rPr>
              <a:t> numerical</a:t>
            </a:r>
            <a:endParaRPr sz="2000">
              <a:latin typeface="Times New Roman"/>
              <a:cs typeface="Times New Roman"/>
            </a:endParaRPr>
          </a:p>
          <a:p>
            <a:pPr marL="299085" indent="-286385">
              <a:lnSpc>
                <a:spcPct val="100000"/>
              </a:lnSpc>
              <a:spcBef>
                <a:spcPts val="755"/>
              </a:spcBef>
              <a:buSzPct val="80000"/>
              <a:buFont typeface="Wingdings"/>
              <a:buChar char=""/>
              <a:tabLst>
                <a:tab pos="299085" algn="l"/>
              </a:tabLst>
            </a:pPr>
            <a:r>
              <a:rPr sz="2000" dirty="0">
                <a:latin typeface="Times New Roman"/>
                <a:cs typeface="Times New Roman"/>
              </a:rPr>
              <a:t>10</a:t>
            </a:r>
            <a:r>
              <a:rPr sz="2000" spc="-10"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10" dirty="0">
                <a:latin typeface="Times New Roman"/>
                <a:cs typeface="Times New Roman"/>
              </a:rPr>
              <a:t> categorical</a:t>
            </a:r>
            <a:endParaRPr sz="2000">
              <a:latin typeface="Times New Roman"/>
              <a:cs typeface="Times New Roman"/>
            </a:endParaRPr>
          </a:p>
          <a:p>
            <a:pPr marL="299085" indent="-286385">
              <a:lnSpc>
                <a:spcPct val="100000"/>
              </a:lnSpc>
              <a:spcBef>
                <a:spcPts val="770"/>
              </a:spcBef>
              <a:buSzPct val="80000"/>
              <a:buFont typeface="Wingdings"/>
              <a:buChar char=""/>
              <a:tabLst>
                <a:tab pos="299085" algn="l"/>
              </a:tabLst>
            </a:pPr>
            <a:r>
              <a:rPr sz="2000" dirty="0">
                <a:latin typeface="Times New Roman"/>
                <a:cs typeface="Times New Roman"/>
              </a:rPr>
              <a:t>3</a:t>
            </a:r>
            <a:r>
              <a:rPr sz="2000" spc="-5" dirty="0">
                <a:latin typeface="Times New Roman"/>
                <a:cs typeface="Times New Roman"/>
              </a:rPr>
              <a:t> </a:t>
            </a:r>
            <a:r>
              <a:rPr sz="2000" dirty="0">
                <a:latin typeface="Times New Roman"/>
                <a:cs typeface="Times New Roman"/>
              </a:rPr>
              <a:t>features</a:t>
            </a:r>
            <a:r>
              <a:rPr sz="2000" spc="-35" dirty="0">
                <a:latin typeface="Times New Roman"/>
                <a:cs typeface="Times New Roman"/>
              </a:rPr>
              <a:t> </a:t>
            </a:r>
            <a:r>
              <a:rPr sz="2000" dirty="0">
                <a:latin typeface="Times New Roman"/>
                <a:cs typeface="Times New Roman"/>
              </a:rPr>
              <a:t>are</a:t>
            </a:r>
            <a:r>
              <a:rPr sz="2000" spc="-20" dirty="0">
                <a:latin typeface="Times New Roman"/>
                <a:cs typeface="Times New Roman"/>
              </a:rPr>
              <a:t> </a:t>
            </a:r>
            <a:r>
              <a:rPr sz="2000" spc="-10" dirty="0">
                <a:latin typeface="Times New Roman"/>
                <a:cs typeface="Times New Roman"/>
              </a:rPr>
              <a:t>datetime</a:t>
            </a:r>
            <a:endParaRPr sz="2000">
              <a:latin typeface="Times New Roman"/>
              <a:cs typeface="Times New Roman"/>
            </a:endParaRPr>
          </a:p>
        </p:txBody>
      </p:sp>
      <p:pic>
        <p:nvPicPr>
          <p:cNvPr id="4" name="object 4"/>
          <p:cNvPicPr/>
          <p:nvPr/>
        </p:nvPicPr>
        <p:blipFill>
          <a:blip r:embed="rId2" cstate="print"/>
          <a:stretch>
            <a:fillRect/>
          </a:stretch>
        </p:blipFill>
        <p:spPr>
          <a:xfrm>
            <a:off x="5687452" y="320040"/>
            <a:ext cx="4349093" cy="57699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8768" y="1124788"/>
            <a:ext cx="5585460" cy="514350"/>
          </a:xfrm>
          <a:prstGeom prst="rect">
            <a:avLst/>
          </a:prstGeom>
        </p:spPr>
        <p:txBody>
          <a:bodyPr vert="horz" wrap="square" lIns="0" tIns="13335" rIns="0" bIns="0" rtlCol="0">
            <a:spAutoFit/>
          </a:bodyPr>
          <a:lstStyle/>
          <a:p>
            <a:pPr marL="12700">
              <a:lnSpc>
                <a:spcPct val="100000"/>
              </a:lnSpc>
              <a:spcBef>
                <a:spcPts val="105"/>
              </a:spcBef>
            </a:pPr>
            <a:r>
              <a:rPr sz="3200" dirty="0"/>
              <a:t>Data</a:t>
            </a:r>
            <a:r>
              <a:rPr sz="3200" spc="-40" dirty="0"/>
              <a:t> </a:t>
            </a:r>
            <a:r>
              <a:rPr sz="3200" dirty="0"/>
              <a:t>Cleaning</a:t>
            </a:r>
            <a:r>
              <a:rPr sz="3200" spc="-30" dirty="0"/>
              <a:t> </a:t>
            </a:r>
            <a:r>
              <a:rPr sz="3200" dirty="0"/>
              <a:t>and</a:t>
            </a:r>
            <a:r>
              <a:rPr sz="3200" spc="-35" dirty="0"/>
              <a:t> </a:t>
            </a:r>
            <a:r>
              <a:rPr sz="3200" spc="-10" dirty="0"/>
              <a:t>Manipulation:</a:t>
            </a:r>
            <a:endParaRPr sz="3200"/>
          </a:p>
        </p:txBody>
      </p:sp>
      <p:sp>
        <p:nvSpPr>
          <p:cNvPr id="3" name="object 3"/>
          <p:cNvSpPr txBox="1"/>
          <p:nvPr/>
        </p:nvSpPr>
        <p:spPr>
          <a:xfrm>
            <a:off x="1147368" y="2399131"/>
            <a:ext cx="10081895" cy="3385185"/>
          </a:xfrm>
          <a:prstGeom prst="rect">
            <a:avLst/>
          </a:prstGeom>
        </p:spPr>
        <p:txBody>
          <a:bodyPr vert="horz" wrap="square" lIns="0" tIns="109855" rIns="0" bIns="0" rtlCol="0">
            <a:spAutoFit/>
          </a:bodyPr>
          <a:lstStyle/>
          <a:p>
            <a:pPr marL="240665" indent="-227965">
              <a:lnSpc>
                <a:spcPct val="100000"/>
              </a:lnSpc>
              <a:spcBef>
                <a:spcPts val="865"/>
              </a:spcBef>
              <a:buSzPct val="80000"/>
              <a:buAutoNum type="arabicPeriod"/>
              <a:tabLst>
                <a:tab pos="240665" algn="l"/>
              </a:tabLst>
            </a:pPr>
            <a:r>
              <a:rPr sz="2000" dirty="0">
                <a:latin typeface="Times New Roman"/>
                <a:cs typeface="Times New Roman"/>
              </a:rPr>
              <a:t>We</a:t>
            </a:r>
            <a:r>
              <a:rPr sz="2000" spc="-40" dirty="0">
                <a:latin typeface="Times New Roman"/>
                <a:cs typeface="Times New Roman"/>
              </a:rPr>
              <a:t> </a:t>
            </a:r>
            <a:r>
              <a:rPr sz="2000" dirty="0">
                <a:latin typeface="Times New Roman"/>
                <a:cs typeface="Times New Roman"/>
              </a:rPr>
              <a:t>can</a:t>
            </a:r>
            <a:r>
              <a:rPr sz="2000" spc="-20" dirty="0">
                <a:latin typeface="Times New Roman"/>
                <a:cs typeface="Times New Roman"/>
              </a:rPr>
              <a:t> </a:t>
            </a:r>
            <a:r>
              <a:rPr sz="2000" dirty="0">
                <a:latin typeface="Times New Roman"/>
                <a:cs typeface="Times New Roman"/>
              </a:rPr>
              <a:t>see</a:t>
            </a:r>
            <a:r>
              <a:rPr sz="2000" spc="-3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DOJ,DOL,DOB</a:t>
            </a:r>
            <a:r>
              <a:rPr sz="2000" spc="-45" dirty="0">
                <a:latin typeface="Times New Roman"/>
                <a:cs typeface="Times New Roman"/>
              </a:rPr>
              <a:t> </a:t>
            </a:r>
            <a:r>
              <a:rPr sz="2000" dirty="0">
                <a:latin typeface="Times New Roman"/>
                <a:cs typeface="Times New Roman"/>
              </a:rPr>
              <a:t>are</a:t>
            </a:r>
            <a:r>
              <a:rPr sz="2000" spc="-25" dirty="0">
                <a:latin typeface="Times New Roman"/>
                <a:cs typeface="Times New Roman"/>
              </a:rPr>
              <a:t> </a:t>
            </a:r>
            <a:r>
              <a:rPr sz="2000" dirty="0">
                <a:latin typeface="Times New Roman"/>
                <a:cs typeface="Times New Roman"/>
              </a:rPr>
              <a:t>given</a:t>
            </a:r>
            <a:r>
              <a:rPr sz="2000" spc="-45" dirty="0">
                <a:latin typeface="Times New Roman"/>
                <a:cs typeface="Times New Roman"/>
              </a:rPr>
              <a:t> </a:t>
            </a:r>
            <a:r>
              <a:rPr sz="2000" dirty="0">
                <a:latin typeface="Times New Roman"/>
                <a:cs typeface="Times New Roman"/>
              </a:rPr>
              <a:t>in</a:t>
            </a:r>
            <a:r>
              <a:rPr sz="2000" spc="-25" dirty="0">
                <a:latin typeface="Times New Roman"/>
                <a:cs typeface="Times New Roman"/>
              </a:rPr>
              <a:t> </a:t>
            </a:r>
            <a:r>
              <a:rPr sz="2000" dirty="0">
                <a:latin typeface="Times New Roman"/>
                <a:cs typeface="Times New Roman"/>
              </a:rPr>
              <a:t>timestamp</a:t>
            </a:r>
            <a:r>
              <a:rPr sz="2000" spc="-10" dirty="0">
                <a:latin typeface="Times New Roman"/>
                <a:cs typeface="Times New Roman"/>
              </a:rPr>
              <a:t> format.</a:t>
            </a:r>
            <a:endParaRPr sz="2000">
              <a:latin typeface="Times New Roman"/>
              <a:cs typeface="Times New Roman"/>
            </a:endParaRPr>
          </a:p>
          <a:p>
            <a:pPr marL="240665" indent="-227965">
              <a:lnSpc>
                <a:spcPts val="2280"/>
              </a:lnSpc>
              <a:spcBef>
                <a:spcPts val="770"/>
              </a:spcBef>
              <a:buSzPct val="80000"/>
              <a:buAutoNum type="arabicPeriod"/>
              <a:tabLst>
                <a:tab pos="240665" algn="l"/>
              </a:tabLst>
            </a:pPr>
            <a:r>
              <a:rPr sz="2000" dirty="0">
                <a:latin typeface="Times New Roman"/>
                <a:cs typeface="Times New Roman"/>
              </a:rPr>
              <a:t>Job</a:t>
            </a:r>
            <a:r>
              <a:rPr sz="2000" spc="-25" dirty="0">
                <a:latin typeface="Times New Roman"/>
                <a:cs typeface="Times New Roman"/>
              </a:rPr>
              <a:t> </a:t>
            </a:r>
            <a:r>
              <a:rPr sz="2000" dirty="0">
                <a:latin typeface="Times New Roman"/>
                <a:cs typeface="Times New Roman"/>
              </a:rPr>
              <a:t>city</a:t>
            </a:r>
            <a:r>
              <a:rPr sz="2000" spc="-25" dirty="0">
                <a:latin typeface="Times New Roman"/>
                <a:cs typeface="Times New Roman"/>
              </a:rPr>
              <a:t> </a:t>
            </a:r>
            <a:r>
              <a:rPr sz="2000" dirty="0">
                <a:latin typeface="Times New Roman"/>
                <a:cs typeface="Times New Roman"/>
              </a:rPr>
              <a:t>column</a:t>
            </a:r>
            <a:r>
              <a:rPr sz="2000" spc="-25" dirty="0">
                <a:latin typeface="Times New Roman"/>
                <a:cs typeface="Times New Roman"/>
              </a:rPr>
              <a:t> </a:t>
            </a:r>
            <a:r>
              <a:rPr sz="2000" dirty="0">
                <a:latin typeface="Times New Roman"/>
                <a:cs typeface="Times New Roman"/>
              </a:rPr>
              <a:t>contains</a:t>
            </a:r>
            <a:r>
              <a:rPr sz="2000" spc="-35" dirty="0">
                <a:latin typeface="Times New Roman"/>
                <a:cs typeface="Times New Roman"/>
              </a:rPr>
              <a:t> </a:t>
            </a:r>
            <a:r>
              <a:rPr sz="2000" dirty="0">
                <a:latin typeface="Times New Roman"/>
                <a:cs typeface="Times New Roman"/>
              </a:rPr>
              <a:t>-1</a:t>
            </a:r>
            <a:r>
              <a:rPr sz="2000" spc="-25" dirty="0">
                <a:latin typeface="Times New Roman"/>
                <a:cs typeface="Times New Roman"/>
              </a:rPr>
              <a:t> </a:t>
            </a:r>
            <a:r>
              <a:rPr sz="2000" dirty="0">
                <a:latin typeface="Times New Roman"/>
                <a:cs typeface="Times New Roman"/>
              </a:rPr>
              <a:t>values</a:t>
            </a:r>
            <a:r>
              <a:rPr sz="2000" spc="-30" dirty="0">
                <a:latin typeface="Times New Roman"/>
                <a:cs typeface="Times New Roman"/>
              </a:rPr>
              <a:t> </a:t>
            </a:r>
            <a:r>
              <a:rPr sz="2000" dirty="0">
                <a:latin typeface="Times New Roman"/>
                <a:cs typeface="Times New Roman"/>
              </a:rPr>
              <a:t>which</a:t>
            </a:r>
            <a:r>
              <a:rPr sz="2000" spc="-25"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NaN</a:t>
            </a:r>
            <a:r>
              <a:rPr sz="2000" spc="-10" dirty="0">
                <a:latin typeface="Times New Roman"/>
                <a:cs typeface="Times New Roman"/>
              </a:rPr>
              <a:t> </a:t>
            </a:r>
            <a:r>
              <a:rPr sz="2000" dirty="0">
                <a:latin typeface="Times New Roman"/>
                <a:cs typeface="Times New Roman"/>
              </a:rPr>
              <a:t>equivalents.</a:t>
            </a:r>
            <a:r>
              <a:rPr sz="2000" spc="-40" dirty="0">
                <a:latin typeface="Times New Roman"/>
                <a:cs typeface="Times New Roman"/>
              </a:rPr>
              <a:t> </a:t>
            </a:r>
            <a:r>
              <a:rPr sz="2000" dirty="0">
                <a:latin typeface="Times New Roman"/>
                <a:cs typeface="Times New Roman"/>
              </a:rPr>
              <a:t>Replaced</a:t>
            </a:r>
            <a:r>
              <a:rPr sz="2000" spc="-30"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most</a:t>
            </a:r>
            <a:r>
              <a:rPr sz="2000" spc="-20" dirty="0">
                <a:latin typeface="Times New Roman"/>
                <a:cs typeface="Times New Roman"/>
              </a:rPr>
              <a:t> </a:t>
            </a:r>
            <a:r>
              <a:rPr sz="2000" dirty="0">
                <a:latin typeface="Times New Roman"/>
                <a:cs typeface="Times New Roman"/>
              </a:rPr>
              <a:t>frequent</a:t>
            </a:r>
            <a:r>
              <a:rPr sz="2000" spc="-45" dirty="0">
                <a:latin typeface="Times New Roman"/>
                <a:cs typeface="Times New Roman"/>
              </a:rPr>
              <a:t> </a:t>
            </a:r>
            <a:r>
              <a:rPr sz="2000" spc="-20" dirty="0">
                <a:latin typeface="Times New Roman"/>
                <a:cs typeface="Times New Roman"/>
              </a:rPr>
              <a:t>city</a:t>
            </a:r>
            <a:endParaRPr sz="2000">
              <a:latin typeface="Times New Roman"/>
              <a:cs typeface="Times New Roman"/>
            </a:endParaRPr>
          </a:p>
          <a:p>
            <a:pPr marL="240665">
              <a:lnSpc>
                <a:spcPts val="2280"/>
              </a:lnSpc>
            </a:pPr>
            <a:r>
              <a:rPr sz="2000" dirty="0">
                <a:latin typeface="Times New Roman"/>
                <a:cs typeface="Times New Roman"/>
              </a:rPr>
              <a:t>names</a:t>
            </a:r>
            <a:r>
              <a:rPr sz="2000" spc="-10" dirty="0">
                <a:latin typeface="Times New Roman"/>
                <a:cs typeface="Times New Roman"/>
              </a:rPr>
              <a:t> </a:t>
            </a:r>
            <a:r>
              <a:rPr sz="2000" dirty="0">
                <a:latin typeface="Times New Roman"/>
                <a:cs typeface="Times New Roman"/>
              </a:rPr>
              <a:t>based</a:t>
            </a:r>
            <a:r>
              <a:rPr sz="2000" spc="-45" dirty="0">
                <a:latin typeface="Times New Roman"/>
                <a:cs typeface="Times New Roman"/>
              </a:rPr>
              <a:t> </a:t>
            </a:r>
            <a:r>
              <a:rPr sz="2000" dirty="0">
                <a:latin typeface="Times New Roman"/>
                <a:cs typeface="Times New Roman"/>
              </a:rPr>
              <a:t>different</a:t>
            </a:r>
            <a:r>
              <a:rPr sz="2000" spc="-55" dirty="0">
                <a:latin typeface="Times New Roman"/>
                <a:cs typeface="Times New Roman"/>
              </a:rPr>
              <a:t> </a:t>
            </a:r>
            <a:r>
              <a:rPr sz="2000" dirty="0">
                <a:latin typeface="Times New Roman"/>
                <a:cs typeface="Times New Roman"/>
              </a:rPr>
              <a:t>columns</a:t>
            </a:r>
            <a:r>
              <a:rPr sz="2000" spc="-3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checking</a:t>
            </a:r>
            <a:r>
              <a:rPr sz="2000" spc="-50" dirty="0">
                <a:latin typeface="Times New Roman"/>
                <a:cs typeface="Times New Roman"/>
              </a:rPr>
              <a:t> </a:t>
            </a:r>
            <a:r>
              <a:rPr sz="2000" dirty="0">
                <a:latin typeface="Times New Roman"/>
                <a:cs typeface="Times New Roman"/>
              </a:rPr>
              <a:t>spellings</a:t>
            </a:r>
            <a:r>
              <a:rPr sz="2000" spc="-35"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city</a:t>
            </a:r>
            <a:r>
              <a:rPr sz="2000" spc="-30" dirty="0">
                <a:latin typeface="Times New Roman"/>
                <a:cs typeface="Times New Roman"/>
              </a:rPr>
              <a:t> </a:t>
            </a:r>
            <a:r>
              <a:rPr sz="2000" spc="-10" dirty="0">
                <a:latin typeface="Times New Roman"/>
                <a:cs typeface="Times New Roman"/>
              </a:rPr>
              <a:t>names.</a:t>
            </a:r>
            <a:endParaRPr sz="2000">
              <a:latin typeface="Times New Roman"/>
              <a:cs typeface="Times New Roman"/>
            </a:endParaRPr>
          </a:p>
          <a:p>
            <a:pPr marL="240665" marR="72390" indent="-228600">
              <a:lnSpc>
                <a:spcPts val="2160"/>
              </a:lnSpc>
              <a:spcBef>
                <a:spcPts val="1030"/>
              </a:spcBef>
              <a:buSzPct val="80000"/>
              <a:buAutoNum type="arabicPeriod" startAt="3"/>
              <a:tabLst>
                <a:tab pos="240665" algn="l"/>
              </a:tabLst>
            </a:pPr>
            <a:r>
              <a:rPr sz="2000" dirty="0">
                <a:latin typeface="Times New Roman"/>
                <a:cs typeface="Times New Roman"/>
              </a:rPr>
              <a:t>10</a:t>
            </a:r>
            <a:r>
              <a:rPr sz="2000" spc="-20" dirty="0">
                <a:latin typeface="Times New Roman"/>
                <a:cs typeface="Times New Roman"/>
              </a:rPr>
              <a:t> </a:t>
            </a:r>
            <a:r>
              <a:rPr sz="2000" dirty="0">
                <a:latin typeface="Times New Roman"/>
                <a:cs typeface="Times New Roman"/>
              </a:rPr>
              <a:t>board</a:t>
            </a:r>
            <a:r>
              <a:rPr sz="2000" spc="-3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12</a:t>
            </a:r>
            <a:r>
              <a:rPr sz="2000" spc="-5" dirty="0">
                <a:latin typeface="Times New Roman"/>
                <a:cs typeface="Times New Roman"/>
              </a:rPr>
              <a:t> </a:t>
            </a:r>
            <a:r>
              <a:rPr sz="2000" dirty="0">
                <a:latin typeface="Times New Roman"/>
                <a:cs typeface="Times New Roman"/>
              </a:rPr>
              <a:t>board</a:t>
            </a:r>
            <a:r>
              <a:rPr sz="2000" spc="-35" dirty="0">
                <a:latin typeface="Times New Roman"/>
                <a:cs typeface="Times New Roman"/>
              </a:rPr>
              <a:t> </a:t>
            </a:r>
            <a:r>
              <a:rPr sz="2000" dirty="0">
                <a:latin typeface="Times New Roman"/>
                <a:cs typeface="Times New Roman"/>
              </a:rPr>
              <a:t>columns</a:t>
            </a:r>
            <a:r>
              <a:rPr sz="2000" spc="-20" dirty="0">
                <a:latin typeface="Times New Roman"/>
                <a:cs typeface="Times New Roman"/>
              </a:rPr>
              <a:t> </a:t>
            </a:r>
            <a:r>
              <a:rPr sz="2000" dirty="0">
                <a:latin typeface="Times New Roman"/>
                <a:cs typeface="Times New Roman"/>
              </a:rPr>
              <a:t>contain</a:t>
            </a:r>
            <a:r>
              <a:rPr sz="2000" spc="-45" dirty="0">
                <a:latin typeface="Times New Roman"/>
                <a:cs typeface="Times New Roman"/>
              </a:rPr>
              <a:t> </a:t>
            </a:r>
            <a:r>
              <a:rPr sz="2000" dirty="0">
                <a:latin typeface="Times New Roman"/>
                <a:cs typeface="Times New Roman"/>
              </a:rPr>
              <a:t>0</a:t>
            </a:r>
            <a:r>
              <a:rPr sz="2000" spc="-5" dirty="0">
                <a:latin typeface="Times New Roman"/>
                <a:cs typeface="Times New Roman"/>
              </a:rPr>
              <a:t> </a:t>
            </a:r>
            <a:r>
              <a:rPr sz="2000" dirty="0">
                <a:latin typeface="Times New Roman"/>
                <a:cs typeface="Times New Roman"/>
              </a:rPr>
              <a:t>value</a:t>
            </a:r>
            <a:r>
              <a:rPr sz="2000" spc="-25" dirty="0">
                <a:latin typeface="Times New Roman"/>
                <a:cs typeface="Times New Roman"/>
              </a:rPr>
              <a:t> </a:t>
            </a:r>
            <a:r>
              <a:rPr sz="2000" dirty="0">
                <a:latin typeface="Times New Roman"/>
                <a:cs typeface="Times New Roman"/>
              </a:rPr>
              <a:t>which</a:t>
            </a:r>
            <a:r>
              <a:rPr sz="2000" spc="-20" dirty="0">
                <a:latin typeface="Times New Roman"/>
                <a:cs typeface="Times New Roman"/>
              </a:rPr>
              <a:t> </a:t>
            </a:r>
            <a:r>
              <a:rPr sz="2000" dirty="0">
                <a:latin typeface="Times New Roman"/>
                <a:cs typeface="Times New Roman"/>
              </a:rPr>
              <a:t>is</a:t>
            </a:r>
            <a:r>
              <a:rPr sz="2000" spc="-20" dirty="0">
                <a:latin typeface="Times New Roman"/>
                <a:cs typeface="Times New Roman"/>
              </a:rPr>
              <a:t> </a:t>
            </a:r>
            <a:r>
              <a:rPr sz="2000" dirty="0">
                <a:latin typeface="Times New Roman"/>
                <a:cs typeface="Times New Roman"/>
              </a:rPr>
              <a:t>missing</a:t>
            </a:r>
            <a:r>
              <a:rPr sz="2000" spc="-10" dirty="0">
                <a:latin typeface="Times New Roman"/>
                <a:cs typeface="Times New Roman"/>
              </a:rPr>
              <a:t> </a:t>
            </a:r>
            <a:r>
              <a:rPr sz="2000" dirty="0">
                <a:latin typeface="Times New Roman"/>
                <a:cs typeface="Times New Roman"/>
              </a:rPr>
              <a:t>value.</a:t>
            </a:r>
            <a:r>
              <a:rPr sz="2000" spc="-35" dirty="0">
                <a:latin typeface="Times New Roman"/>
                <a:cs typeface="Times New Roman"/>
              </a:rPr>
              <a:t> </a:t>
            </a:r>
            <a:r>
              <a:rPr sz="2000" dirty="0">
                <a:latin typeface="Times New Roman"/>
                <a:cs typeface="Times New Roman"/>
              </a:rPr>
              <a:t>Filled</a:t>
            </a:r>
            <a:r>
              <a:rPr sz="2000" spc="-20"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mean</a:t>
            </a:r>
            <a:r>
              <a:rPr sz="2000" spc="-5" dirty="0">
                <a:latin typeface="Times New Roman"/>
                <a:cs typeface="Times New Roman"/>
              </a:rPr>
              <a:t> </a:t>
            </a:r>
            <a:r>
              <a:rPr sz="2000" dirty="0">
                <a:latin typeface="Times New Roman"/>
                <a:cs typeface="Times New Roman"/>
              </a:rPr>
              <a:t>of</a:t>
            </a:r>
            <a:r>
              <a:rPr sz="2000" spc="-20" dirty="0">
                <a:latin typeface="Times New Roman"/>
                <a:cs typeface="Times New Roman"/>
              </a:rPr>
              <a:t> that </a:t>
            </a:r>
            <a:r>
              <a:rPr sz="2000" dirty="0">
                <a:latin typeface="Times New Roman"/>
                <a:cs typeface="Times New Roman"/>
              </a:rPr>
              <a:t>specific</a:t>
            </a:r>
            <a:r>
              <a:rPr sz="2000" spc="-50" dirty="0">
                <a:latin typeface="Times New Roman"/>
                <a:cs typeface="Times New Roman"/>
              </a:rPr>
              <a:t> </a:t>
            </a:r>
            <a:r>
              <a:rPr sz="2000" spc="-10" dirty="0">
                <a:latin typeface="Times New Roman"/>
                <a:cs typeface="Times New Roman"/>
              </a:rPr>
              <a:t>column.</a:t>
            </a:r>
            <a:endParaRPr sz="2000">
              <a:latin typeface="Times New Roman"/>
              <a:cs typeface="Times New Roman"/>
            </a:endParaRPr>
          </a:p>
          <a:p>
            <a:pPr marL="240665" indent="-227965">
              <a:lnSpc>
                <a:spcPct val="100000"/>
              </a:lnSpc>
              <a:spcBef>
                <a:spcPts val="725"/>
              </a:spcBef>
              <a:buSzPct val="80000"/>
              <a:buAutoNum type="arabicPeriod" startAt="3"/>
              <a:tabLst>
                <a:tab pos="240665" algn="l"/>
              </a:tabLst>
            </a:pPr>
            <a:r>
              <a:rPr sz="2000" dirty="0">
                <a:latin typeface="Times New Roman"/>
                <a:cs typeface="Times New Roman"/>
              </a:rPr>
              <a:t>Dropped</a:t>
            </a:r>
            <a:r>
              <a:rPr sz="2000" spc="-4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columns</a:t>
            </a:r>
            <a:r>
              <a:rPr sz="2000" spc="-10"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having</a:t>
            </a:r>
            <a:r>
              <a:rPr sz="2000" spc="-30" dirty="0">
                <a:latin typeface="Times New Roman"/>
                <a:cs typeface="Times New Roman"/>
              </a:rPr>
              <a:t> </a:t>
            </a:r>
            <a:r>
              <a:rPr sz="2000" dirty="0">
                <a:latin typeface="Times New Roman"/>
                <a:cs typeface="Times New Roman"/>
              </a:rPr>
              <a:t>more</a:t>
            </a:r>
            <a:r>
              <a:rPr sz="2000" spc="-10" dirty="0">
                <a:latin typeface="Times New Roman"/>
                <a:cs typeface="Times New Roman"/>
              </a:rPr>
              <a:t> </a:t>
            </a:r>
            <a:r>
              <a:rPr sz="2000" dirty="0">
                <a:latin typeface="Times New Roman"/>
                <a:cs typeface="Times New Roman"/>
              </a:rPr>
              <a:t>80%</a:t>
            </a:r>
            <a:r>
              <a:rPr sz="2000" spc="-25"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null</a:t>
            </a:r>
            <a:r>
              <a:rPr sz="2000" spc="-30" dirty="0">
                <a:latin typeface="Times New Roman"/>
                <a:cs typeface="Times New Roman"/>
              </a:rPr>
              <a:t> </a:t>
            </a:r>
            <a:r>
              <a:rPr sz="2000" spc="-10" dirty="0">
                <a:latin typeface="Times New Roman"/>
                <a:cs typeface="Times New Roman"/>
              </a:rPr>
              <a:t>values.</a:t>
            </a:r>
            <a:endParaRPr sz="2000">
              <a:latin typeface="Times New Roman"/>
              <a:cs typeface="Times New Roman"/>
            </a:endParaRPr>
          </a:p>
          <a:p>
            <a:pPr marL="240029" indent="-227329">
              <a:lnSpc>
                <a:spcPct val="100000"/>
              </a:lnSpc>
              <a:spcBef>
                <a:spcPts val="765"/>
              </a:spcBef>
              <a:buSzPct val="80000"/>
              <a:buAutoNum type="arabicPeriod" startAt="3"/>
              <a:tabLst>
                <a:tab pos="240029" algn="l"/>
              </a:tabLst>
            </a:pPr>
            <a:r>
              <a:rPr sz="2000" dirty="0">
                <a:latin typeface="Times New Roman"/>
                <a:cs typeface="Times New Roman"/>
              </a:rPr>
              <a:t>Collapsed</a:t>
            </a:r>
            <a:r>
              <a:rPr sz="2000" spc="-4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mapping</a:t>
            </a:r>
            <a:r>
              <a:rPr sz="2000" spc="-30" dirty="0">
                <a:latin typeface="Times New Roman"/>
                <a:cs typeface="Times New Roman"/>
              </a:rPr>
              <a:t>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categorical</a:t>
            </a:r>
            <a:r>
              <a:rPr sz="2000" spc="-50" dirty="0">
                <a:latin typeface="Times New Roman"/>
                <a:cs typeface="Times New Roman"/>
              </a:rPr>
              <a:t> </a:t>
            </a:r>
            <a:r>
              <a:rPr sz="2000" dirty="0">
                <a:latin typeface="Times New Roman"/>
                <a:cs typeface="Times New Roman"/>
              </a:rPr>
              <a:t>columns</a:t>
            </a:r>
            <a:r>
              <a:rPr sz="2000" spc="-35" dirty="0">
                <a:latin typeface="Times New Roman"/>
                <a:cs typeface="Times New Roman"/>
              </a:rPr>
              <a:t> </a:t>
            </a:r>
            <a:r>
              <a:rPr sz="2000" dirty="0">
                <a:latin typeface="Times New Roman"/>
                <a:cs typeface="Times New Roman"/>
              </a:rPr>
              <a:t>with</a:t>
            </a:r>
            <a:r>
              <a:rPr sz="2000" spc="-10" dirty="0">
                <a:latin typeface="Times New Roman"/>
                <a:cs typeface="Times New Roman"/>
              </a:rPr>
              <a:t> </a:t>
            </a:r>
            <a:r>
              <a:rPr sz="2000" dirty="0">
                <a:latin typeface="Times New Roman"/>
                <a:cs typeface="Times New Roman"/>
              </a:rPr>
              <a:t>specific</a:t>
            </a:r>
            <a:r>
              <a:rPr sz="2000" spc="-50" dirty="0">
                <a:latin typeface="Times New Roman"/>
                <a:cs typeface="Times New Roman"/>
              </a:rPr>
              <a:t> </a:t>
            </a:r>
            <a:r>
              <a:rPr sz="2000" spc="-10" dirty="0">
                <a:latin typeface="Times New Roman"/>
                <a:cs typeface="Times New Roman"/>
              </a:rPr>
              <a:t>values.</a:t>
            </a:r>
            <a:endParaRPr sz="2000">
              <a:latin typeface="Times New Roman"/>
              <a:cs typeface="Times New Roman"/>
            </a:endParaRPr>
          </a:p>
          <a:p>
            <a:pPr marL="240665" indent="-227965">
              <a:lnSpc>
                <a:spcPct val="100000"/>
              </a:lnSpc>
              <a:spcBef>
                <a:spcPts val="760"/>
              </a:spcBef>
              <a:buSzPct val="80000"/>
              <a:buAutoNum type="arabicPeriod" startAt="3"/>
              <a:tabLst>
                <a:tab pos="240665" algn="l"/>
              </a:tabLst>
            </a:pPr>
            <a:r>
              <a:rPr sz="2000" dirty="0">
                <a:latin typeface="Times New Roman"/>
                <a:cs typeface="Times New Roman"/>
              </a:rPr>
              <a:t>Performed</a:t>
            </a:r>
            <a:r>
              <a:rPr sz="2000" spc="-35" dirty="0">
                <a:latin typeface="Times New Roman"/>
                <a:cs typeface="Times New Roman"/>
              </a:rPr>
              <a:t> </a:t>
            </a:r>
            <a:r>
              <a:rPr sz="2000" dirty="0">
                <a:latin typeface="Times New Roman"/>
                <a:cs typeface="Times New Roman"/>
              </a:rPr>
              <a:t>Feature</a:t>
            </a:r>
            <a:r>
              <a:rPr sz="2000" spc="-40" dirty="0">
                <a:latin typeface="Times New Roman"/>
                <a:cs typeface="Times New Roman"/>
              </a:rPr>
              <a:t> </a:t>
            </a:r>
            <a:r>
              <a:rPr sz="2000" dirty="0">
                <a:latin typeface="Times New Roman"/>
                <a:cs typeface="Times New Roman"/>
              </a:rPr>
              <a:t>Engineering</a:t>
            </a:r>
            <a:r>
              <a:rPr sz="2000" spc="-4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created</a:t>
            </a:r>
            <a:r>
              <a:rPr sz="2000" spc="-20" dirty="0">
                <a:latin typeface="Times New Roman"/>
                <a:cs typeface="Times New Roman"/>
              </a:rPr>
              <a:t> </a:t>
            </a:r>
            <a:r>
              <a:rPr sz="2000" dirty="0">
                <a:latin typeface="Times New Roman"/>
                <a:cs typeface="Times New Roman"/>
              </a:rPr>
              <a:t>new</a:t>
            </a:r>
            <a:r>
              <a:rPr sz="2000" spc="-5" dirty="0">
                <a:latin typeface="Times New Roman"/>
                <a:cs typeface="Times New Roman"/>
              </a:rPr>
              <a:t> </a:t>
            </a:r>
            <a:r>
              <a:rPr sz="2000" dirty="0">
                <a:latin typeface="Times New Roman"/>
                <a:cs typeface="Times New Roman"/>
              </a:rPr>
              <a:t>columns</a:t>
            </a:r>
            <a:r>
              <a:rPr sz="2000" spc="-20" dirty="0">
                <a:latin typeface="Times New Roman"/>
                <a:cs typeface="Times New Roman"/>
              </a:rPr>
              <a:t> </a:t>
            </a:r>
            <a:r>
              <a:rPr sz="2000" dirty="0">
                <a:latin typeface="Times New Roman"/>
                <a:cs typeface="Times New Roman"/>
              </a:rPr>
              <a:t>from</a:t>
            </a:r>
            <a:r>
              <a:rPr sz="2000" spc="-4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existing</a:t>
            </a:r>
            <a:r>
              <a:rPr sz="2000" spc="-25" dirty="0">
                <a:latin typeface="Times New Roman"/>
                <a:cs typeface="Times New Roman"/>
              </a:rPr>
              <a:t> </a:t>
            </a:r>
            <a:r>
              <a:rPr sz="2000" spc="-10" dirty="0">
                <a:latin typeface="Times New Roman"/>
                <a:cs typeface="Times New Roman"/>
              </a:rPr>
              <a:t>data.</a:t>
            </a:r>
            <a:endParaRPr sz="2000">
              <a:latin typeface="Times New Roman"/>
              <a:cs typeface="Times New Roman"/>
            </a:endParaRPr>
          </a:p>
          <a:p>
            <a:pPr marL="240665" indent="-227965">
              <a:lnSpc>
                <a:spcPct val="100000"/>
              </a:lnSpc>
              <a:spcBef>
                <a:spcPts val="755"/>
              </a:spcBef>
              <a:buSzPct val="80000"/>
              <a:buAutoNum type="arabicPeriod" startAt="3"/>
              <a:tabLst>
                <a:tab pos="240665" algn="l"/>
              </a:tabLst>
            </a:pPr>
            <a:r>
              <a:rPr sz="2000" dirty="0">
                <a:latin typeface="Times New Roman"/>
                <a:cs typeface="Times New Roman"/>
              </a:rPr>
              <a:t>Performed</a:t>
            </a:r>
            <a:r>
              <a:rPr sz="2000" spc="-45" dirty="0">
                <a:latin typeface="Times New Roman"/>
                <a:cs typeface="Times New Roman"/>
              </a:rPr>
              <a:t> </a:t>
            </a:r>
            <a:r>
              <a:rPr sz="2000" dirty="0">
                <a:latin typeface="Times New Roman"/>
                <a:cs typeface="Times New Roman"/>
              </a:rPr>
              <a:t>Statistical</a:t>
            </a:r>
            <a:r>
              <a:rPr sz="2000" spc="-45" dirty="0">
                <a:latin typeface="Times New Roman"/>
                <a:cs typeface="Times New Roman"/>
              </a:rPr>
              <a:t> </a:t>
            </a:r>
            <a:r>
              <a:rPr sz="2000" dirty="0">
                <a:latin typeface="Times New Roman"/>
                <a:cs typeface="Times New Roman"/>
              </a:rPr>
              <a:t>Analysis</a:t>
            </a:r>
            <a:r>
              <a:rPr sz="2000" spc="-35" dirty="0">
                <a:latin typeface="Times New Roman"/>
                <a:cs typeface="Times New Roman"/>
              </a:rPr>
              <a:t> </a:t>
            </a:r>
            <a:r>
              <a:rPr sz="2000" dirty="0">
                <a:latin typeface="Times New Roman"/>
                <a:cs typeface="Times New Roman"/>
              </a:rPr>
              <a:t>using</a:t>
            </a:r>
            <a:r>
              <a:rPr sz="2000" spc="-45" dirty="0">
                <a:latin typeface="Times New Roman"/>
                <a:cs typeface="Times New Roman"/>
              </a:rPr>
              <a:t> </a:t>
            </a:r>
            <a:r>
              <a:rPr sz="2000" dirty="0">
                <a:latin typeface="Times New Roman"/>
                <a:cs typeface="Times New Roman"/>
              </a:rPr>
              <a:t>CDF</a:t>
            </a:r>
            <a:r>
              <a:rPr sz="2000" spc="-20"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plotted</a:t>
            </a:r>
            <a:r>
              <a:rPr sz="2000" spc="-45"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10" dirty="0">
                <a:latin typeface="Times New Roman"/>
                <a:cs typeface="Times New Roman"/>
              </a:rPr>
              <a:t>graphs.</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53FEF1-4715-D803-DC99-02257FB0EC46}"/>
              </a:ext>
            </a:extLst>
          </p:cNvPr>
          <p:cNvSpPr txBox="1"/>
          <p:nvPr/>
        </p:nvSpPr>
        <p:spPr>
          <a:xfrm>
            <a:off x="228600" y="224444"/>
            <a:ext cx="10744200" cy="1138773"/>
          </a:xfrm>
          <a:prstGeom prst="rect">
            <a:avLst/>
          </a:prstGeom>
          <a:noFill/>
        </p:spPr>
        <p:txBody>
          <a:bodyPr wrap="square" rtlCol="0">
            <a:spAutoFit/>
          </a:bodyPr>
          <a:lstStyle/>
          <a:p>
            <a:r>
              <a:rPr lang="en-IN" sz="2400" b="1" dirty="0"/>
              <a:t>Data Cleaning :-</a:t>
            </a:r>
          </a:p>
          <a:p>
            <a:endParaRPr lang="en-IN" sz="2400" b="1" dirty="0"/>
          </a:p>
          <a:p>
            <a:r>
              <a:rPr lang="en-IN" sz="2000" dirty="0"/>
              <a:t>We deleted the Un wanted Columns Unnamed, </a:t>
            </a:r>
            <a:r>
              <a:rPr lang="en-IN" sz="2000" dirty="0" err="1"/>
              <a:t>CollegeID</a:t>
            </a:r>
            <a:r>
              <a:rPr lang="en-IN" sz="2000" dirty="0"/>
              <a:t>, College </a:t>
            </a:r>
            <a:r>
              <a:rPr lang="en-IN" sz="2000" dirty="0" err="1"/>
              <a:t>cityID</a:t>
            </a:r>
            <a:endParaRPr lang="en-IN" sz="2000" dirty="0"/>
          </a:p>
        </p:txBody>
      </p:sp>
      <p:pic>
        <p:nvPicPr>
          <p:cNvPr id="5" name="Picture 4">
            <a:extLst>
              <a:ext uri="{FF2B5EF4-FFF2-40B4-BE49-F238E27FC236}">
                <a16:creationId xmlns:a16="http://schemas.microsoft.com/office/drawing/2014/main" id="{F78B51FA-1E44-77F4-8B40-E3778641F2EB}"/>
              </a:ext>
            </a:extLst>
          </p:cNvPr>
          <p:cNvPicPr>
            <a:picLocks noChangeAspect="1"/>
          </p:cNvPicPr>
          <p:nvPr/>
        </p:nvPicPr>
        <p:blipFill>
          <a:blip r:embed="rId2"/>
          <a:stretch>
            <a:fillRect/>
          </a:stretch>
        </p:blipFill>
        <p:spPr>
          <a:xfrm>
            <a:off x="228600" y="1600200"/>
            <a:ext cx="10972800" cy="4582164"/>
          </a:xfrm>
          <a:prstGeom prst="rect">
            <a:avLst/>
          </a:prstGeom>
        </p:spPr>
      </p:pic>
    </p:spTree>
    <p:extLst>
      <p:ext uri="{BB962C8B-B14F-4D97-AF65-F5344CB8AC3E}">
        <p14:creationId xmlns:p14="http://schemas.microsoft.com/office/powerpoint/2010/main" val="320452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28600"/>
            <a:ext cx="5493385" cy="848994"/>
          </a:xfrm>
          <a:prstGeom prst="rect">
            <a:avLst/>
          </a:prstGeom>
        </p:spPr>
        <p:txBody>
          <a:bodyPr vert="horz" wrap="square" lIns="0" tIns="12700" rIns="0" bIns="0" rtlCol="0">
            <a:spAutoFit/>
          </a:bodyPr>
          <a:lstStyle/>
          <a:p>
            <a:pPr marL="12700">
              <a:lnSpc>
                <a:spcPct val="100000"/>
              </a:lnSpc>
              <a:spcBef>
                <a:spcPts val="100"/>
              </a:spcBef>
            </a:pPr>
            <a:r>
              <a:rPr sz="5400" dirty="0"/>
              <a:t>Univariate</a:t>
            </a:r>
            <a:r>
              <a:rPr sz="5400" spc="-45" dirty="0"/>
              <a:t> </a:t>
            </a:r>
            <a:r>
              <a:rPr sz="5400" spc="-10" dirty="0"/>
              <a:t>Analysis</a:t>
            </a:r>
            <a:endParaRPr sz="5400" dirty="0"/>
          </a:p>
        </p:txBody>
      </p:sp>
      <p:sp>
        <p:nvSpPr>
          <p:cNvPr id="4" name="TextBox 3">
            <a:extLst>
              <a:ext uri="{FF2B5EF4-FFF2-40B4-BE49-F238E27FC236}">
                <a16:creationId xmlns:a16="http://schemas.microsoft.com/office/drawing/2014/main" id="{3C3EA633-CAEC-15C7-DE86-DF342A9CB43C}"/>
              </a:ext>
            </a:extLst>
          </p:cNvPr>
          <p:cNvSpPr txBox="1"/>
          <p:nvPr/>
        </p:nvSpPr>
        <p:spPr>
          <a:xfrm>
            <a:off x="457200" y="1177781"/>
            <a:ext cx="96774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Univariant Analysis means analysis of single variable. Here we used </a:t>
            </a:r>
          </a:p>
          <a:p>
            <a:endParaRPr lang="en-IN" dirty="0"/>
          </a:p>
          <a:p>
            <a:r>
              <a:rPr lang="en-IN" dirty="0"/>
              <a:t>1 . Histogram</a:t>
            </a:r>
          </a:p>
          <a:p>
            <a:r>
              <a:rPr lang="en-IN" dirty="0"/>
              <a:t>2. Count Plot</a:t>
            </a:r>
          </a:p>
          <a:p>
            <a:pPr marL="342900" indent="-342900">
              <a:buAutoNum type="arabicPeriod" startAt="3"/>
            </a:pPr>
            <a:r>
              <a:rPr lang="en-IN" dirty="0"/>
              <a:t>QQ Plot</a:t>
            </a:r>
          </a:p>
          <a:p>
            <a:pPr marL="342900" indent="-342900">
              <a:buAutoNum type="arabicPeriod" startAt="3"/>
            </a:pPr>
            <a:r>
              <a:rPr lang="en-IN" dirty="0"/>
              <a:t>Bar Plot</a:t>
            </a:r>
          </a:p>
          <a:p>
            <a:pPr marL="342900" indent="-342900">
              <a:buAutoNum type="arabicPeriod" startAt="3"/>
            </a:pPr>
            <a:r>
              <a:rPr lang="en-IN" dirty="0"/>
              <a:t>Pie Chart</a:t>
            </a:r>
          </a:p>
          <a:p>
            <a:pPr marL="342900" indent="-342900">
              <a:buAutoNum type="arabicPeriod" startAt="3"/>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884</Words>
  <Application>Microsoft Office PowerPoint</Application>
  <PresentationFormat>Widescreen</PresentationFormat>
  <Paragraphs>112</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MT</vt:lpstr>
      <vt:lpstr>Calibri</vt:lpstr>
      <vt:lpstr>Helvetica Neue</vt:lpstr>
      <vt:lpstr>Palatino Linotype</vt:lpstr>
      <vt:lpstr>Roboto</vt:lpstr>
      <vt:lpstr>Tahoma</vt:lpstr>
      <vt:lpstr>Times New Roman</vt:lpstr>
      <vt:lpstr>Wingdings</vt:lpstr>
      <vt:lpstr>Office Theme</vt:lpstr>
      <vt:lpstr>Exploratory Data Analysis On AMCAT Dataset</vt:lpstr>
      <vt:lpstr>About me</vt:lpstr>
      <vt:lpstr>Objective:</vt:lpstr>
      <vt:lpstr>Data Description: 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vt:lpstr>
      <vt:lpstr>PowerPoint Presentation</vt:lpstr>
      <vt:lpstr>Information of Dataset</vt:lpstr>
      <vt:lpstr>Data Cleaning and Manipulation:</vt:lpstr>
      <vt:lpstr>PowerPoint Presentation</vt:lpstr>
      <vt:lpstr>Univariate Analysis</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alekhya vankayala</cp:lastModifiedBy>
  <cp:revision>2</cp:revision>
  <dcterms:created xsi:type="dcterms:W3CDTF">2024-02-23T05:53:52Z</dcterms:created>
  <dcterms:modified xsi:type="dcterms:W3CDTF">2024-02-23T07:32:03Z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2024-02-23T00:00:00Z</vt:filetime>
  </property>
  <property fmtid="{D5CDD505-2E9C-101B-9397-08002B2CF9AE}" pid="3" name="Creator">
    <vt:lpwstr>Microsoft® PowerPoint® 2019</vt:lpwstr>
  </property>
  <property fmtid="{D5CDD505-2E9C-101B-9397-08002B2CF9AE}" pid="4" name="LastSaved">
    <vt:filetime>2024-02-23T00:00:00Z</vt:filetime>
  </property>
  <property fmtid="{D5CDD505-2E9C-101B-9397-08002B2CF9AE}" pid="5" name="Producer">
    <vt:lpwstr>Microsoft® PowerPoint® 2019</vt:lpwstr>
  </property>
</Properties>
</file>