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2"/>
  </p:notesMasterIdLst>
  <p:sldIdLst>
    <p:sldId id="256" r:id="rId2"/>
    <p:sldId id="257" r:id="rId3"/>
    <p:sldId id="260" r:id="rId4"/>
    <p:sldId id="261" r:id="rId5"/>
    <p:sldId id="263" r:id="rId6"/>
    <p:sldId id="264" r:id="rId7"/>
    <p:sldId id="270" r:id="rId8"/>
    <p:sldId id="272" r:id="rId9"/>
    <p:sldId id="273" r:id="rId10"/>
    <p:sldId id="259" r:id="rId11"/>
  </p:sldIdLst>
  <p:sldSz cx="12192000" cy="6858000"/>
  <p:notesSz cx="6858000" cy="9144000"/>
  <p:embeddedFontLst>
    <p:embeddedFont>
      <p:font typeface="Arial Black" panose="020B0A04020102020204" pitchFamily="34" charset="0"/>
      <p:bold r:id="rId13"/>
    </p:embeddedFont>
    <p:embeddedFont>
      <p:font typeface="Bahnschrift SemiBold" panose="020B0502040204020203" pitchFamily="34" charset="0"/>
      <p:bold r:id="rId14"/>
    </p:embeddedFont>
    <p:embeddedFont>
      <p:font typeface="Lato Black" panose="020F0502020204030203" pitchFamily="34" charset="0"/>
      <p:bold r:id="rId15"/>
      <p:boldItalic r:id="rId16"/>
    </p:embeddedFont>
    <p:embeddedFont>
      <p:font typeface="Libre Baskerville" panose="02000000000000000000" pitchFamily="2" charset="0"/>
      <p:regular r:id="rId17"/>
      <p:bold r:id="rId18"/>
      <p: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DCDC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t>‹#›</a:t>
            </a:fld>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panose="020F0502020204030204"/>
              <a:buNone/>
            </a:pPr>
            <a:endParaRPr/>
          </a:p>
        </p:txBody>
      </p:sp>
      <p:sp>
        <p:nvSpPr>
          <p:cNvPr id="96" name="Google Shape;9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panose="020F0502020204030204"/>
              <a:buNone/>
            </a:pPr>
            <a:endParaRPr/>
          </a:p>
        </p:txBody>
      </p:sp>
      <p:sp>
        <p:nvSpPr>
          <p:cNvPr id="114" name="Google Shape;11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
        <p:cNvGrpSpPr/>
        <p:nvPr/>
      </p:nvGrpSpPr>
      <p:grpSpPr>
        <a:xfrm>
          <a:off x="0" y="0"/>
          <a:ext cx="0" cy="0"/>
          <a:chOff x="0" y="0"/>
          <a:chExt cx="0" cy="0"/>
        </a:xfrm>
      </p:grpSpPr>
      <p:sp>
        <p:nvSpPr>
          <p:cNvPr id="16" name="Google Shape;1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lang="en-IN"/>
          </a:p>
        </p:txBody>
      </p:sp>
      <p:pic>
        <p:nvPicPr>
          <p:cNvPr id="20" name="Google Shape;20;p7"/>
          <p:cNvPicPr preferRelativeResize="0"/>
          <p:nvPr/>
        </p:nvPicPr>
        <p:blipFill rotWithShape="1">
          <a:blip r:embed="rId2"/>
          <a:srcRect/>
          <a:stretch>
            <a:fillRect/>
          </a:stretch>
        </p:blipFill>
        <p:spPr>
          <a:xfrm>
            <a:off x="8814232" y="6184984"/>
            <a:ext cx="3225397" cy="67301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1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lang="en-IN"/>
          </a:p>
        </p:txBody>
      </p:sp>
      <p:pic>
        <p:nvPicPr>
          <p:cNvPr id="87" name="Google Shape;87;p16"/>
          <p:cNvPicPr preferRelativeResize="0"/>
          <p:nvPr/>
        </p:nvPicPr>
        <p:blipFill rotWithShape="1">
          <a:blip r:embed="rId2"/>
          <a:srcRect/>
          <a:stretch>
            <a:fillRect/>
          </a:stretch>
        </p:blipFill>
        <p:spPr>
          <a:xfrm>
            <a:off x="8814232" y="6184984"/>
            <a:ext cx="3225397" cy="673016"/>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0" name="Google Shape;90;p1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8"/>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panose="020F0502020204030204"/>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8"/>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4" name="Google Shape;24;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lang="en-IN"/>
          </a:p>
        </p:txBody>
      </p:sp>
      <p:pic>
        <p:nvPicPr>
          <p:cNvPr id="27" name="Google Shape;27;p8"/>
          <p:cNvPicPr preferRelativeResize="0"/>
          <p:nvPr/>
        </p:nvPicPr>
        <p:blipFill rotWithShape="1">
          <a:blip r:embed="rId2"/>
          <a:srcRect/>
          <a:stretch>
            <a:fillRect/>
          </a:stretch>
        </p:blipFill>
        <p:spPr>
          <a:xfrm>
            <a:off x="8814232" y="6184984"/>
            <a:ext cx="3225397" cy="67301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8"/>
        <p:cNvGrpSpPr/>
        <p:nvPr/>
      </p:nvGrpSpPr>
      <p:grpSpPr>
        <a:xfrm>
          <a:off x="0" y="0"/>
          <a:ext cx="0" cy="0"/>
          <a:chOff x="0" y="0"/>
          <a:chExt cx="0" cy="0"/>
        </a:xfrm>
      </p:grpSpPr>
      <p:sp>
        <p:nvSpPr>
          <p:cNvPr id="29" name="Google Shape;29;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lang="en-IN"/>
          </a:p>
        </p:txBody>
      </p:sp>
      <p:pic>
        <p:nvPicPr>
          <p:cNvPr id="32" name="Google Shape;32;p9"/>
          <p:cNvPicPr preferRelativeResize="0"/>
          <p:nvPr/>
        </p:nvPicPr>
        <p:blipFill rotWithShape="1">
          <a:blip r:embed="rId2"/>
          <a:srcRect/>
          <a:stretch>
            <a:fillRect/>
          </a:stretch>
        </p:blipFill>
        <p:spPr>
          <a:xfrm>
            <a:off x="8814232" y="6184984"/>
            <a:ext cx="3225397" cy="67301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3"/>
        <p:cNvGrpSpPr/>
        <p:nvPr/>
      </p:nvGrpSpPr>
      <p:grpSpPr>
        <a:xfrm>
          <a:off x="0" y="0"/>
          <a:ext cx="0" cy="0"/>
          <a:chOff x="0" y="0"/>
          <a:chExt cx="0" cy="0"/>
        </a:xfrm>
      </p:grpSpPr>
      <p:sp>
        <p:nvSpPr>
          <p:cNvPr id="34" name="Google Shape;34;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lang="en-IN"/>
          </a:p>
        </p:txBody>
      </p:sp>
      <p:pic>
        <p:nvPicPr>
          <p:cNvPr id="39" name="Google Shape;39;p10"/>
          <p:cNvPicPr preferRelativeResize="0"/>
          <p:nvPr/>
        </p:nvPicPr>
        <p:blipFill rotWithShape="1">
          <a:blip r:embed="rId2"/>
          <a:srcRect/>
          <a:stretch>
            <a:fillRect/>
          </a:stretch>
        </p:blipFill>
        <p:spPr>
          <a:xfrm>
            <a:off x="8814232" y="6184984"/>
            <a:ext cx="3225397" cy="67301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0"/>
        <p:cNvGrpSpPr/>
        <p:nvPr/>
      </p:nvGrpSpPr>
      <p:grpSpPr>
        <a:xfrm>
          <a:off x="0" y="0"/>
          <a:ext cx="0" cy="0"/>
          <a:chOff x="0" y="0"/>
          <a:chExt cx="0" cy="0"/>
        </a:xfrm>
      </p:grpSpPr>
      <p:sp>
        <p:nvSpPr>
          <p:cNvPr id="41" name="Google Shape;41;p1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panose="020F0502020204030204"/>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3" name="Google Shape;43;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lang="en-IN"/>
          </a:p>
        </p:txBody>
      </p:sp>
      <p:pic>
        <p:nvPicPr>
          <p:cNvPr id="46" name="Google Shape;46;p11"/>
          <p:cNvPicPr preferRelativeResize="0"/>
          <p:nvPr/>
        </p:nvPicPr>
        <p:blipFill rotWithShape="1">
          <a:blip r:embed="rId2"/>
          <a:srcRect/>
          <a:stretch>
            <a:fillRect/>
          </a:stretch>
        </p:blipFill>
        <p:spPr>
          <a:xfrm>
            <a:off x="8814232" y="6184984"/>
            <a:ext cx="3225397" cy="67301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7"/>
        <p:cNvGrpSpPr/>
        <p:nvPr/>
      </p:nvGrpSpPr>
      <p:grpSpPr>
        <a:xfrm>
          <a:off x="0" y="0"/>
          <a:ext cx="0" cy="0"/>
          <a:chOff x="0" y="0"/>
          <a:chExt cx="0" cy="0"/>
        </a:xfrm>
      </p:grpSpPr>
      <p:sp>
        <p:nvSpPr>
          <p:cNvPr id="48" name="Google Shape;48;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1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lang="en-IN"/>
          </a:p>
        </p:txBody>
      </p:sp>
      <p:pic>
        <p:nvPicPr>
          <p:cNvPr id="54" name="Google Shape;54;p12"/>
          <p:cNvPicPr preferRelativeResize="0"/>
          <p:nvPr/>
        </p:nvPicPr>
        <p:blipFill rotWithShape="1">
          <a:blip r:embed="rId2"/>
          <a:srcRect/>
          <a:stretch>
            <a:fillRect/>
          </a:stretch>
        </p:blipFill>
        <p:spPr>
          <a:xfrm>
            <a:off x="8814232" y="6184984"/>
            <a:ext cx="3225397" cy="67301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5"/>
        <p:cNvGrpSpPr/>
        <p:nvPr/>
      </p:nvGrpSpPr>
      <p:grpSpPr>
        <a:xfrm>
          <a:off x="0" y="0"/>
          <a:ext cx="0" cy="0"/>
          <a:chOff x="0" y="0"/>
          <a:chExt cx="0" cy="0"/>
        </a:xfrm>
      </p:grpSpPr>
      <p:sp>
        <p:nvSpPr>
          <p:cNvPr id="56" name="Google Shape;56;p1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1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8" name="Google Shape;58;p1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1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0" name="Google Shape;60;p1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lang="en-IN"/>
          </a:p>
        </p:txBody>
      </p:sp>
      <p:pic>
        <p:nvPicPr>
          <p:cNvPr id="64" name="Google Shape;64;p13"/>
          <p:cNvPicPr preferRelativeResize="0"/>
          <p:nvPr/>
        </p:nvPicPr>
        <p:blipFill rotWithShape="1">
          <a:blip r:embed="rId2"/>
          <a:srcRect/>
          <a:stretch>
            <a:fillRect/>
          </a:stretch>
        </p:blipFill>
        <p:spPr>
          <a:xfrm>
            <a:off x="8814232" y="6184984"/>
            <a:ext cx="3225397" cy="67301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panose="020F0502020204030204"/>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8" name="Google Shape;68;p1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lang="en-IN"/>
          </a:p>
        </p:txBody>
      </p:sp>
      <p:pic>
        <p:nvPicPr>
          <p:cNvPr id="72" name="Google Shape;72;p14"/>
          <p:cNvPicPr preferRelativeResize="0"/>
          <p:nvPr/>
        </p:nvPicPr>
        <p:blipFill rotWithShape="1">
          <a:blip r:embed="rId2"/>
          <a:srcRect/>
          <a:stretch>
            <a:fillRect/>
          </a:stretch>
        </p:blipFill>
        <p:spPr>
          <a:xfrm>
            <a:off x="8814232" y="6184984"/>
            <a:ext cx="3225397" cy="67301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panose="020F0502020204030204"/>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15"/>
          <p:cNvSpPr>
            <a:spLocks noGrp="1"/>
          </p:cNvSpPr>
          <p:nvPr>
            <p:ph type="pic" idx="2"/>
          </p:nvPr>
        </p:nvSpPr>
        <p:spPr>
          <a:xfrm>
            <a:off x="5183188" y="987425"/>
            <a:ext cx="6172200" cy="4873625"/>
          </a:xfrm>
          <a:prstGeom prst="rect">
            <a:avLst/>
          </a:prstGeom>
          <a:noFill/>
          <a:ln>
            <a:noFill/>
          </a:ln>
        </p:spPr>
      </p:sp>
      <p:sp>
        <p:nvSpPr>
          <p:cNvPr id="76" name="Google Shape;76;p1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7" name="Google Shape;77;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lang="en-IN"/>
          </a:p>
        </p:txBody>
      </p:sp>
      <p:pic>
        <p:nvPicPr>
          <p:cNvPr id="80" name="Google Shape;80;p15"/>
          <p:cNvPicPr preferRelativeResize="0"/>
          <p:nvPr/>
        </p:nvPicPr>
        <p:blipFill rotWithShape="1">
          <a:blip r:embed="rId2"/>
          <a:srcRect/>
          <a:stretch>
            <a:fillRect/>
          </a:stretch>
        </p:blipFill>
        <p:spPr>
          <a:xfrm>
            <a:off x="8814232" y="6184984"/>
            <a:ext cx="3225397" cy="67301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panose="020F0502020204030204"/>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381000" algn="l" rtl="0">
              <a:lnSpc>
                <a:spcPct val="90000"/>
              </a:lnSpc>
              <a:spcBef>
                <a:spcPts val="50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55600"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12" name="Google Shape;1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13" name="Google Shape;1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14" name="Google Shape;1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IN"/>
              <a:t>‹#›</a:t>
            </a:fld>
            <a:endParaRPr lang="en-IN"/>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1"/>
          <p:cNvPicPr preferRelativeResize="0"/>
          <p:nvPr/>
        </p:nvPicPr>
        <p:blipFill rotWithShape="1">
          <a:blip r:embed="rId3"/>
          <a:srcRect/>
          <a:stretch>
            <a:fillRect/>
          </a:stretch>
        </p:blipFill>
        <p:spPr>
          <a:xfrm>
            <a:off x="592" y="0"/>
            <a:ext cx="12190815" cy="6694098"/>
          </a:xfrm>
          <a:prstGeom prst="rect">
            <a:avLst/>
          </a:prstGeom>
          <a:noFill/>
          <a:ln>
            <a:noFill/>
          </a:ln>
        </p:spPr>
      </p:pic>
      <p:sp>
        <p:nvSpPr>
          <p:cNvPr id="99" name="Google Shape;99;p1"/>
          <p:cNvSpPr txBox="1"/>
          <p:nvPr/>
        </p:nvSpPr>
        <p:spPr>
          <a:xfrm>
            <a:off x="692150" y="3717925"/>
            <a:ext cx="10821035" cy="76708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4400" b="0" i="0" u="none" strike="noStrike" cap="none">
                <a:solidFill>
                  <a:schemeClr val="dk1"/>
                </a:solidFill>
                <a:latin typeface="Arial Black" panose="020B0A04020102020204" charset="0"/>
                <a:ea typeface="Calibri" panose="020F0502020204030204"/>
                <a:cs typeface="Arial Black" panose="020B0A04020102020204" charset="0"/>
                <a:sym typeface="Calibri" panose="020F0502020204030204"/>
              </a:rPr>
              <a:t>Code Refactoring and Bug </a:t>
            </a:r>
            <a:r>
              <a:rPr lang="en-IN" sz="4400" b="0" i="0" u="none" strike="noStrike" cap="none">
                <a:ln/>
                <a:solidFill>
                  <a:schemeClr val="tx1"/>
                </a:solidFill>
                <a:effectLst>
                  <a:outerShdw blurRad="38100" dist="19050" dir="2700000" algn="tl" rotWithShape="0">
                    <a:schemeClr val="dk1">
                      <a:alpha val="40000"/>
                    </a:schemeClr>
                  </a:outerShdw>
                </a:effectLst>
                <a:latin typeface="Arial Black" panose="020B0A04020102020204" charset="0"/>
                <a:ea typeface="Calibri" panose="020F0502020204030204"/>
                <a:cs typeface="Arial Black" panose="020B0A04020102020204" charset="0"/>
                <a:sym typeface="Calibri" panose="020F0502020204030204"/>
              </a:rPr>
              <a:t>Fixing</a:t>
            </a:r>
            <a:endParaRPr lang="en-IN" sz="4400" b="0" i="0" u="none" strike="noStrike" cap="none">
              <a:solidFill>
                <a:schemeClr val="dk1"/>
              </a:solidFill>
              <a:latin typeface="Arial Black" panose="020B0A04020102020204" charset="0"/>
              <a:ea typeface="Calibri" panose="020F0502020204030204"/>
              <a:cs typeface="Arial Black" panose="020B0A04020102020204" charset="0"/>
              <a:sym typeface="Calibri" panose="020F0502020204030204"/>
            </a:endParaRPr>
          </a:p>
        </p:txBody>
      </p:sp>
      <p:sp>
        <p:nvSpPr>
          <p:cNvPr id="2" name="TextBox 1">
            <a:extLst>
              <a:ext uri="{FF2B5EF4-FFF2-40B4-BE49-F238E27FC236}">
                <a16:creationId xmlns:a16="http://schemas.microsoft.com/office/drawing/2014/main" id="{C8F66748-BEA5-5733-32CD-2A3CF206ABE9}"/>
              </a:ext>
            </a:extLst>
          </p:cNvPr>
          <p:cNvSpPr txBox="1"/>
          <p:nvPr/>
        </p:nvSpPr>
        <p:spPr>
          <a:xfrm>
            <a:off x="6538452" y="4965290"/>
            <a:ext cx="3274142" cy="461665"/>
          </a:xfrm>
          <a:prstGeom prst="rect">
            <a:avLst/>
          </a:prstGeom>
          <a:noFill/>
        </p:spPr>
        <p:txBody>
          <a:bodyPr wrap="square" rtlCol="0">
            <a:spAutoFit/>
          </a:bodyPr>
          <a:lstStyle/>
          <a:p>
            <a:r>
              <a:rPr lang="en-US" sz="2400" b="1" dirty="0">
                <a:solidFill>
                  <a:srgbClr val="FF0000"/>
                </a:solidFill>
                <a:latin typeface="Times New Roman" panose="02020603050405020304" pitchFamily="18" charset="0"/>
                <a:cs typeface="Times New Roman" panose="02020603050405020304" pitchFamily="18" charset="0"/>
              </a:rPr>
              <a:t>B. THARUN KUMAR</a:t>
            </a:r>
            <a:endParaRPr lang="en-IN" sz="2400" b="1" dirty="0">
              <a:solidFill>
                <a:srgbClr val="FF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116" name="Google Shape;116;p5"/>
          <p:cNvPicPr preferRelativeResize="0"/>
          <p:nvPr/>
        </p:nvPicPr>
        <p:blipFill rotWithShape="1">
          <a:blip r:embed="rId3"/>
          <a:srcRect/>
          <a:stretch>
            <a:fillRect/>
          </a:stretch>
        </p:blipFill>
        <p:spPr>
          <a:xfrm>
            <a:off x="6466516" y="1850749"/>
            <a:ext cx="4465643" cy="2834317"/>
          </a:xfrm>
          <a:prstGeom prst="rect">
            <a:avLst/>
          </a:prstGeom>
          <a:noFill/>
          <a:ln>
            <a:noFill/>
          </a:ln>
        </p:spPr>
      </p:pic>
      <p:sp>
        <p:nvSpPr>
          <p:cNvPr id="117" name="Google Shape;117;p5"/>
          <p:cNvSpPr txBox="1"/>
          <p:nvPr/>
        </p:nvSpPr>
        <p:spPr>
          <a:xfrm>
            <a:off x="1244600" y="2997200"/>
            <a:ext cx="3661836" cy="76944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C00000"/>
              </a:buClr>
              <a:buSzPts val="4400"/>
              <a:buFont typeface="Libre Baskerville" panose="02000000000000000000"/>
              <a:buNone/>
            </a:pPr>
            <a:r>
              <a:rPr lang="en-IN" sz="4400" b="0" i="0" u="none" strike="noStrike" cap="none">
                <a:solidFill>
                  <a:srgbClr val="C00000"/>
                </a:solidFill>
                <a:latin typeface="Libre Baskerville" panose="02000000000000000000"/>
                <a:ea typeface="Libre Baskerville" panose="02000000000000000000"/>
                <a:cs typeface="Libre Baskerville" panose="02000000000000000000"/>
                <a:sym typeface="Libre Baskerville" panose="02000000000000000000"/>
              </a:rPr>
              <a:t>THANK YOU</a:t>
            </a: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3"/>
          <p:cNvSpPr txBox="1"/>
          <p:nvPr/>
        </p:nvSpPr>
        <p:spPr>
          <a:xfrm>
            <a:off x="78658" y="998220"/>
            <a:ext cx="11720912" cy="5019122"/>
          </a:xfrm>
          <a:prstGeom prst="rect">
            <a:avLst/>
          </a:prstGeom>
          <a:noFill/>
          <a:ln>
            <a:noFill/>
          </a:ln>
        </p:spPr>
        <p:txBody>
          <a:bodyPr spcFirstLastPara="1" wrap="square" lIns="91425" tIns="45700" rIns="91425" bIns="45700" anchor="t" anchorCtr="0">
            <a:noAutofit/>
          </a:bodyPr>
          <a:lstStyle/>
          <a:p>
            <a:pPr marL="0" marR="0" lvl="0" indent="0" algn="l" rtl="0">
              <a:lnSpc>
                <a:spcPct val="110000"/>
              </a:lnSpc>
              <a:spcBef>
                <a:spcPts val="0"/>
              </a:spcBef>
              <a:spcAft>
                <a:spcPts val="0"/>
              </a:spcAft>
              <a:buClr>
                <a:schemeClr val="dk1"/>
              </a:buClr>
              <a:buSzPts val="1800"/>
              <a:buFont typeface="Arial" panose="020B0604020202020204" pitchFamily="34" charset="0"/>
              <a:buNone/>
            </a:pPr>
            <a:r>
              <a:rPr lang="en-US" altLang="en-IN" sz="2000" b="1" i="1" u="none" strike="noStrike" cap="none"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rPr>
              <a:t> </a:t>
            </a:r>
            <a:r>
              <a:rPr lang="en-US" altLang="en-IN" sz="2400" b="1" u="sng"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rPr>
              <a:t>Introduction</a:t>
            </a:r>
            <a:endParaRPr lang="en-US" altLang="en-IN" sz="2000" b="1" u="sng"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endParaRPr>
          </a:p>
          <a:p>
            <a:pPr marL="0" marR="0" lvl="0" indent="0" algn="l" rtl="0">
              <a:lnSpc>
                <a:spcPct val="110000"/>
              </a:lnSpc>
              <a:spcBef>
                <a:spcPts val="0"/>
              </a:spcBef>
              <a:spcAft>
                <a:spcPts val="0"/>
              </a:spcAft>
              <a:buClr>
                <a:schemeClr val="dk1"/>
              </a:buClr>
              <a:buSzPts val="1800"/>
              <a:buFont typeface="Arial" panose="020B0604020202020204"/>
              <a:buNone/>
            </a:pPr>
            <a:r>
              <a:rPr lang="en-US" altLang="en-IN" sz="2400" i="1" u="none" strike="noStrike" cap="none" dirty="0">
                <a:solidFill>
                  <a:schemeClr val="dk1"/>
                </a:solidFill>
                <a:latin typeface="Calibri" panose="020F0502020204030204"/>
                <a:ea typeface="Calibri" panose="020F0502020204030204"/>
                <a:cs typeface="Calibri" panose="020F0502020204030204"/>
                <a:sym typeface="Calibri" panose="020F0502020204030204"/>
              </a:rPr>
              <a:t>    </a:t>
            </a:r>
            <a:r>
              <a:rPr lang="en-US" altLang="en-IN" sz="2400" i="1" u="none" strike="noStrike" cap="none" dirty="0">
                <a:solidFill>
                  <a:schemeClr val="dk1"/>
                </a:solidFill>
                <a:latin typeface="Arial" panose="020B0604020202020204" pitchFamily="34" charset="0"/>
                <a:ea typeface="Calibri" panose="020F0502020204030204"/>
                <a:cs typeface="Arial" panose="020B0604020202020204" pitchFamily="34" charset="0"/>
                <a:sym typeface="Calibri" panose="020F0502020204030204"/>
              </a:rPr>
              <a:t> </a:t>
            </a:r>
            <a:r>
              <a:rPr lang="en-US" altLang="en-IN" sz="2000" i="1" u="none" strike="noStrike" cap="none" dirty="0">
                <a:solidFill>
                  <a:schemeClr val="dk1"/>
                </a:solidFill>
                <a:latin typeface="Arial" panose="020B0604020202020204" pitchFamily="34" charset="0"/>
                <a:ea typeface="Calibri" panose="020F0502020204030204"/>
                <a:cs typeface="Arial" panose="020B0604020202020204" pitchFamily="34" charset="0"/>
                <a:sym typeface="Calibri" panose="020F0502020204030204"/>
              </a:rPr>
              <a:t> </a:t>
            </a:r>
            <a:r>
              <a:rPr lang="en-US" altLang="en-IN" sz="2800" u="none" strike="noStrike" cap="none" dirty="0">
                <a:solidFill>
                  <a:schemeClr val="dk1"/>
                </a:solidFill>
                <a:latin typeface="Calibri" panose="020F0502020204030204" pitchFamily="34" charset="0"/>
                <a:ea typeface="Calibri" panose="020F0502020204030204" pitchFamily="34" charset="0"/>
                <a:cs typeface="Calibri" panose="020F0502020204030204" pitchFamily="34" charset="0"/>
                <a:sym typeface="Calibri" panose="020F0502020204030204"/>
              </a:rPr>
              <a:t>B. Tharun Kumar</a:t>
            </a:r>
            <a:endParaRPr lang="en-US" altLang="en-IN" sz="3200" i="1" u="none" strike="noStrike" cap="none" dirty="0">
              <a:solidFill>
                <a:schemeClr val="dk1"/>
              </a:solidFill>
              <a:latin typeface="Calibri" panose="020F0502020204030204" pitchFamily="34" charset="0"/>
              <a:ea typeface="Calibri" panose="020F0502020204030204" pitchFamily="34" charset="0"/>
              <a:cs typeface="Calibri" panose="020F0502020204030204" pitchFamily="34" charset="0"/>
              <a:sym typeface="Calibri" panose="020F0502020204030204"/>
            </a:endParaRPr>
          </a:p>
          <a:p>
            <a:pPr marL="0" marR="0" lvl="0" indent="0" algn="l" rtl="0">
              <a:spcBef>
                <a:spcPts val="0"/>
              </a:spcBef>
              <a:spcAft>
                <a:spcPts val="0"/>
              </a:spcAft>
              <a:buClr>
                <a:schemeClr val="dk1"/>
              </a:buClr>
              <a:buSzPts val="1800"/>
              <a:buFont typeface="Arial" panose="020B0604020202020204"/>
              <a:buNone/>
            </a:pPr>
            <a:endParaRPr lang="en-IN" sz="2400" i="1" u="none" strike="noStrike" cap="none" dirty="0">
              <a:solidFill>
                <a:schemeClr val="dk1"/>
              </a:solidFill>
              <a:latin typeface="Calibri" panose="020F0502020204030204" pitchFamily="34" charset="0"/>
              <a:ea typeface="Calibri" panose="020F0502020204030204" pitchFamily="34" charset="0"/>
              <a:cs typeface="Calibri" panose="020F0502020204030204" pitchFamily="34" charset="0"/>
              <a:sym typeface="Calibri" panose="020F0502020204030204"/>
            </a:endParaRPr>
          </a:p>
          <a:p>
            <a:pPr marL="0" marR="0" lvl="0" indent="0" algn="l" rtl="0">
              <a:lnSpc>
                <a:spcPct val="130000"/>
              </a:lnSpc>
              <a:spcBef>
                <a:spcPts val="0"/>
              </a:spcBef>
              <a:spcAft>
                <a:spcPts val="0"/>
              </a:spcAft>
              <a:buClr>
                <a:schemeClr val="dk1"/>
              </a:buClr>
              <a:buSzPts val="1800"/>
              <a:buFont typeface="Arial" panose="020B0604020202020204"/>
              <a:buNone/>
            </a:pPr>
            <a:r>
              <a:rPr lang="en-IN" sz="2400" b="1" i="0" u="sng" strike="noStrike" cap="none"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rPr>
              <a:t>Why you want to learn Data Science</a:t>
            </a:r>
          </a:p>
          <a:p>
            <a:pPr marL="0" marR="0" lvl="0" indent="0" algn="l" rtl="0">
              <a:lnSpc>
                <a:spcPct val="130000"/>
              </a:lnSpc>
              <a:spcBef>
                <a:spcPts val="0"/>
              </a:spcBef>
              <a:spcAft>
                <a:spcPts val="0"/>
              </a:spcAft>
              <a:buClr>
                <a:schemeClr val="dk1"/>
              </a:buClr>
              <a:buSzPts val="1800"/>
              <a:buFont typeface="Arial" panose="020B0604020202020204"/>
              <a:buNone/>
            </a:pPr>
            <a:r>
              <a:rPr lang="en-US" sz="2800" b="0" i="0" dirty="0">
                <a:solidFill>
                  <a:srgbClr val="202124"/>
                </a:solidFill>
                <a:effectLst/>
                <a:latin typeface="Calibri" panose="020F0502020204030204" pitchFamily="34" charset="0"/>
                <a:ea typeface="Calibri" panose="020F0502020204030204" pitchFamily="34" charset="0"/>
                <a:cs typeface="Calibri" panose="020F0502020204030204" pitchFamily="34" charset="0"/>
              </a:rPr>
              <a:t>Data science enables organizations to make better decisions by analyzing and interpreting data quickly and accurately. </a:t>
            </a:r>
            <a:r>
              <a:rPr lang="en-US" sz="2800" dirty="0">
                <a:solidFill>
                  <a:srgbClr val="202124"/>
                </a:solidFill>
                <a:latin typeface="Calibri" panose="020F0502020204030204" pitchFamily="34" charset="0"/>
                <a:ea typeface="Calibri" panose="020F0502020204030204" pitchFamily="34" charset="0"/>
                <a:cs typeface="Calibri" panose="020F0502020204030204" pitchFamily="34" charset="0"/>
              </a:rPr>
              <a:t>It </a:t>
            </a:r>
            <a:r>
              <a:rPr lang="en-US" sz="2800" b="0" i="0" dirty="0">
                <a:solidFill>
                  <a:srgbClr val="202124"/>
                </a:solidFill>
                <a:effectLst/>
                <a:latin typeface="Calibri" panose="020F0502020204030204" pitchFamily="34" charset="0"/>
                <a:ea typeface="Calibri" panose="020F0502020204030204" pitchFamily="34" charset="0"/>
                <a:cs typeface="Calibri" panose="020F0502020204030204" pitchFamily="34" charset="0"/>
              </a:rPr>
              <a:t>helps streamline processes and optimize operations by analyzing data to identify areas of improvement. So  as a data enthusiast , I chosen this field as a main career domain.</a:t>
            </a:r>
            <a:endParaRPr lang="en-US" sz="2000" b="1" i="0" u="none" strike="noStrike" cap="none" dirty="0">
              <a:solidFill>
                <a:schemeClr val="dk1"/>
              </a:solidFill>
              <a:latin typeface="Calibri" panose="020F0502020204030204" pitchFamily="34" charset="0"/>
              <a:ea typeface="Calibri" panose="020F0502020204030204" pitchFamily="34" charset="0"/>
              <a:cs typeface="Calibri" panose="020F0502020204030204" pitchFamily="34" charset="0"/>
              <a:sym typeface="Calibri" panose="020F0502020204030204"/>
            </a:endParaRPr>
          </a:p>
          <a:p>
            <a:pPr marL="0" marR="0" lvl="0" indent="0" algn="l" rtl="0">
              <a:lnSpc>
                <a:spcPct val="100000"/>
              </a:lnSpc>
              <a:spcBef>
                <a:spcPts val="0"/>
              </a:spcBef>
              <a:spcAft>
                <a:spcPts val="0"/>
              </a:spcAft>
              <a:buClr>
                <a:schemeClr val="dk1"/>
              </a:buClr>
              <a:buSzPts val="1800"/>
              <a:buFont typeface="Arial" panose="020B0604020202020204"/>
              <a:buNone/>
            </a:pPr>
            <a:endParaRPr sz="1800" b="1"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Clr>
                <a:schemeClr val="dk1"/>
              </a:buClr>
              <a:buSzPts val="1800"/>
              <a:buFont typeface="Calibri" panose="020F0502020204030204"/>
              <a:buNone/>
            </a:pPr>
            <a:endParaRPr lang="en-IN" sz="1800" b="1" dirty="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Clr>
                <a:schemeClr val="dk1"/>
              </a:buClr>
              <a:buSzPts val="1800"/>
              <a:buFont typeface="Calibri" panose="020F0502020204030204"/>
              <a:buNone/>
            </a:pPr>
            <a:endParaRPr sz="1800" b="1"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5" name="Google Shape;105;p3"/>
          <p:cNvSpPr txBox="1"/>
          <p:nvPr/>
        </p:nvSpPr>
        <p:spPr>
          <a:xfrm>
            <a:off x="427656" y="416554"/>
            <a:ext cx="6099463" cy="495905"/>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Clr>
                <a:srgbClr val="FF0000"/>
              </a:buClr>
              <a:buSzPts val="3200"/>
              <a:buFont typeface="Lato Black" panose="020F0802020204030203"/>
              <a:buNone/>
            </a:pPr>
            <a:r>
              <a:rPr lang="en-IN" sz="3200" b="0" i="0" u="none" strike="noStrike" cap="none">
                <a:solidFill>
                  <a:srgbClr val="FF0000"/>
                </a:solidFill>
                <a:latin typeface="Lato Black" panose="020F0802020204030203"/>
                <a:ea typeface="Lato Black" panose="020F0802020204030203"/>
                <a:cs typeface="Lato Black" panose="020F0802020204030203"/>
                <a:sym typeface="Lato Black" panose="020F0802020204030203"/>
              </a:rPr>
              <a:t>About me</a:t>
            </a:r>
            <a:endParaRPr sz="1800" b="0" i="0" u="none" strike="noStrike" cap="none">
              <a:solidFill>
                <a:srgbClr val="FF0000"/>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0" y="0"/>
            <a:ext cx="12192000" cy="6858000"/>
          </a:xfrm>
          <a:prstGeom prst="rect">
            <a:avLst/>
          </a:prstGeom>
          <a:noFill/>
        </p:spPr>
        <p:txBody>
          <a:bodyPr wrap="square" rtlCol="0" anchor="t">
            <a:noAutofit/>
          </a:bodyPr>
          <a:lstStyle/>
          <a:p>
            <a:pPr>
              <a:lnSpc>
                <a:spcPct val="120000"/>
              </a:lnSpc>
            </a:pPr>
            <a:r>
              <a:rPr lang="en-US" sz="2800" b="1" u="sng" dirty="0">
                <a:latin typeface="Calibri" panose="020F0502020204030204" pitchFamily="34" charset="0"/>
                <a:ea typeface="Calibri" panose="020F0502020204030204" pitchFamily="34" charset="0"/>
                <a:cs typeface="Calibri" panose="020F0502020204030204" pitchFamily="34" charset="0"/>
              </a:rPr>
              <a:t>Scenario</a:t>
            </a:r>
            <a:r>
              <a:rPr lang="en-US" sz="2800" dirty="0">
                <a:latin typeface="Bahnschrift SemiBold" panose="020B0502040204020203" charset="0"/>
                <a:cs typeface="Bahnschrift SemiBold" panose="020B0502040204020203" charset="0"/>
              </a:rPr>
              <a:t>:</a:t>
            </a:r>
          </a:p>
          <a:p>
            <a:pPr>
              <a:lnSpc>
                <a:spcPct val="120000"/>
              </a:lnSpc>
            </a:pPr>
            <a:r>
              <a:rPr lang="en-US" sz="2000" dirty="0">
                <a:latin typeface="Calibri" panose="020F0502020204030204" pitchFamily="34" charset="0"/>
                <a:ea typeface="Calibri" panose="020F0502020204030204" pitchFamily="34" charset="0"/>
                <a:cs typeface="Calibri" panose="020F0502020204030204" pitchFamily="34" charset="0"/>
              </a:rPr>
              <a:t>A team of enthusiastic data scientists embarked on a mission to develop a Note Taking Application using Python, Flask, and HTML. However, their lack of experience in backend development has led to challenges in making the application fully functional. Recognizing your proficiency in backend development, you have been tasked with fixing the broken code and ensuring the application works seamlessly.</a:t>
            </a:r>
          </a:p>
          <a:p>
            <a:endParaRPr lang="en-US" dirty="0"/>
          </a:p>
          <a:p>
            <a:pPr>
              <a:lnSpc>
                <a:spcPct val="120000"/>
              </a:lnSpc>
            </a:pPr>
            <a:r>
              <a:rPr lang="en-US" sz="2800" b="1" u="sng" dirty="0">
                <a:latin typeface="Calibri" panose="020F0502020204030204" pitchFamily="34" charset="0"/>
                <a:ea typeface="Calibri" panose="020F0502020204030204" pitchFamily="34" charset="0"/>
                <a:cs typeface="Calibri" panose="020F0502020204030204" pitchFamily="34" charset="0"/>
              </a:rPr>
              <a:t>Task</a:t>
            </a:r>
            <a:r>
              <a:rPr lang="en-US" sz="2800" dirty="0">
                <a:latin typeface="Bahnschrift SemiBold" panose="020B0502040204020203" charset="0"/>
                <a:cs typeface="Bahnschrift SemiBold" panose="020B0502040204020203" charset="0"/>
              </a:rPr>
              <a:t>:</a:t>
            </a:r>
          </a:p>
          <a:p>
            <a:pPr>
              <a:lnSpc>
                <a:spcPct val="120000"/>
              </a:lnSpc>
            </a:pPr>
            <a:r>
              <a:rPr lang="en-US" sz="2000" dirty="0">
                <a:latin typeface="Calibri" panose="020F0502020204030204" pitchFamily="34" charset="0"/>
                <a:ea typeface="Calibri" panose="020F0502020204030204" pitchFamily="34" charset="0"/>
                <a:cs typeface="Calibri" panose="020F0502020204030204" pitchFamily="34" charset="0"/>
              </a:rPr>
              <a:t>Refactor the existing codebase and ensure the proper functioning of the Note Taking Application. Document all identified bugs during the debugging process. Remember, the task is not about recreating the app from scratch. Your goal is to fix the already existing codebase and make the application work as intended.</a:t>
            </a:r>
          </a:p>
          <a:p>
            <a:pPr>
              <a:lnSpc>
                <a:spcPct val="120000"/>
              </a:lnSpc>
            </a:pPr>
            <a:endParaRPr lang="en-US" sz="1800" dirty="0">
              <a:latin typeface="Calibri" panose="020F0502020204030204" pitchFamily="34" charset="0"/>
              <a:ea typeface="Calibri" panose="020F0502020204030204" pitchFamily="34" charset="0"/>
              <a:cs typeface="Calibri" panose="020F0502020204030204" pitchFamily="34" charset="0"/>
            </a:endParaRPr>
          </a:p>
          <a:p>
            <a:pPr>
              <a:lnSpc>
                <a:spcPct val="120000"/>
              </a:lnSpc>
            </a:pPr>
            <a:r>
              <a:rPr lang="en-US" sz="2800" b="1" u="sng" dirty="0">
                <a:latin typeface="Calibri" panose="020F0502020204030204" pitchFamily="34" charset="0"/>
                <a:ea typeface="Calibri" panose="020F0502020204030204" pitchFamily="34" charset="0"/>
                <a:cs typeface="Calibri" panose="020F0502020204030204" pitchFamily="34" charset="0"/>
              </a:rPr>
              <a:t>More Details:</a:t>
            </a:r>
          </a:p>
          <a:p>
            <a:pPr>
              <a:lnSpc>
                <a:spcPct val="120000"/>
              </a:lnSpc>
            </a:pPr>
            <a:r>
              <a:rPr lang="en-US" sz="2000" dirty="0">
                <a:latin typeface="Calibri" panose="020F0502020204030204" pitchFamily="34" charset="0"/>
                <a:ea typeface="Calibri" panose="020F0502020204030204" pitchFamily="34" charset="0"/>
                <a:cs typeface="Calibri" panose="020F0502020204030204" pitchFamily="34" charset="0"/>
              </a:rPr>
              <a:t>The application's home route contains a text field and a button. Users can add a note, and all the notes should be displayed as an unordered list below the text field on the same page.</a:t>
            </a:r>
          </a:p>
          <a:p>
            <a:endParaRPr lang="en-US" sz="16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p:nvPr/>
        </p:nvSpPr>
        <p:spPr>
          <a:xfrm>
            <a:off x="0" y="0"/>
            <a:ext cx="12192000" cy="6858000"/>
          </a:xfrm>
          <a:prstGeom prst="rect">
            <a:avLst/>
          </a:prstGeom>
          <a:noFill/>
        </p:spPr>
        <p:txBody>
          <a:bodyPr wrap="square" rtlCol="0">
            <a:noAutofit/>
          </a:bodyPr>
          <a:lstStyle/>
          <a:p>
            <a:pPr algn="l"/>
            <a:r>
              <a:rPr lang="en-US" sz="2000" dirty="0"/>
              <a:t>On Visual Studio to fix bugs by using Python and Flask frame work.</a:t>
            </a:r>
          </a:p>
          <a:p>
            <a:pPr algn="l"/>
            <a:endParaRPr lang="en-US" sz="1600" dirty="0"/>
          </a:p>
          <a:p>
            <a:pPr algn="l"/>
            <a:r>
              <a:rPr lang="en-US" sz="2400" b="1" u="sng" dirty="0">
                <a:latin typeface="Calibri" panose="020F0502020204030204" pitchFamily="34" charset="0"/>
                <a:ea typeface="Calibri" panose="020F0502020204030204" pitchFamily="34" charset="0"/>
                <a:cs typeface="Calibri" panose="020F0502020204030204" pitchFamily="34" charset="0"/>
              </a:rPr>
              <a:t>Mandatory steps:  </a:t>
            </a:r>
          </a:p>
          <a:p>
            <a:pPr algn="l"/>
            <a:endParaRPr lang="en-US" sz="1800" dirty="0"/>
          </a:p>
          <a:p>
            <a:pPr algn="l"/>
            <a:r>
              <a:rPr lang="en-US" sz="1800" dirty="0"/>
              <a:t>Create a Virtual environment in app folder by using this code.</a:t>
            </a:r>
          </a:p>
          <a:p>
            <a:pPr algn="l"/>
            <a:endParaRPr lang="en-US" sz="1800" dirty="0"/>
          </a:p>
          <a:p>
            <a:pPr algn="l"/>
            <a:endParaRPr lang="en-US" sz="1800" dirty="0"/>
          </a:p>
          <a:p>
            <a:pPr algn="l"/>
            <a:endParaRPr lang="en-US" sz="1800" dirty="0"/>
          </a:p>
          <a:p>
            <a:pPr algn="l"/>
            <a:r>
              <a:rPr lang="en-US" sz="1800" dirty="0"/>
              <a:t>  </a:t>
            </a:r>
          </a:p>
          <a:p>
            <a:pPr algn="l"/>
            <a:r>
              <a:rPr lang="en-US" sz="1800" dirty="0"/>
              <a:t>  </a:t>
            </a:r>
          </a:p>
          <a:p>
            <a:pPr algn="l"/>
            <a:endParaRPr lang="en-US" sz="1800" dirty="0"/>
          </a:p>
          <a:p>
            <a:pPr algn="l"/>
            <a:r>
              <a:rPr lang="en-US" sz="2000" dirty="0"/>
              <a:t>Activate the virtual environment by using this below code.</a:t>
            </a:r>
          </a:p>
          <a:p>
            <a:pPr marL="0" indent="0" algn="l">
              <a:buFont typeface="Arial" panose="020B0604020202020204" pitchFamily="34" charset="0"/>
              <a:buNone/>
            </a:pPr>
            <a:r>
              <a:rPr lang="en-US" sz="2000" dirty="0"/>
              <a:t>   </a:t>
            </a:r>
          </a:p>
          <a:p>
            <a:pPr marL="285750" indent="-285750" algn="l">
              <a:buFont typeface="Arial" panose="020B0604020202020204" pitchFamily="34" charset="0"/>
              <a:buChar char="•"/>
            </a:pPr>
            <a:endParaRPr lang="en-US" sz="1800" dirty="0"/>
          </a:p>
          <a:p>
            <a:pPr marL="285750" indent="-285750" algn="l">
              <a:buFont typeface="Arial" panose="020B0604020202020204" pitchFamily="34" charset="0"/>
              <a:buChar char="•"/>
            </a:pPr>
            <a:endParaRPr lang="en-US" sz="1800" dirty="0"/>
          </a:p>
          <a:p>
            <a:pPr marL="285750" indent="-285750" algn="l">
              <a:buFont typeface="Arial" panose="020B0604020202020204" pitchFamily="34" charset="0"/>
              <a:buChar char="•"/>
            </a:pPr>
            <a:endParaRPr lang="en-US" sz="1800" dirty="0"/>
          </a:p>
          <a:p>
            <a:pPr marL="285750" indent="-285750" algn="l">
              <a:buFont typeface="Arial" panose="020B0604020202020204" pitchFamily="34" charset="0"/>
              <a:buChar char="•"/>
            </a:pPr>
            <a:endParaRPr lang="en-US" sz="2400" dirty="0">
              <a:latin typeface="Calibri" panose="020F0502020204030204" pitchFamily="34" charset="0"/>
              <a:ea typeface="Calibri" panose="020F0502020204030204" pitchFamily="34" charset="0"/>
              <a:cs typeface="Calibri" panose="020F0502020204030204" pitchFamily="34" charset="0"/>
            </a:endParaRPr>
          </a:p>
          <a:p>
            <a:pPr algn="l"/>
            <a:r>
              <a:rPr lang="en-US" sz="2400" dirty="0">
                <a:latin typeface="Calibri" panose="020F0502020204030204" pitchFamily="34" charset="0"/>
                <a:ea typeface="Calibri" panose="020F0502020204030204" pitchFamily="34" charset="0"/>
                <a:cs typeface="Calibri" panose="020F0502020204030204" pitchFamily="34" charset="0"/>
              </a:rPr>
              <a:t>Run python app.py file to check how was web interface.</a:t>
            </a:r>
          </a:p>
          <a:p>
            <a:pPr marL="285750" indent="-285750" algn="l">
              <a:buFont typeface="Arial" panose="020B0604020202020204" pitchFamily="34" charset="0"/>
              <a:buChar char="•"/>
            </a:pPr>
            <a:endParaRPr lang="en-US" sz="1800" dirty="0"/>
          </a:p>
          <a:p>
            <a:pPr marL="0" indent="0" algn="l">
              <a:buFont typeface="Arial" panose="020B0604020202020204" pitchFamily="34" charset="0"/>
              <a:buNone/>
            </a:pPr>
            <a:endParaRPr lang="en-US" sz="1800" dirty="0"/>
          </a:p>
        </p:txBody>
      </p:sp>
      <p:pic>
        <p:nvPicPr>
          <p:cNvPr id="6" name="Picture 5">
            <a:extLst>
              <a:ext uri="{FF2B5EF4-FFF2-40B4-BE49-F238E27FC236}">
                <a16:creationId xmlns:a16="http://schemas.microsoft.com/office/drawing/2014/main" id="{04D7F8CA-EB19-7878-F0DE-233C61BCBD69}"/>
              </a:ext>
            </a:extLst>
          </p:cNvPr>
          <p:cNvPicPr>
            <a:picLocks noChangeAspect="1"/>
          </p:cNvPicPr>
          <p:nvPr/>
        </p:nvPicPr>
        <p:blipFill>
          <a:blip r:embed="rId2"/>
          <a:stretch>
            <a:fillRect/>
          </a:stretch>
        </p:blipFill>
        <p:spPr>
          <a:xfrm>
            <a:off x="680366" y="1570161"/>
            <a:ext cx="9612066" cy="1416571"/>
          </a:xfrm>
          <a:prstGeom prst="rect">
            <a:avLst/>
          </a:prstGeom>
        </p:spPr>
      </p:pic>
      <p:pic>
        <p:nvPicPr>
          <p:cNvPr id="8" name="Picture 7">
            <a:extLst>
              <a:ext uri="{FF2B5EF4-FFF2-40B4-BE49-F238E27FC236}">
                <a16:creationId xmlns:a16="http://schemas.microsoft.com/office/drawing/2014/main" id="{D7F6F344-9912-7390-E463-5AA9BA38C12D}"/>
              </a:ext>
            </a:extLst>
          </p:cNvPr>
          <p:cNvPicPr>
            <a:picLocks noChangeAspect="1"/>
          </p:cNvPicPr>
          <p:nvPr/>
        </p:nvPicPr>
        <p:blipFill>
          <a:blip r:embed="rId3"/>
          <a:stretch>
            <a:fillRect/>
          </a:stretch>
        </p:blipFill>
        <p:spPr>
          <a:xfrm>
            <a:off x="680366" y="3564864"/>
            <a:ext cx="9364382" cy="905001"/>
          </a:xfrm>
          <a:prstGeom prst="rect">
            <a:avLst/>
          </a:prstGeom>
        </p:spPr>
      </p:pic>
      <p:pic>
        <p:nvPicPr>
          <p:cNvPr id="12" name="Picture 11">
            <a:extLst>
              <a:ext uri="{FF2B5EF4-FFF2-40B4-BE49-F238E27FC236}">
                <a16:creationId xmlns:a16="http://schemas.microsoft.com/office/drawing/2014/main" id="{E0B4E656-E01C-9B45-D631-942CF9E8388C}"/>
              </a:ext>
            </a:extLst>
          </p:cNvPr>
          <p:cNvPicPr>
            <a:picLocks noChangeAspect="1"/>
          </p:cNvPicPr>
          <p:nvPr/>
        </p:nvPicPr>
        <p:blipFill>
          <a:blip r:embed="rId4"/>
          <a:stretch>
            <a:fillRect/>
          </a:stretch>
        </p:blipFill>
        <p:spPr>
          <a:xfrm>
            <a:off x="1" y="5287839"/>
            <a:ext cx="8908026" cy="1552792"/>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40995" y="230505"/>
            <a:ext cx="11012805" cy="457200"/>
          </a:xfrm>
        </p:spPr>
        <p:txBody>
          <a:bodyPr>
            <a:normAutofit fontScale="90000"/>
          </a:bodyPr>
          <a:lstStyle/>
          <a:p>
            <a:r>
              <a:rPr lang="en-US" sz="4885" u="sng" dirty="0">
                <a:solidFill>
                  <a:srgbClr val="FF0000"/>
                </a:solidFill>
                <a:latin typeface="Calibri" panose="020F0502020204030204" pitchFamily="34" charset="0"/>
                <a:ea typeface="Calibri" panose="020F0502020204030204" pitchFamily="34" charset="0"/>
                <a:cs typeface="Calibri" panose="020F0502020204030204" pitchFamily="34" charset="0"/>
              </a:rPr>
              <a:t>HTML code Before Fixing </a:t>
            </a:r>
            <a:r>
              <a:rPr lang="en-US" sz="4890" u="sng" dirty="0">
                <a:solidFill>
                  <a:srgbClr val="FF0000"/>
                </a:solidFill>
                <a:latin typeface="Calibri" panose="020F0502020204030204" pitchFamily="34" charset="0"/>
                <a:ea typeface="Calibri" panose="020F0502020204030204" pitchFamily="34" charset="0"/>
                <a:cs typeface="Calibri" panose="020F0502020204030204" pitchFamily="34" charset="0"/>
              </a:rPr>
              <a:t>B</a:t>
            </a:r>
            <a:r>
              <a:rPr lang="en-US" sz="4885" u="sng" dirty="0">
                <a:solidFill>
                  <a:srgbClr val="FF0000"/>
                </a:solidFill>
                <a:latin typeface="Calibri" panose="020F0502020204030204" pitchFamily="34" charset="0"/>
                <a:ea typeface="Calibri" panose="020F0502020204030204" pitchFamily="34" charset="0"/>
                <a:cs typeface="Calibri" panose="020F0502020204030204" pitchFamily="34" charset="0"/>
              </a:rPr>
              <a:t>ugs</a:t>
            </a:r>
          </a:p>
        </p:txBody>
      </p:sp>
      <p:pic>
        <p:nvPicPr>
          <p:cNvPr id="4" name="Picture 3" descr="Screenshot 2024-02-28 235440"/>
          <p:cNvPicPr>
            <a:picLocks noChangeAspect="1"/>
          </p:cNvPicPr>
          <p:nvPr/>
        </p:nvPicPr>
        <p:blipFill>
          <a:blip r:embed="rId2"/>
          <a:stretch>
            <a:fillRect/>
          </a:stretch>
        </p:blipFill>
        <p:spPr>
          <a:xfrm>
            <a:off x="340995" y="836930"/>
            <a:ext cx="10580370" cy="540956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85504E58-C97A-DF3D-602F-9D03F4A36414}"/>
              </a:ext>
            </a:extLst>
          </p:cNvPr>
          <p:cNvPicPr>
            <a:picLocks noChangeAspect="1"/>
          </p:cNvPicPr>
          <p:nvPr/>
        </p:nvPicPr>
        <p:blipFill>
          <a:blip r:embed="rId2"/>
          <a:stretch>
            <a:fillRect/>
          </a:stretch>
        </p:blipFill>
        <p:spPr>
          <a:xfrm>
            <a:off x="1524843" y="2150024"/>
            <a:ext cx="7706801" cy="2400635"/>
          </a:xfrm>
          <a:prstGeom prst="rect">
            <a:avLst/>
          </a:prstGeom>
        </p:spPr>
      </p:pic>
      <p:sp>
        <p:nvSpPr>
          <p:cNvPr id="9" name="Title 8">
            <a:extLst>
              <a:ext uri="{FF2B5EF4-FFF2-40B4-BE49-F238E27FC236}">
                <a16:creationId xmlns:a16="http://schemas.microsoft.com/office/drawing/2014/main" id="{FD45C985-F8C1-4D0F-1616-4E058B18C851}"/>
              </a:ext>
            </a:extLst>
          </p:cNvPr>
          <p:cNvSpPr>
            <a:spLocks noGrp="1"/>
          </p:cNvSpPr>
          <p:nvPr>
            <p:ph type="title"/>
          </p:nvPr>
        </p:nvSpPr>
        <p:spPr>
          <a:xfrm>
            <a:off x="68826" y="365125"/>
            <a:ext cx="11284974" cy="922901"/>
          </a:xfrm>
        </p:spPr>
        <p:txBody>
          <a:bodyPr/>
          <a:lstStyle/>
          <a:p>
            <a:r>
              <a:rPr lang="en-US" u="sng" dirty="0">
                <a:solidFill>
                  <a:srgbClr val="FF0000"/>
                </a:solidFill>
              </a:rPr>
              <a:t>Web Page before fixing the bug</a:t>
            </a:r>
            <a:endParaRPr lang="en-IN" u="sng" dirty="0">
              <a:solidFill>
                <a:srgbClr val="FF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46710" y="365125"/>
            <a:ext cx="11007090" cy="514985"/>
          </a:xfrm>
        </p:spPr>
        <p:txBody>
          <a:bodyPr>
            <a:normAutofit fontScale="90000"/>
            <a:scene3d>
              <a:camera prst="orthographicFront"/>
              <a:lightRig rig="threePt" dir="t"/>
            </a:scene3d>
          </a:bodyPr>
          <a:lstStyle/>
          <a:p>
            <a:r>
              <a:rPr lang="en-US" dirty="0">
                <a:ln/>
                <a:solidFill>
                  <a:srgbClr val="FF0000"/>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Calibri" panose="020F0502020204030204" pitchFamily="34" charset="0"/>
              </a:rPr>
              <a:t>After Fixing The Bug</a:t>
            </a:r>
          </a:p>
        </p:txBody>
      </p:sp>
      <p:sp>
        <p:nvSpPr>
          <p:cNvPr id="11" name="Down Arrow 10"/>
          <p:cNvSpPr/>
          <p:nvPr/>
        </p:nvSpPr>
        <p:spPr>
          <a:xfrm>
            <a:off x="4007485" y="4362450"/>
            <a:ext cx="308610" cy="737235"/>
          </a:xfrm>
          <a:prstGeom prst="downArrow">
            <a:avLst/>
          </a:prstGeom>
        </p:spPr>
        <p:style>
          <a:lnRef idx="3">
            <a:schemeClr val="accent2"/>
          </a:lnRef>
          <a:fillRef idx="0">
            <a:srgbClr val="FFFFFF"/>
          </a:fillRef>
          <a:effectRef idx="0">
            <a:srgbClr val="FFFFFF"/>
          </a:effectRef>
          <a:fontRef idx="minor">
            <a:schemeClr val="dk1"/>
          </a:fontRef>
        </p:style>
        <p:txBody>
          <a:bodyPr rtlCol="0" anchor="ctr"/>
          <a:lstStyle/>
          <a:p>
            <a:pPr algn="ctr"/>
            <a:endParaRPr lang="en-US"/>
          </a:p>
        </p:txBody>
      </p:sp>
      <p:pic>
        <p:nvPicPr>
          <p:cNvPr id="2" name="Picture 1">
            <a:extLst>
              <a:ext uri="{FF2B5EF4-FFF2-40B4-BE49-F238E27FC236}">
                <a16:creationId xmlns:a16="http://schemas.microsoft.com/office/drawing/2014/main" id="{2509D5CC-65EE-153F-E30E-3D4FD95E196D}"/>
              </a:ext>
            </a:extLst>
          </p:cNvPr>
          <p:cNvPicPr>
            <a:picLocks noChangeAspect="1"/>
          </p:cNvPicPr>
          <p:nvPr/>
        </p:nvPicPr>
        <p:blipFill>
          <a:blip r:embed="rId2"/>
          <a:stretch>
            <a:fillRect/>
          </a:stretch>
        </p:blipFill>
        <p:spPr>
          <a:xfrm>
            <a:off x="265472" y="1240741"/>
            <a:ext cx="8563896" cy="5337040"/>
          </a:xfrm>
          <a:prstGeom prst="rect">
            <a:avLst/>
          </a:prstGeom>
        </p:spPr>
      </p:pic>
      <p:cxnSp>
        <p:nvCxnSpPr>
          <p:cNvPr id="8" name="Connector: Elbow 7">
            <a:extLst>
              <a:ext uri="{FF2B5EF4-FFF2-40B4-BE49-F238E27FC236}">
                <a16:creationId xmlns:a16="http://schemas.microsoft.com/office/drawing/2014/main" id="{0260114C-7A59-1DBC-E306-0E819D3DF930}"/>
              </a:ext>
            </a:extLst>
          </p:cNvPr>
          <p:cNvCxnSpPr>
            <a:cxnSpLocks/>
          </p:cNvCxnSpPr>
          <p:nvPr/>
        </p:nvCxnSpPr>
        <p:spPr>
          <a:xfrm flipV="1">
            <a:off x="4961214" y="3283974"/>
            <a:ext cx="4241780" cy="508819"/>
          </a:xfrm>
          <a:prstGeom prst="bentConnector3">
            <a:avLst/>
          </a:prstGeom>
        </p:spPr>
        <p:style>
          <a:lnRef idx="3">
            <a:schemeClr val="accent1"/>
          </a:lnRef>
          <a:fillRef idx="0">
            <a:schemeClr val="accent1"/>
          </a:fillRef>
          <a:effectRef idx="2">
            <a:schemeClr val="accent1"/>
          </a:effectRef>
          <a:fontRef idx="minor">
            <a:schemeClr val="tx1"/>
          </a:fontRef>
        </p:style>
      </p:cxnSp>
      <p:sp>
        <p:nvSpPr>
          <p:cNvPr id="10" name="TextBox 9">
            <a:extLst>
              <a:ext uri="{FF2B5EF4-FFF2-40B4-BE49-F238E27FC236}">
                <a16:creationId xmlns:a16="http://schemas.microsoft.com/office/drawing/2014/main" id="{BA8B20BE-2409-D5AA-FFD5-DBBDFFABB485}"/>
              </a:ext>
            </a:extLst>
          </p:cNvPr>
          <p:cNvSpPr txBox="1"/>
          <p:nvPr/>
        </p:nvSpPr>
        <p:spPr>
          <a:xfrm>
            <a:off x="9438968" y="3121223"/>
            <a:ext cx="2163097" cy="707886"/>
          </a:xfrm>
          <a:prstGeom prst="rect">
            <a:avLst/>
          </a:prstGeom>
          <a:noFill/>
        </p:spPr>
        <p:txBody>
          <a:bodyPr wrap="square" rtlCol="0">
            <a:spAutoFit/>
          </a:bodyPr>
          <a:lstStyle/>
          <a:p>
            <a:r>
              <a:rPr lang="en-US" sz="2000" dirty="0">
                <a:latin typeface="Calibri" panose="020F0502020204030204" pitchFamily="34" charset="0"/>
                <a:ea typeface="Calibri" panose="020F0502020204030204" pitchFamily="34" charset="0"/>
                <a:cs typeface="Calibri" panose="020F0502020204030204" pitchFamily="34" charset="0"/>
              </a:rPr>
              <a:t>2 Methods – GET, POST</a:t>
            </a:r>
            <a:endParaRPr lang="en-IN" sz="2000" dirty="0">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C7F50F0-8132-1EC9-C50A-0CBC597F83AD}"/>
              </a:ext>
            </a:extLst>
          </p:cNvPr>
          <p:cNvPicPr>
            <a:picLocks noChangeAspect="1"/>
          </p:cNvPicPr>
          <p:nvPr/>
        </p:nvPicPr>
        <p:blipFill>
          <a:blip r:embed="rId2"/>
          <a:stretch>
            <a:fillRect/>
          </a:stretch>
        </p:blipFill>
        <p:spPr>
          <a:xfrm>
            <a:off x="2990416" y="1342734"/>
            <a:ext cx="6211167" cy="4172532"/>
          </a:xfrm>
          <a:prstGeom prst="rect">
            <a:avLst/>
          </a:prstGeom>
        </p:spPr>
      </p:pic>
      <p:sp>
        <p:nvSpPr>
          <p:cNvPr id="5" name="Title 4">
            <a:extLst>
              <a:ext uri="{FF2B5EF4-FFF2-40B4-BE49-F238E27FC236}">
                <a16:creationId xmlns:a16="http://schemas.microsoft.com/office/drawing/2014/main" id="{E3757EF0-9348-FD35-D596-DBB691D3A582}"/>
              </a:ext>
            </a:extLst>
          </p:cNvPr>
          <p:cNvSpPr>
            <a:spLocks noGrp="1"/>
          </p:cNvSpPr>
          <p:nvPr>
            <p:ph type="title"/>
          </p:nvPr>
        </p:nvSpPr>
        <p:spPr>
          <a:xfrm>
            <a:off x="838200" y="365126"/>
            <a:ext cx="10515600" cy="736088"/>
          </a:xfrm>
        </p:spPr>
        <p:txBody>
          <a:bodyPr/>
          <a:lstStyle/>
          <a:p>
            <a:r>
              <a:rPr lang="en-US" u="sng" dirty="0">
                <a:solidFill>
                  <a:srgbClr val="FF0000"/>
                </a:solidFill>
              </a:rPr>
              <a:t>HTML code after  bug fix</a:t>
            </a:r>
            <a:endParaRPr lang="en-IN" u="sng" dirty="0">
              <a:solidFill>
                <a:srgbClr val="FF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C02AEE1-541B-6512-E5A4-3E0FB49FF700}"/>
              </a:ext>
            </a:extLst>
          </p:cNvPr>
          <p:cNvPicPr>
            <a:picLocks noChangeAspect="1"/>
          </p:cNvPicPr>
          <p:nvPr/>
        </p:nvPicPr>
        <p:blipFill>
          <a:blip r:embed="rId2"/>
          <a:stretch>
            <a:fillRect/>
          </a:stretch>
        </p:blipFill>
        <p:spPr>
          <a:xfrm>
            <a:off x="658762" y="1839718"/>
            <a:ext cx="5437238" cy="2722450"/>
          </a:xfrm>
          <a:prstGeom prst="rect">
            <a:avLst/>
          </a:prstGeom>
        </p:spPr>
      </p:pic>
      <p:sp>
        <p:nvSpPr>
          <p:cNvPr id="5" name="Title 4">
            <a:extLst>
              <a:ext uri="{FF2B5EF4-FFF2-40B4-BE49-F238E27FC236}">
                <a16:creationId xmlns:a16="http://schemas.microsoft.com/office/drawing/2014/main" id="{C7C586D4-E464-01B4-930D-ED90FE5F13DC}"/>
              </a:ext>
            </a:extLst>
          </p:cNvPr>
          <p:cNvSpPr>
            <a:spLocks noGrp="1"/>
          </p:cNvSpPr>
          <p:nvPr>
            <p:ph type="title"/>
          </p:nvPr>
        </p:nvSpPr>
        <p:spPr/>
        <p:txBody>
          <a:bodyPr/>
          <a:lstStyle/>
          <a:p>
            <a:r>
              <a:rPr lang="en-US" u="sng" dirty="0">
                <a:solidFill>
                  <a:srgbClr val="FF0000"/>
                </a:solidFill>
              </a:rPr>
              <a:t>Web Page after Bug fixation</a:t>
            </a:r>
            <a:endParaRPr lang="en-IN" u="sng" dirty="0">
              <a:solidFill>
                <a:srgbClr val="FF0000"/>
              </a:solidFill>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64</TotalTime>
  <Words>328</Words>
  <Application>Microsoft Office PowerPoint</Application>
  <PresentationFormat>Widescreen</PresentationFormat>
  <Paragraphs>42</Paragraphs>
  <Slides>10</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Bahnschrift SemiBold</vt:lpstr>
      <vt:lpstr>Times New Roman</vt:lpstr>
      <vt:lpstr>Lato Black</vt:lpstr>
      <vt:lpstr>Arial Black</vt:lpstr>
      <vt:lpstr>Calibri</vt:lpstr>
      <vt:lpstr>Libre Baskerville</vt:lpstr>
      <vt:lpstr>Office Theme</vt:lpstr>
      <vt:lpstr>PowerPoint Presentation</vt:lpstr>
      <vt:lpstr>PowerPoint Presentation</vt:lpstr>
      <vt:lpstr>PowerPoint Presentation</vt:lpstr>
      <vt:lpstr>PowerPoint Presentation</vt:lpstr>
      <vt:lpstr>HTML code Before Fixing Bugs</vt:lpstr>
      <vt:lpstr>Web Page before fixing the bug</vt:lpstr>
      <vt:lpstr>After Fixing The Bug</vt:lpstr>
      <vt:lpstr>HTML code after  bug fix</vt:lpstr>
      <vt:lpstr>Web Page after Bug fixation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Raghu Ram Aduri</dc:creator>
  <cp:lastModifiedBy>Madhuri Rudrabhatla</cp:lastModifiedBy>
  <cp:revision>4</cp:revision>
  <dcterms:created xsi:type="dcterms:W3CDTF">2024-02-29T07:47:40Z</dcterms:created>
  <dcterms:modified xsi:type="dcterms:W3CDTF">2024-03-06T03:19:33Z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F1DE6CF768D44D3EAED132089E8489A6_13</vt:lpwstr>
  </property>
  <property fmtid="{D5CDD505-2E9C-101B-9397-08002B2CF9AE}" pid="3" name="KSOProductBuildVer">
    <vt:lpwstr>1033-12.2.0.13431</vt:lpwstr>
  </property>
</Properties>
</file>