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59" r:id="rId4"/>
    <p:sldId id="260" r:id="rId5"/>
    <p:sldId id="277" r:id="rId6"/>
    <p:sldId id="271" r:id="rId7"/>
    <p:sldId id="278" r:id="rId8"/>
    <p:sldId id="272" r:id="rId9"/>
    <p:sldId id="262" r:id="rId10"/>
    <p:sldId id="279" r:id="rId11"/>
    <p:sldId id="280" r:id="rId12"/>
    <p:sldId id="281" r:id="rId13"/>
    <p:sldId id="283"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p:cViewPr varScale="1">
        <p:scale>
          <a:sx n="78" d="100"/>
          <a:sy n="78" d="100"/>
        </p:scale>
        <p:origin x="94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AE09DE8-EDBC-4D12-ADFD-33FD87DFC0F8}" type="datetimeFigureOut">
              <a:rPr lang="en-IN" smtClean="0"/>
              <a:t>13-04-2024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BE4CCB-C83B-46AC-9515-2A30DF533760}" type="slidenum">
              <a:rPr lang="en-IN" smtClean="0"/>
              <a:t>‹#›</a:t>
            </a:fld>
            <a:endParaRPr lang="en-IN"/>
          </a:p>
        </p:txBody>
      </p:sp>
    </p:spTree>
    <p:extLst>
      <p:ext uri="{BB962C8B-B14F-4D97-AF65-F5344CB8AC3E}">
        <p14:creationId xmlns:p14="http://schemas.microsoft.com/office/powerpoint/2010/main" val="364251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BE4CCB-C83B-46AC-9515-2A30DF533760}" type="slidenum">
              <a:rPr lang="en-IN" smtClean="0"/>
              <a:t>9</a:t>
            </a:fld>
            <a:endParaRPr lang="en-IN"/>
          </a:p>
        </p:txBody>
      </p:sp>
    </p:spTree>
    <p:extLst>
      <p:ext uri="{BB962C8B-B14F-4D97-AF65-F5344CB8AC3E}">
        <p14:creationId xmlns:p14="http://schemas.microsoft.com/office/powerpoint/2010/main" val="401758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291782" y="236474"/>
            <a:ext cx="1821814" cy="449580"/>
          </a:xfrm>
          <a:prstGeom prst="rect">
            <a:avLst/>
          </a:prstGeom>
        </p:spPr>
        <p:txBody>
          <a:bodyPr wrap="square" lIns="0" tIns="0" rIns="0" bIns="0">
            <a:spAutoFit/>
          </a:bodyPr>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434657" y="1051052"/>
            <a:ext cx="11322685" cy="2314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0962"/>
            <a:ext cx="12191999" cy="6696075"/>
          </a:xfrm>
          <a:prstGeom prst="rect">
            <a:avLst/>
          </a:prstGeom>
        </p:spPr>
      </p:pic>
      <p:sp>
        <p:nvSpPr>
          <p:cNvPr id="3" name="object 3"/>
          <p:cNvSpPr txBox="1">
            <a:spLocks noGrp="1"/>
          </p:cNvSpPr>
          <p:nvPr>
            <p:ph type="title"/>
          </p:nvPr>
        </p:nvSpPr>
        <p:spPr>
          <a:xfrm>
            <a:off x="1524000" y="3686175"/>
            <a:ext cx="8458200" cy="1200906"/>
          </a:xfrm>
          <a:prstGeom prst="rect">
            <a:avLst/>
          </a:prstGeom>
        </p:spPr>
        <p:txBody>
          <a:bodyPr vert="horz" wrap="square" lIns="0" tIns="7620" rIns="0" bIns="0" rtlCol="0">
            <a:spAutoFit/>
          </a:bodyPr>
          <a:lstStyle/>
          <a:p>
            <a:pPr marL="889000" marR="5080" indent="-876935" algn="ctr">
              <a:lnSpc>
                <a:spcPct val="101400"/>
              </a:lnSpc>
              <a:spcBef>
                <a:spcPts val="60"/>
              </a:spcBef>
            </a:pPr>
            <a:r>
              <a:rPr lang="en-US" sz="3950" dirty="0">
                <a:solidFill>
                  <a:schemeClr val="tx1"/>
                </a:solidFill>
              </a:rPr>
              <a:t>Transformers, GPT and the roadmap to the rapid progress</a:t>
            </a:r>
          </a:p>
        </p:txBody>
      </p:sp>
      <p:sp>
        <p:nvSpPr>
          <p:cNvPr id="4" name="TextBox 3">
            <a:extLst>
              <a:ext uri="{FF2B5EF4-FFF2-40B4-BE49-F238E27FC236}">
                <a16:creationId xmlns:a16="http://schemas.microsoft.com/office/drawing/2014/main" id="{6F0E2C37-A74D-0411-1472-8D25344CDB29}"/>
              </a:ext>
            </a:extLst>
          </p:cNvPr>
          <p:cNvSpPr txBox="1"/>
          <p:nvPr/>
        </p:nvSpPr>
        <p:spPr>
          <a:xfrm>
            <a:off x="6400800" y="5334000"/>
            <a:ext cx="4267200" cy="646331"/>
          </a:xfrm>
          <a:prstGeom prst="rect">
            <a:avLst/>
          </a:prstGeom>
          <a:noFill/>
        </p:spPr>
        <p:txBody>
          <a:bodyPr wrap="square" rtlCol="0">
            <a:spAutoFit/>
          </a:bodyPr>
          <a:lstStyle/>
          <a:p>
            <a:pPr algn="ctr"/>
            <a:r>
              <a:rPr lang="en-US" sz="3600" b="1" dirty="0">
                <a:solidFill>
                  <a:schemeClr val="accent3">
                    <a:lumMod val="50000"/>
                  </a:schemeClr>
                </a:solidFill>
              </a:rPr>
              <a:t>B THARUN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71331-810E-E49A-5BB4-B8A3C0E8D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400"/>
          </a:xfrm>
          <a:prstGeom prst="rect">
            <a:avLst/>
          </a:prstGeom>
        </p:spPr>
      </p:pic>
      <p:sp>
        <p:nvSpPr>
          <p:cNvPr id="3" name="Text Placeholder 2">
            <a:extLst>
              <a:ext uri="{FF2B5EF4-FFF2-40B4-BE49-F238E27FC236}">
                <a16:creationId xmlns:a16="http://schemas.microsoft.com/office/drawing/2014/main" id="{10BEC8FE-C7F5-0D64-8A68-464240430829}"/>
              </a:ext>
            </a:extLst>
          </p:cNvPr>
          <p:cNvSpPr>
            <a:spLocks noGrp="1"/>
          </p:cNvSpPr>
          <p:nvPr>
            <p:ph type="body" idx="1"/>
          </p:nvPr>
        </p:nvSpPr>
        <p:spPr>
          <a:xfrm>
            <a:off x="434657" y="152400"/>
            <a:ext cx="11322685" cy="6096000"/>
          </a:xfrm>
        </p:spPr>
        <p:txBody>
          <a:bodyPr/>
          <a:lstStyle/>
          <a:p>
            <a:r>
              <a:rPr lang="en-IN" sz="2800" b="1" u="sng"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4.Multi-head attention:</a:t>
            </a:r>
            <a:r>
              <a:rPr lang="en-IN" sz="2800" b="1" u="sng"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It enables the model to focus on different parts of the input sequence simultaneously, enhancing its ability to capture diverse patterns and relationships.</a:t>
            </a:r>
          </a:p>
          <a:p>
            <a:r>
              <a:rPr lang="en-IN" sz="2400" b="1" u="sng" kern="100"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5.</a:t>
            </a:r>
            <a:r>
              <a:rPr lang="en-IN" sz="2800" b="1"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Feed-Forward Neural Networks:</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These networks are employed within each layer of the encoder and decoder to process the intermediate representations and generate the final output.</a:t>
            </a:r>
          </a:p>
          <a:p>
            <a:r>
              <a:rPr lang="en-IN" sz="2800" b="1"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6.Positional Encoding:</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Positional encoding is added to the input embeddings to provide information about the position of each token in the sequence, enabling the model to understand the sequential order of the input.</a:t>
            </a:r>
          </a:p>
          <a:p>
            <a:r>
              <a:rPr lang="en-IN" sz="2800" b="1"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7.Residual Connections and Layer Normalization:</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Residual connections facilitate the flow of information through the network, while layer normalization helps stabilize the training process by normalizing the activations within each layer.</a:t>
            </a:r>
          </a:p>
          <a:p>
            <a:endParaRPr lang="en-IN" dirty="0"/>
          </a:p>
        </p:txBody>
      </p:sp>
    </p:spTree>
    <p:extLst>
      <p:ext uri="{BB962C8B-B14F-4D97-AF65-F5344CB8AC3E}">
        <p14:creationId xmlns:p14="http://schemas.microsoft.com/office/powerpoint/2010/main" val="128343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E5704E-C926-E1EC-3549-15117186C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24600"/>
          </a:xfrm>
          <a:prstGeom prst="rect">
            <a:avLst/>
          </a:prstGeom>
        </p:spPr>
      </p:pic>
      <p:sp>
        <p:nvSpPr>
          <p:cNvPr id="3" name="Text Placeholder 2">
            <a:extLst>
              <a:ext uri="{FF2B5EF4-FFF2-40B4-BE49-F238E27FC236}">
                <a16:creationId xmlns:a16="http://schemas.microsoft.com/office/drawing/2014/main" id="{E2940513-ED5B-0A97-6717-676BAC34606C}"/>
              </a:ext>
            </a:extLst>
          </p:cNvPr>
          <p:cNvSpPr>
            <a:spLocks noGrp="1"/>
          </p:cNvSpPr>
          <p:nvPr>
            <p:ph type="body" idx="1"/>
          </p:nvPr>
        </p:nvSpPr>
        <p:spPr>
          <a:xfrm>
            <a:off x="76200" y="76200"/>
            <a:ext cx="11963399" cy="6553200"/>
          </a:xfrm>
        </p:spPr>
        <p:txBody>
          <a:bodyPr/>
          <a:lstStyle/>
          <a:p>
            <a:r>
              <a:rPr lang="en-IN" dirty="0"/>
              <a:t>                              					</a:t>
            </a:r>
            <a:r>
              <a:rPr lang="en-IN" sz="2800" b="1" dirty="0">
                <a:solidFill>
                  <a:srgbClr val="002060"/>
                </a:solidFill>
                <a:latin typeface="Times New Roman" panose="02020603050405020304" pitchFamily="18" charset="0"/>
                <a:cs typeface="Times New Roman" panose="02020603050405020304" pitchFamily="18" charset="0"/>
              </a:rPr>
              <a:t>BERT</a:t>
            </a:r>
            <a:endParaRPr lang="en-IN" b="1" dirty="0">
              <a:solidFill>
                <a:srgbClr val="002060"/>
              </a:solidFill>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BERT, an abbreviation for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Bidirectional Encoder Representations from Transformers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has made significant contributions to the field of natural language processing since its introduction by Google in 2018. Its importance stems from several key factors:</a:t>
            </a:r>
            <a:endParaRPr lang="en-IN" dirty="0"/>
          </a:p>
          <a:p>
            <a:r>
              <a:rPr lang="en-IN" sz="2400" b="1" u="sng"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1.Contextual Understanding:</a:t>
            </a:r>
            <a:r>
              <a:rPr lang="en-IN" sz="2400" b="1"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BERT employs a transformer-based architecture that allows it to capture the contextual meaning of words and phrases in a given text. </a:t>
            </a:r>
          </a:p>
          <a:p>
            <a:r>
              <a:rPr lang="en-IN" sz="2400" b="1" u="sng"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2. Pre-training and Fine-tuning:</a:t>
            </a:r>
            <a:r>
              <a:rPr lang="en-IN" sz="2400" b="1"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BERT is pre-trained on vast amounts of text data, allowing it to learn general language representations.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b="1" u="sng"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3. State-of-the-art Performance:</a:t>
            </a:r>
            <a:r>
              <a:rPr lang="en-IN" sz="2400" b="1"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BERT has achieved state-of-the-art performance on various benchmark NLP tasks, including question answering, sentiment analysis, and named entity recognition. </a:t>
            </a:r>
          </a:p>
          <a:p>
            <a:r>
              <a:rPr lang="en-IN" sz="2400" b="1"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4. Open-source Availability:</a:t>
            </a:r>
            <a:r>
              <a:rPr lang="en-IN" sz="2400" b="1"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BERT is open-source, allowing researchers and developers worldwide to access and build upon its architecture. This accessibility has facilitated widespread adoption and contributed to the rapid advancement of NLP research.</a:t>
            </a:r>
          </a:p>
          <a:p>
            <a:r>
              <a:rPr lang="en-IN" sz="2400" b="1"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5. Influence on Research: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BERT's introduction has sparked significant research interest and innovation in the field of NLP. It has inspired the development of numerous follow-up models and techniques aimed at further improving language understanding and generation capabilities.</a:t>
            </a:r>
          </a:p>
          <a:p>
            <a:pPr marL="342900" indent="-342900">
              <a:buAutoNum type="arabicPeriod"/>
            </a:pPr>
            <a:endParaRPr lang="en-IN" dirty="0"/>
          </a:p>
        </p:txBody>
      </p:sp>
    </p:spTree>
    <p:extLst>
      <p:ext uri="{BB962C8B-B14F-4D97-AF65-F5344CB8AC3E}">
        <p14:creationId xmlns:p14="http://schemas.microsoft.com/office/powerpoint/2010/main" val="303381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A66D98-1274-0674-65A8-AD4DB48C5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72200"/>
          </a:xfrm>
          <a:prstGeom prst="rect">
            <a:avLst/>
          </a:prstGeom>
        </p:spPr>
      </p:pic>
      <p:sp>
        <p:nvSpPr>
          <p:cNvPr id="3" name="Text Placeholder 2">
            <a:extLst>
              <a:ext uri="{FF2B5EF4-FFF2-40B4-BE49-F238E27FC236}">
                <a16:creationId xmlns:a16="http://schemas.microsoft.com/office/drawing/2014/main" id="{00828A58-CAF5-8E7A-B8C0-2DC8478168FC}"/>
              </a:ext>
            </a:extLst>
          </p:cNvPr>
          <p:cNvSpPr>
            <a:spLocks noGrp="1"/>
          </p:cNvSpPr>
          <p:nvPr>
            <p:ph type="body" idx="1"/>
          </p:nvPr>
        </p:nvSpPr>
        <p:spPr>
          <a:xfrm>
            <a:off x="152400" y="76201"/>
            <a:ext cx="11887199" cy="6740307"/>
          </a:xfrm>
        </p:spPr>
        <p:txBody>
          <a:bodyPr/>
          <a:lstStyle/>
          <a:p>
            <a:r>
              <a:rPr lang="en-IN" dirty="0"/>
              <a:t>					 </a:t>
            </a:r>
            <a:r>
              <a:rPr lang="en-IN" sz="2000" b="1" dirty="0"/>
              <a:t>    </a:t>
            </a:r>
            <a:r>
              <a:rPr lang="en-IN" sz="2800" b="1" dirty="0">
                <a:solidFill>
                  <a:schemeClr val="tx2"/>
                </a:solidFill>
                <a:latin typeface="Times New Roman" panose="02020603050405020304" pitchFamily="18" charset="0"/>
                <a:cs typeface="Times New Roman" panose="02020603050405020304" pitchFamily="18" charset="0"/>
              </a:rPr>
              <a:t>CONCLUSIONS</a:t>
            </a:r>
            <a:endParaRPr lang="en-IN" sz="2000" b="1" dirty="0">
              <a:solidFill>
                <a:schemeClr val="tx2"/>
              </a:solidFill>
              <a:latin typeface="Times New Roman" panose="02020603050405020304" pitchFamily="18" charset="0"/>
              <a:cs typeface="Times New Roman" panose="02020603050405020304" pitchFamily="18" charset="0"/>
            </a:endParaRPr>
          </a:p>
          <a:p>
            <a:pPr marL="457200"/>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1. Evolution of AI in Language Understanding:</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Progression from DNNs and LSTMs to transformers (BERT, GPT) signifies advancement in language understanding.</a:t>
            </a:r>
          </a:p>
          <a:p>
            <a:pPr marL="800100" indent="-342900">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Journey showcases rapid innovation for better human-machine communication.</a:t>
            </a:r>
          </a:p>
          <a:p>
            <a:pPr marL="457200"/>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2. Impact on Machine Communication:</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Adoption of advanced models enhances machine's language comprehension and generation.</a:t>
            </a:r>
          </a:p>
          <a:p>
            <a:pPr marL="800100" indent="-342900">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Facilitates smoother human-machine interactions.</a:t>
            </a:r>
          </a:p>
          <a:p>
            <a:pPr marL="457200"/>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3. Enhancing Human-Machine Interactions:</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Models like BERT and GPT foster natural communication channels.</a:t>
            </a:r>
          </a:p>
          <a:p>
            <a:pPr marL="800100" indent="-342900">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Contribute to intelligent systems for precise responses.</a:t>
            </a:r>
          </a:p>
          <a:p>
            <a:pPr marL="457200"/>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4. Limitations of DNNs:</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DNNs face constraints with fixed-dimensional inputs and targets.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5. Role of LSTM Architectures:</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LSTMs handle variable-length sequences effectively.</a:t>
            </a:r>
          </a:p>
          <a:p>
            <a:pPr marL="800100" indent="-342900">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Captures complex patterns in sequential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31743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EE72F-AFAF-A3FC-043C-3819EF09B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400"/>
          </a:xfrm>
          <a:prstGeom prst="rect">
            <a:avLst/>
          </a:prstGeom>
        </p:spPr>
      </p:pic>
      <p:sp>
        <p:nvSpPr>
          <p:cNvPr id="3" name="Text Placeholder 2">
            <a:extLst>
              <a:ext uri="{FF2B5EF4-FFF2-40B4-BE49-F238E27FC236}">
                <a16:creationId xmlns:a16="http://schemas.microsoft.com/office/drawing/2014/main" id="{3BAB8ADA-B76F-283D-C58C-6D79EF95713E}"/>
              </a:ext>
            </a:extLst>
          </p:cNvPr>
          <p:cNvSpPr>
            <a:spLocks noGrp="1"/>
          </p:cNvSpPr>
          <p:nvPr>
            <p:ph type="body" idx="1"/>
          </p:nvPr>
        </p:nvSpPr>
        <p:spPr>
          <a:xfrm>
            <a:off x="152400" y="228600"/>
            <a:ext cx="11810999" cy="5879110"/>
          </a:xfrm>
        </p:spPr>
        <p:txBody>
          <a:bodyPr/>
          <a:lstStyle/>
          <a:p>
            <a:pPr marL="457200">
              <a:lnSpc>
                <a:spcPct val="107000"/>
              </a:lnSpc>
            </a:pPr>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6. Introduction to Sequence-to-Sequence Learning:</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Encoder-Decoder architecture enables seamless translation across domains.</a:t>
            </a:r>
          </a:p>
          <a:p>
            <a:pPr marL="457200">
              <a:lnSpc>
                <a:spcPct val="107000"/>
              </a:lnSpc>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7. Strengths in Handling Variable-Length Sequences:</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LSTM adapts to diverse data types with fixed-length vector representations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8. Challenges with Longer Sequences and Refinement:</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LSTM faces challenges with longer sequences, driving refinement efforts.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9. Importance of Transformers:</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Transformers offer superior performance, scalability, and efficiency.</a:t>
            </a:r>
          </a:p>
          <a:p>
            <a:pPr marL="800100" indent="-34290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Revolutionize NLP and sequential data modeling.</a:t>
            </a:r>
          </a:p>
          <a:p>
            <a:pPr marL="457200">
              <a:lnSpc>
                <a:spcPct val="107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2400" u="sng"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10. Impact of BERT:</a:t>
            </a:r>
            <a:endParaRPr lang="en-IN" sz="2400" kern="1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spcAft>
                <a:spcPts val="800"/>
              </a:spcAf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BERT influences NLP research, showcasing state-of-the-art performance and inspiring innovation.</a:t>
            </a:r>
          </a:p>
          <a:p>
            <a:endParaRPr lang="en-IN" dirty="0"/>
          </a:p>
        </p:txBody>
      </p:sp>
    </p:spTree>
    <p:extLst>
      <p:ext uri="{BB962C8B-B14F-4D97-AF65-F5344CB8AC3E}">
        <p14:creationId xmlns:p14="http://schemas.microsoft.com/office/powerpoint/2010/main" val="357119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97B75-DF7C-D2E7-2863-EB864AEDF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72199"/>
          </a:xfrm>
          <a:prstGeom prst="rect">
            <a:avLst/>
          </a:prstGeom>
        </p:spPr>
      </p:pic>
      <p:pic>
        <p:nvPicPr>
          <p:cNvPr id="1026" name="Picture 2" descr="1,000+ Free Thank You Images, Pictures ...">
            <a:extLst>
              <a:ext uri="{FF2B5EF4-FFF2-40B4-BE49-F238E27FC236}">
                <a16:creationId xmlns:a16="http://schemas.microsoft.com/office/drawing/2014/main" id="{196B69B9-004D-11CF-9D66-4059542BC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447801"/>
            <a:ext cx="6934200"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C02C2A-7F97-F15B-75E4-C5012B773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400"/>
          </a:xfrm>
          <a:prstGeom prst="rect">
            <a:avLst/>
          </a:prstGeom>
        </p:spPr>
      </p:pic>
      <p:sp>
        <p:nvSpPr>
          <p:cNvPr id="7" name="AutoShape 4" descr="light blue gradient background / blue radial gradient effect wallpaper -  Stock Image - Everypixel">
            <a:extLst>
              <a:ext uri="{FF2B5EF4-FFF2-40B4-BE49-F238E27FC236}">
                <a16:creationId xmlns:a16="http://schemas.microsoft.com/office/drawing/2014/main" id="{8225B0EA-C18C-8F64-782F-3D5EE56E1325}"/>
              </a:ext>
            </a:extLst>
          </p:cNvPr>
          <p:cNvSpPr>
            <a:spLocks noChangeAspect="1" noChangeArrowheads="1"/>
          </p:cNvSpPr>
          <p:nvPr/>
        </p:nvSpPr>
        <p:spPr bwMode="auto">
          <a:xfrm>
            <a:off x="1905000" y="-762000"/>
            <a:ext cx="9677400" cy="967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Subtitle 10">
            <a:extLst>
              <a:ext uri="{FF2B5EF4-FFF2-40B4-BE49-F238E27FC236}">
                <a16:creationId xmlns:a16="http://schemas.microsoft.com/office/drawing/2014/main" id="{D6B35FF4-2A3A-2313-4B33-9D3B75B892FF}"/>
              </a:ext>
            </a:extLst>
          </p:cNvPr>
          <p:cNvSpPr>
            <a:spLocks noGrp="1"/>
          </p:cNvSpPr>
          <p:nvPr>
            <p:ph type="subTitle" idx="4"/>
          </p:nvPr>
        </p:nvSpPr>
        <p:spPr>
          <a:xfrm>
            <a:off x="152400" y="3657600"/>
            <a:ext cx="11887200" cy="1567911"/>
          </a:xfrm>
        </p:spPr>
        <p:txBody>
          <a:bodyPr/>
          <a:lstStyle/>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journey of AI's evolution in language understanding, transitioning from Deep Neural Networks (DNNs) and Long Short-Term Memory (LSTM) networks to transformers such as BERT and GPT models, is captivating and dynamic.</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This progression signifies a thrilling advancement in machine communication, revolutionizing the way machines comprehend and generate human-like language.</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descr="History of AI: Unraveling the Epic Saga ...">
            <a:extLst>
              <a:ext uri="{FF2B5EF4-FFF2-40B4-BE49-F238E27FC236}">
                <a16:creationId xmlns:a16="http://schemas.microsoft.com/office/drawing/2014/main" id="{4328934A-7983-A5E0-BA26-7C31B78358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19200"/>
            <a:ext cx="4038600" cy="2315498"/>
          </a:xfrm>
          <a:prstGeom prst="rect">
            <a:avLst/>
          </a:prstGeom>
          <a:noFill/>
          <a:ln>
            <a:noFill/>
          </a:ln>
        </p:spPr>
      </p:pic>
      <p:sp>
        <p:nvSpPr>
          <p:cNvPr id="3" name="TextBox 2">
            <a:extLst>
              <a:ext uri="{FF2B5EF4-FFF2-40B4-BE49-F238E27FC236}">
                <a16:creationId xmlns:a16="http://schemas.microsoft.com/office/drawing/2014/main" id="{510A33F2-9AAE-9683-7A1C-11E73970E864}"/>
              </a:ext>
            </a:extLst>
          </p:cNvPr>
          <p:cNvSpPr txBox="1"/>
          <p:nvPr/>
        </p:nvSpPr>
        <p:spPr>
          <a:xfrm>
            <a:off x="3048000" y="304800"/>
            <a:ext cx="4419600" cy="646331"/>
          </a:xfrm>
          <a:prstGeom prst="rect">
            <a:avLst/>
          </a:prstGeom>
          <a:noFill/>
        </p:spPr>
        <p:txBody>
          <a:bodyPr wrap="square" rtlCol="0">
            <a:spAutoFit/>
          </a:bodyPr>
          <a:lstStyle/>
          <a:p>
            <a:pPr algn="ctr"/>
            <a:r>
              <a:rPr lang="en-US" sz="3600" b="1" u="sng" dirty="0">
                <a:solidFill>
                  <a:srgbClr val="002060"/>
                </a:solidFill>
                <a:latin typeface="Times New Roman" panose="02020603050405020304" pitchFamily="18" charset="0"/>
                <a:cs typeface="Times New Roman" panose="02020603050405020304" pitchFamily="18" charset="0"/>
              </a:rPr>
              <a:t>Introduction</a:t>
            </a:r>
            <a:endParaRPr lang="en-IN" b="1" u="sng"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FAF70B-DFEB-7CF7-3428-C4D8209FD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062043"/>
          </a:xfrm>
          <a:prstGeom prst="rect">
            <a:avLst/>
          </a:prstGeom>
        </p:spPr>
      </p:pic>
      <p:sp>
        <p:nvSpPr>
          <p:cNvPr id="2" name="object 2"/>
          <p:cNvSpPr txBox="1">
            <a:spLocks noGrp="1"/>
          </p:cNvSpPr>
          <p:nvPr>
            <p:ph type="title"/>
          </p:nvPr>
        </p:nvSpPr>
        <p:spPr>
          <a:xfrm>
            <a:off x="578802" y="310768"/>
            <a:ext cx="11277600"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solidFill>
                  <a:schemeClr val="tx2">
                    <a:lumMod val="50000"/>
                  </a:schemeClr>
                </a:solidFill>
              </a:rPr>
              <a:t>Deep Neural Networks</a:t>
            </a:r>
            <a:endParaRPr sz="3200" spc="-10" dirty="0">
              <a:solidFill>
                <a:schemeClr val="tx2">
                  <a:lumMod val="50000"/>
                </a:schemeClr>
              </a:solidFill>
            </a:endParaRPr>
          </a:p>
        </p:txBody>
      </p:sp>
      <p:sp>
        <p:nvSpPr>
          <p:cNvPr id="3" name="object 3"/>
          <p:cNvSpPr txBox="1"/>
          <p:nvPr/>
        </p:nvSpPr>
        <p:spPr>
          <a:xfrm>
            <a:off x="381000" y="789845"/>
            <a:ext cx="11277600" cy="6062043"/>
          </a:xfrm>
          <a:prstGeom prst="rect">
            <a:avLst/>
          </a:prstGeom>
        </p:spPr>
        <p:txBody>
          <a:bodyPr vert="horz" wrap="square" lIns="0" tIns="14604" rIns="0" bIns="0" rtlCol="0">
            <a:spAutoFit/>
          </a:bodyPr>
          <a:lstStyle/>
          <a:p>
            <a:pPr marL="457200" indent="-457200">
              <a:lnSpc>
                <a:spcPct val="150000"/>
              </a:lnSpc>
              <a:spcAft>
                <a:spcPts val="800"/>
              </a:spcAft>
              <a:buFont typeface="Wingdings" panose="05000000000000000000" pitchFamily="2" charset="2"/>
              <a:buChar char="Ø"/>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Deep Neural Networks (DNNs) are complex artificial neural networks composed of multiple layers of interconnected neurons. </a:t>
            </a:r>
          </a:p>
          <a:p>
            <a:pPr marL="457200" indent="-457200">
              <a:lnSpc>
                <a:spcPct val="150000"/>
              </a:lnSpc>
              <a:spcAft>
                <a:spcPts val="800"/>
              </a:spcAft>
              <a:buFont typeface="Wingdings" panose="05000000000000000000" pitchFamily="2" charset="2"/>
              <a:buChar char="Ø"/>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They excel in learning hierarchical representations of data through non-linear transformations.</a:t>
            </a:r>
          </a:p>
          <a:p>
            <a:pPr marL="457200" indent="-457200">
              <a:lnSpc>
                <a:spcPct val="150000"/>
              </a:lnSpc>
              <a:spcAft>
                <a:spcPts val="800"/>
              </a:spcAft>
              <a:buFont typeface="Wingdings" panose="05000000000000000000" pitchFamily="2" charset="2"/>
              <a:buChar char="Ø"/>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DNNs are trained using optimization algorithms to adjust their parameters and minimize the difference between predicted and actual outputs. </a:t>
            </a:r>
          </a:p>
          <a:p>
            <a:pPr marL="457200" indent="-457200">
              <a:lnSpc>
                <a:spcPct val="150000"/>
              </a:lnSpc>
              <a:spcAft>
                <a:spcPts val="800"/>
              </a:spcAft>
              <a:buFont typeface="Wingdings" panose="05000000000000000000" pitchFamily="2" charset="2"/>
              <a:buChar char="Ø"/>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They are universal function approximators capable of modeling intricate relationships in various domains, including image and speech recognition, natural language processing, and pattern recognition.</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1BF0AE-7582-EDD5-9C78-06F8198A9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95999"/>
          </a:xfrm>
          <a:prstGeom prst="rect">
            <a:avLst/>
          </a:prstGeom>
        </p:spPr>
      </p:pic>
      <p:sp>
        <p:nvSpPr>
          <p:cNvPr id="2" name="object 2"/>
          <p:cNvSpPr txBox="1">
            <a:spLocks noGrp="1"/>
          </p:cNvSpPr>
          <p:nvPr>
            <p:ph type="title"/>
          </p:nvPr>
        </p:nvSpPr>
        <p:spPr>
          <a:xfrm>
            <a:off x="388304" y="183578"/>
            <a:ext cx="11651296" cy="508473"/>
          </a:xfrm>
          <a:prstGeom prst="rect">
            <a:avLst/>
          </a:prstGeom>
        </p:spPr>
        <p:txBody>
          <a:bodyPr vert="horz" wrap="square" lIns="0" tIns="15875" rIns="0" bIns="0" rtlCol="0">
            <a:spAutoFit/>
          </a:bodyPr>
          <a:lstStyle/>
          <a:p>
            <a:pPr marL="12700" algn="ctr">
              <a:lnSpc>
                <a:spcPct val="100000"/>
              </a:lnSpc>
              <a:spcBef>
                <a:spcPts val="125"/>
              </a:spcBef>
              <a:tabLst>
                <a:tab pos="2038985" algn="l"/>
              </a:tabLst>
            </a:pPr>
            <a:r>
              <a:rPr lang="en-US" sz="3200" spc="-10" dirty="0">
                <a:solidFill>
                  <a:schemeClr val="tx2">
                    <a:lumMod val="50000"/>
                  </a:schemeClr>
                </a:solidFill>
              </a:rPr>
              <a:t>Limitations of Deep Neural Networks</a:t>
            </a:r>
            <a:endParaRPr sz="3200" spc="-5" dirty="0">
              <a:solidFill>
                <a:schemeClr val="tx2">
                  <a:lumMod val="50000"/>
                </a:schemeClr>
              </a:solidFill>
            </a:endParaRPr>
          </a:p>
        </p:txBody>
      </p:sp>
      <p:sp>
        <p:nvSpPr>
          <p:cNvPr id="3" name="object 3"/>
          <p:cNvSpPr txBox="1"/>
          <p:nvPr/>
        </p:nvSpPr>
        <p:spPr>
          <a:xfrm>
            <a:off x="304800" y="692051"/>
            <a:ext cx="11887200" cy="7239482"/>
          </a:xfrm>
          <a:prstGeom prst="rect">
            <a:avLst/>
          </a:prstGeom>
        </p:spPr>
        <p:txBody>
          <a:bodyPr vert="horz" wrap="square" lIns="0" tIns="11430" rIns="0" bIns="0" rtlCol="0">
            <a:spAutoFit/>
          </a:bodyPr>
          <a:lstStyle/>
          <a:p>
            <a:pPr>
              <a:spcAft>
                <a:spcPts val="800"/>
              </a:spcAft>
            </a:pPr>
            <a:r>
              <a:rPr lang="en-US" sz="28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Fixed-dimensional Inputs and Targets:</a:t>
            </a:r>
          </a:p>
          <a:p>
            <a:pPr>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 DNNs struggle with fixed-dimensional inputs and targets, which can limit their flexibility in handling variable data structures.</a:t>
            </a:r>
          </a:p>
          <a:p>
            <a:pPr>
              <a:spcAft>
                <a:spcPts val="800"/>
              </a:spcAft>
            </a:pPr>
            <a:r>
              <a:rPr lang="en-US" sz="28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Overfitting:</a:t>
            </a:r>
          </a:p>
          <a:p>
            <a:pPr>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 DNNs are prone to overfitting, especially when dealing with complex datasets, leading to poor generalization performance on unseen data.</a:t>
            </a:r>
          </a:p>
          <a:p>
            <a:pPr>
              <a:spcAft>
                <a:spcPts val="800"/>
              </a:spcAft>
            </a:pPr>
            <a:r>
              <a:rPr lang="en-US" sz="28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Limited Interpretability:</a:t>
            </a:r>
          </a:p>
          <a:p>
            <a:pPr>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 Understanding the internal workings of DNNs and interpreting their decisions can be challenging due to their complex architectures and large number of parameters.</a:t>
            </a:r>
          </a:p>
          <a:p>
            <a:pPr>
              <a:spcAft>
                <a:spcPts val="800"/>
              </a:spcAft>
            </a:pPr>
            <a:r>
              <a:rPr lang="en-US" sz="28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Computational Complexity:</a:t>
            </a:r>
          </a:p>
          <a:p>
            <a:pPr>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 Training and inference with DNNs can be </a:t>
            </a:r>
          </a:p>
          <a:p>
            <a:pPr>
              <a:lnSpc>
                <a:spcPct val="150000"/>
              </a:lnSpc>
              <a:spcAft>
                <a:spcPts val="800"/>
              </a:spcAft>
            </a:pPr>
            <a:endPar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7192F7-EDC3-AC2B-2763-578D1DD7C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sp>
        <p:nvSpPr>
          <p:cNvPr id="3" name="Text Placeholder 2">
            <a:extLst>
              <a:ext uri="{FF2B5EF4-FFF2-40B4-BE49-F238E27FC236}">
                <a16:creationId xmlns:a16="http://schemas.microsoft.com/office/drawing/2014/main" id="{D8288CBA-CC50-AB6C-C7D5-DAC265A5C596}"/>
              </a:ext>
            </a:extLst>
          </p:cNvPr>
          <p:cNvSpPr>
            <a:spLocks noGrp="1"/>
          </p:cNvSpPr>
          <p:nvPr>
            <p:ph type="body" idx="1"/>
          </p:nvPr>
        </p:nvSpPr>
        <p:spPr>
          <a:xfrm>
            <a:off x="152401" y="76200"/>
            <a:ext cx="11887200" cy="6307852"/>
          </a:xfrm>
        </p:spPr>
        <p:txBody>
          <a:bodyPr/>
          <a:lstStyle/>
          <a:p>
            <a:pPr>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computationally intensive, requiring significant computational resources and time.</a:t>
            </a:r>
          </a:p>
          <a:p>
            <a:pPr>
              <a:spcAft>
                <a:spcPts val="800"/>
              </a:spcAft>
            </a:pPr>
            <a:r>
              <a:rPr lang="en-US" sz="24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Data Dependence:</a:t>
            </a:r>
          </a:p>
          <a:p>
            <a:pPr>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DNNs heavily rely on large volumes of labeled data for training, making them less suitable for tasks with limited or sparse data availability.</a:t>
            </a:r>
          </a:p>
          <a:p>
            <a:pPr>
              <a:spcAft>
                <a:spcPts val="800"/>
              </a:spcAft>
            </a:pPr>
            <a:r>
              <a:rPr lang="en-US" sz="24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6. Gradient Vanishing and Exploding:</a:t>
            </a:r>
          </a:p>
          <a:p>
            <a:pPr>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DNNs can suffer from the vanishing or exploding gradient problem, particularly in deep networks, affecting the stability and convergence of the training process.</a:t>
            </a:r>
          </a:p>
          <a:p>
            <a:pPr>
              <a:spcAft>
                <a:spcPts val="800"/>
              </a:spcAft>
            </a:pPr>
            <a:r>
              <a:rPr lang="en-US" sz="24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7. Hyperparameter Sensitivity:</a:t>
            </a:r>
          </a:p>
          <a:p>
            <a:pPr>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DNN performance is highly sensitive to hyperparameter settings, requiring careful tuning to achieve optimal results.</a:t>
            </a:r>
          </a:p>
          <a:p>
            <a:pPr>
              <a:spcAft>
                <a:spcPts val="800"/>
              </a:spcAft>
            </a:pPr>
            <a:r>
              <a:rPr lang="en-US" sz="2400" u="sng" kern="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 Difficulty in Capturing Long-term Dependencies:</a:t>
            </a:r>
          </a:p>
          <a:p>
            <a:pPr>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-DNNs may struggle to capture long-term dependencies in sequential data, limiting their effectiveness in tasks such as natural language processing</a:t>
            </a:r>
            <a:endParaRPr lang="en-IN" sz="2400" dirty="0"/>
          </a:p>
        </p:txBody>
      </p:sp>
    </p:spTree>
    <p:extLst>
      <p:ext uri="{BB962C8B-B14F-4D97-AF65-F5344CB8AC3E}">
        <p14:creationId xmlns:p14="http://schemas.microsoft.com/office/powerpoint/2010/main" val="220580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78592-AB0D-FE21-7382-C6FD744A4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400"/>
          </a:xfrm>
          <a:prstGeom prst="rect">
            <a:avLst/>
          </a:prstGeom>
        </p:spPr>
      </p:pic>
      <p:sp>
        <p:nvSpPr>
          <p:cNvPr id="7" name="Text Placeholder 6">
            <a:extLst>
              <a:ext uri="{FF2B5EF4-FFF2-40B4-BE49-F238E27FC236}">
                <a16:creationId xmlns:a16="http://schemas.microsoft.com/office/drawing/2014/main" id="{EE335EAE-70ED-F5E0-744D-BB4C6424324B}"/>
              </a:ext>
            </a:extLst>
          </p:cNvPr>
          <p:cNvSpPr>
            <a:spLocks noGrp="1"/>
          </p:cNvSpPr>
          <p:nvPr>
            <p:ph type="body" idx="1"/>
          </p:nvPr>
        </p:nvSpPr>
        <p:spPr>
          <a:xfrm>
            <a:off x="434657" y="76200"/>
            <a:ext cx="11322685" cy="7325082"/>
          </a:xfrm>
        </p:spPr>
        <p:txBody>
          <a:bodyPr/>
          <a:lstStyle/>
          <a:p>
            <a:pPr algn="just"/>
            <a:r>
              <a:rPr lang="en-US" sz="3200" b="1" spc="-10" dirty="0">
                <a:solidFill>
                  <a:schemeClr val="tx2">
                    <a:lumMod val="50000"/>
                  </a:schemeClr>
                </a:solidFill>
                <a:latin typeface="Times New Roman"/>
                <a:cs typeface="Times New Roman"/>
              </a:rPr>
              <a:t>Introduction of sequence-sequence learning:</a:t>
            </a:r>
            <a:endParaRPr lang="en-US" sz="2800" b="1" dirty="0">
              <a:solidFill>
                <a:schemeClr val="tx2">
                  <a:lumMod val="50000"/>
                </a:schemeClr>
              </a:solidFill>
              <a:latin typeface="Times New Roman"/>
              <a:cs typeface="Times New Roman"/>
            </a:endParaRP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concept of "Sequence to Sequence Learning with Neural Networks" introduced the Encoder-Decoder architecture, specifically tailored for sequence-to-sequence (seq2seq) tasks such as machine translation. </a:t>
            </a:r>
          </a:p>
          <a:p>
            <a:r>
              <a:rPr lang="en-IN" sz="3200" b="1" dirty="0">
                <a:solidFill>
                  <a:schemeClr val="tx2">
                    <a:lumMod val="50000"/>
                  </a:schemeClr>
                </a:solidFill>
                <a:latin typeface="Times New Roman" panose="02020603050405020304" pitchFamily="18" charset="0"/>
                <a:cs typeface="Times New Roman" panose="02020603050405020304" pitchFamily="18" charset="0"/>
              </a:rPr>
              <a:t>Strengths in handling variable length sequences:</a:t>
            </a:r>
          </a:p>
          <a:p>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By encoding the input sequence into a fixed-length vector representation, they enable the generation of corresponding output sequences of variable lengths.</a:t>
            </a:r>
          </a:p>
          <a:p>
            <a:r>
              <a:rPr lang="en-IN" sz="3200" b="1" kern="1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Challenges with longer sequences:</a:t>
            </a:r>
          </a:p>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Despite their effectiveness, these architectures encounter challenges when dealing with longer sequences. The reliance on a fixed-length context vector poses limitations, particularly in scenarios where the input or output sequences are lengthy. This constraint may lead to information loss and hinder the model's ability to capture nuanced dependencies within the data.</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44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31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9DA82-C5D2-EBE3-9A44-1E0DEF5DC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400"/>
          </a:xfrm>
          <a:prstGeom prst="rect">
            <a:avLst/>
          </a:prstGeom>
        </p:spPr>
      </p:pic>
      <p:sp>
        <p:nvSpPr>
          <p:cNvPr id="3" name="Text Placeholder 2">
            <a:extLst>
              <a:ext uri="{FF2B5EF4-FFF2-40B4-BE49-F238E27FC236}">
                <a16:creationId xmlns:a16="http://schemas.microsoft.com/office/drawing/2014/main" id="{88C915EF-147F-474F-E5DF-9C4F43418D6A}"/>
              </a:ext>
            </a:extLst>
          </p:cNvPr>
          <p:cNvSpPr>
            <a:spLocks noGrp="1"/>
          </p:cNvSpPr>
          <p:nvPr>
            <p:ph type="body" idx="1"/>
          </p:nvPr>
        </p:nvSpPr>
        <p:spPr>
          <a:xfrm>
            <a:off x="434657" y="152400"/>
            <a:ext cx="11322685" cy="6924973"/>
          </a:xfrm>
        </p:spPr>
        <p:txBody>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LSTM</a:t>
            </a:r>
          </a:p>
          <a:p>
            <a:pPr algn="l"/>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Recurrent Neural Networks (RNNs) are widely used for sequential data processing, yet they encounter difficulties when dealing with variable input and output lengths. To overcome these challenges, Long Short-Term Memory (LSTM) architectures have emerged as a solution, offering enhanced capabilities in sequence learning tasks.</a:t>
            </a:r>
          </a:p>
          <a:p>
            <a:pPr algn="ctr"/>
            <a:r>
              <a:rPr lang="en-IN" sz="3600" b="1" kern="1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Transformers</a:t>
            </a:r>
          </a:p>
          <a:p>
            <a:pPr algn="l"/>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Introduced in the landmark paper "Attention is All You Need," transformers have revolutionized various NLP tasks, including machine translation, text summarization, and language generation.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Transformers are a type of deep learning model architecture introduced in 2017. They rely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on self-attention mechanisms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weigh the importance of different input tokens, enabling them to capture long-range dependencies in data effectively. Transformers have become the state-of-the-art architecture in natural language processing tasks such as machine translation and text generation.</a:t>
            </a:r>
            <a:endParaRPr lang="en-IN" sz="4000" b="1" kern="1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85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FCDDEE-0B0D-80D9-3FC7-1C312CBAE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72200"/>
          </a:xfrm>
          <a:prstGeom prst="rect">
            <a:avLst/>
          </a:prstGeom>
        </p:spPr>
      </p:pic>
      <p:sp>
        <p:nvSpPr>
          <p:cNvPr id="3" name="Text Placeholder 2">
            <a:extLst>
              <a:ext uri="{FF2B5EF4-FFF2-40B4-BE49-F238E27FC236}">
                <a16:creationId xmlns:a16="http://schemas.microsoft.com/office/drawing/2014/main" id="{7D95979B-B40B-7A02-2AD8-8011201EF8FE}"/>
              </a:ext>
            </a:extLst>
          </p:cNvPr>
          <p:cNvSpPr>
            <a:spLocks noGrp="1"/>
          </p:cNvSpPr>
          <p:nvPr>
            <p:ph type="body" idx="1"/>
          </p:nvPr>
        </p:nvSpPr>
        <p:spPr>
          <a:xfrm>
            <a:off x="152400" y="202475"/>
            <a:ext cx="11887199" cy="6453049"/>
          </a:xfrm>
        </p:spPr>
        <p:txBody>
          <a:bodyPr/>
          <a:lstStyle/>
          <a:p>
            <a:pPr>
              <a:lnSpc>
                <a:spcPct val="150000"/>
              </a:lnSpc>
              <a:spcAft>
                <a:spcPts val="800"/>
              </a:spcAft>
            </a:pPr>
            <a:r>
              <a:rPr lang="en-IN" sz="3200" b="1" kern="0" dirty="0">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Key Components of the Transformer Architecture:</a:t>
            </a:r>
            <a:endParaRPr lang="en-IN" sz="3200" kern="1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Encoder-Decoder Architecture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Self-Attention Mechanism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Multi-Head Attention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Feed-Forward Network</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Skip/Residual Connections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Positional Encoding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7.Parallelization and Scalability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3D15CF3E-D5BE-AA31-8C82-2727CE6D6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600200"/>
            <a:ext cx="6172200" cy="4572000"/>
          </a:xfrm>
          <a:prstGeom prst="rect">
            <a:avLst/>
          </a:prstGeom>
        </p:spPr>
      </p:pic>
    </p:spTree>
    <p:extLst>
      <p:ext uri="{BB962C8B-B14F-4D97-AF65-F5344CB8AC3E}">
        <p14:creationId xmlns:p14="http://schemas.microsoft.com/office/powerpoint/2010/main" val="26267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80EC3-9FB0-9C1A-4BE9-9A0F0DCD7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172200"/>
          </a:xfrm>
          <a:prstGeom prst="rect">
            <a:avLst/>
          </a:prstGeom>
        </p:spPr>
      </p:pic>
      <p:sp>
        <p:nvSpPr>
          <p:cNvPr id="10" name="Text Placeholder 9">
            <a:extLst>
              <a:ext uri="{FF2B5EF4-FFF2-40B4-BE49-F238E27FC236}">
                <a16:creationId xmlns:a16="http://schemas.microsoft.com/office/drawing/2014/main" id="{B133DAED-1B78-27F6-B6A0-1462CD9B8A1E}"/>
              </a:ext>
            </a:extLst>
          </p:cNvPr>
          <p:cNvSpPr>
            <a:spLocks noGrp="1"/>
          </p:cNvSpPr>
          <p:nvPr>
            <p:ph type="body" idx="1"/>
          </p:nvPr>
        </p:nvSpPr>
        <p:spPr>
          <a:xfrm>
            <a:off x="76200" y="0"/>
            <a:ext cx="11963401" cy="6401753"/>
          </a:xfrm>
        </p:spPr>
        <p:txBody>
          <a:bodyPr/>
          <a:lstStyle/>
          <a:p>
            <a:r>
              <a:rPr lang="en-US" sz="3200" b="1" u="sng" dirty="0">
                <a:solidFill>
                  <a:schemeClr val="tx2">
                    <a:lumMod val="60000"/>
                    <a:lumOff val="40000"/>
                  </a:schemeClr>
                </a:solidFill>
                <a:latin typeface="Times New Roman" panose="02020603050405020304" pitchFamily="18" charset="0"/>
                <a:cs typeface="Times New Roman" panose="02020603050405020304" pitchFamily="18" charset="0"/>
              </a:rPr>
              <a:t>1.Self attention mechanism: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This mechanism allows the model to weigh the importance of each word in the input sequence concerning every other word, capturing long-range dependencies effectively.</a:t>
            </a:r>
          </a:p>
          <a:p>
            <a:r>
              <a:rPr lang="en-IN" sz="3200" b="1" u="sng"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2.Encoder</a:t>
            </a:r>
            <a:r>
              <a:rPr lang="en-IN" sz="2800" b="1" u="sng"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IN" sz="2800" u="sng"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encoder module processes the input sequence and generates a series of hidden representations using multiple layers of self-attention and feed-forward neural networks.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r>
              <a:rPr lang="en-IN" sz="3200" b="1" u="sng" dirty="0">
                <a:solidFill>
                  <a:schemeClr val="tx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3.Decoder:</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decoder module takes the encoder's output and generates the output sequence by attending to relevant parts of the input sequence and previously generated tokens.</a:t>
            </a:r>
          </a:p>
          <a:p>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611</TotalTime>
  <Words>1364</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Transformers, GPT and the roadmap to the rapid progress</vt:lpstr>
      <vt:lpstr>PowerPoint Presentation</vt:lpstr>
      <vt:lpstr>Deep Neural Networks</vt:lpstr>
      <vt:lpstr>Limitations of Deep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GPT and the roadmap to the rapid progress</dc:title>
  <dc:creator>Madhuri Rudrabhatla</dc:creator>
  <cp:lastModifiedBy>Madhuri Rudrabhatla</cp:lastModifiedBy>
  <cp:revision>3</cp:revision>
  <dcterms:created xsi:type="dcterms:W3CDTF">2024-04-12T06:27:28Z</dcterms:created>
  <dcterms:modified xsi:type="dcterms:W3CDTF">2024-04-13T09:44:23Z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LastSaved">
    <vt:filetime>2024-04-12T00:00:00Z</vt:filetime>
  </property>
</Properties>
</file>